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362680"/>
            <a:ext cx="9716760" cy="942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6760" cy="942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7480" cy="402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120" cy="402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7480" cy="402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135000"/>
            <a:ext cx="9717480" cy="94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59280" y="5130000"/>
            <a:ext cx="2518200" cy="40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99640" y="5130000"/>
            <a:ext cx="6477840" cy="403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79640" y="5130000"/>
            <a:ext cx="538200" cy="403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9640" y="249768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539640" y="3537000"/>
            <a:ext cx="3633120" cy="13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Presented by: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087640" y="216000"/>
            <a:ext cx="590112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Paris-Saclay University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047280" y="3537000"/>
            <a:ext cx="3165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2020 February 03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881640" y="942840"/>
            <a:ext cx="8312760" cy="8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A2 : Embedded  Electronic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182880" y="2378160"/>
            <a:ext cx="950904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Heterogeneous architecture for Big Data algorithms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0" name="Image 4" descr=""/>
          <p:cNvPicPr/>
          <p:nvPr/>
        </p:nvPicPr>
        <p:blipFill>
          <a:blip r:embed="rId1"/>
          <a:stretch/>
        </p:blipFill>
        <p:spPr>
          <a:xfrm>
            <a:off x="273240" y="1415160"/>
            <a:ext cx="4902840" cy="2117520"/>
          </a:xfrm>
          <a:prstGeom prst="rect">
            <a:avLst/>
          </a:prstGeom>
          <a:ln>
            <a:noFill/>
          </a:ln>
        </p:spPr>
      </p:pic>
      <p:pic>
        <p:nvPicPr>
          <p:cNvPr id="171" name="Image 6" descr=""/>
          <p:cNvPicPr/>
          <p:nvPr/>
        </p:nvPicPr>
        <p:blipFill>
          <a:blip r:embed="rId2"/>
          <a:stretch/>
        </p:blipFill>
        <p:spPr>
          <a:xfrm>
            <a:off x="6084000" y="1202040"/>
            <a:ext cx="2603880" cy="2542320"/>
          </a:xfrm>
          <a:prstGeom prst="rect">
            <a:avLst/>
          </a:prstGeom>
          <a:ln>
            <a:noFill/>
          </a:ln>
        </p:spPr>
      </p:pic>
      <p:pic>
        <p:nvPicPr>
          <p:cNvPr id="172" name="Image 8" descr=""/>
          <p:cNvPicPr/>
          <p:nvPr/>
        </p:nvPicPr>
        <p:blipFill>
          <a:blip r:embed="rId3"/>
          <a:stretch/>
        </p:blipFill>
        <p:spPr>
          <a:xfrm>
            <a:off x="4995720" y="3898800"/>
            <a:ext cx="4428000" cy="1082160"/>
          </a:xfrm>
          <a:prstGeom prst="rect">
            <a:avLst/>
          </a:prstGeom>
          <a:ln>
            <a:noFill/>
          </a:ln>
        </p:spPr>
      </p:pic>
      <p:pic>
        <p:nvPicPr>
          <p:cNvPr id="173" name="Image 10" descr=""/>
          <p:cNvPicPr/>
          <p:nvPr/>
        </p:nvPicPr>
        <p:blipFill>
          <a:blip r:embed="rId4"/>
          <a:stretch/>
        </p:blipFill>
        <p:spPr>
          <a:xfrm>
            <a:off x="353880" y="3972960"/>
            <a:ext cx="3562560" cy="11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640" y="17712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Changes in libraries and functions used for timing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xtime_l.h for ARM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xtmrctr.h for Microblaze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2/ Several bugs launching FPGA programming..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6" name="Image 2" descr=""/>
          <p:cNvPicPr/>
          <p:nvPr/>
        </p:nvPicPr>
        <p:blipFill>
          <a:blip r:embed="rId1"/>
          <a:srcRect l="0" t="0" r="3729" b="0"/>
          <a:stretch/>
        </p:blipFill>
        <p:spPr>
          <a:xfrm>
            <a:off x="5787720" y="1217520"/>
            <a:ext cx="3374640" cy="3176280"/>
          </a:xfrm>
          <a:prstGeom prst="rect">
            <a:avLst/>
          </a:prstGeom>
          <a:ln>
            <a:noFill/>
          </a:ln>
        </p:spPr>
      </p:pic>
      <p:pic>
        <p:nvPicPr>
          <p:cNvPr id="177" name="Image 6" descr=""/>
          <p:cNvPicPr/>
          <p:nvPr/>
        </p:nvPicPr>
        <p:blipFill>
          <a:blip r:embed="rId2"/>
          <a:stretch/>
        </p:blipFill>
        <p:spPr>
          <a:xfrm>
            <a:off x="291960" y="3223080"/>
            <a:ext cx="2658600" cy="1391760"/>
          </a:xfrm>
          <a:prstGeom prst="rect">
            <a:avLst/>
          </a:prstGeom>
          <a:ln>
            <a:noFill/>
          </a:ln>
        </p:spPr>
      </p:pic>
      <p:pic>
        <p:nvPicPr>
          <p:cNvPr id="178" name="Image 8" descr=""/>
          <p:cNvPicPr/>
          <p:nvPr/>
        </p:nvPicPr>
        <p:blipFill>
          <a:blip r:embed="rId3"/>
          <a:stretch/>
        </p:blipFill>
        <p:spPr>
          <a:xfrm>
            <a:off x="3005280" y="3224520"/>
            <a:ext cx="2025000" cy="613080"/>
          </a:xfrm>
          <a:prstGeom prst="rect">
            <a:avLst/>
          </a:prstGeom>
          <a:ln>
            <a:noFill/>
          </a:ln>
        </p:spPr>
      </p:pic>
      <p:pic>
        <p:nvPicPr>
          <p:cNvPr id="179" name="Image 10" descr=""/>
          <p:cNvPicPr/>
          <p:nvPr/>
        </p:nvPicPr>
        <p:blipFill>
          <a:blip r:embed="rId4"/>
          <a:stretch/>
        </p:blipFill>
        <p:spPr>
          <a:xfrm>
            <a:off x="3005280" y="3921120"/>
            <a:ext cx="2034000" cy="78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59640" y="1485000"/>
            <a:ext cx="9176760" cy="35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Réanalyse des algorithmes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Traduction des mécanismes logiciels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Implémenation des interfaces Axilite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Gestion/redimensionnement des accès mémoires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Optimisations matérielles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59640" y="1485000"/>
            <a:ext cx="9176760" cy="35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Adaptation :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Intégration des implémentations logicielles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Correction et modification des programmes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Exploration des limites du trans-compilateur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Analyse de la « qualité » du code VHDL produit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Évaluation des critères de synthèse : surface et fréquence sur le FPGA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59640" y="1782000"/>
            <a:ext cx="9176760" cy="26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Difficultés autour des environnements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Efforts pour un concept fonctionnel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Processus de développement en pipeline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Parallélisation des travaux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Solutions non évidentes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Projet en direction non précise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TEAM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9640" y="1485000"/>
            <a:ext cx="9176760" cy="35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b="0" lang="en-US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b="0" lang="en-US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b="0" lang="en-US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Our approach and algorithms chosen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Image 4" descr=""/>
          <p:cNvPicPr/>
          <p:nvPr/>
        </p:nvPicPr>
        <p:blipFill>
          <a:blip r:embed="rId1"/>
          <a:stretch/>
        </p:blipFill>
        <p:spPr>
          <a:xfrm>
            <a:off x="254880" y="1263960"/>
            <a:ext cx="2742480" cy="1393920"/>
          </a:xfrm>
          <a:prstGeom prst="rect">
            <a:avLst/>
          </a:prstGeom>
          <a:ln>
            <a:noFill/>
          </a:ln>
        </p:spPr>
      </p:pic>
      <p:pic>
        <p:nvPicPr>
          <p:cNvPr id="134" name="Image 6" descr=""/>
          <p:cNvPicPr/>
          <p:nvPr/>
        </p:nvPicPr>
        <p:blipFill>
          <a:blip r:embed="rId2"/>
          <a:stretch/>
        </p:blipFill>
        <p:spPr>
          <a:xfrm>
            <a:off x="3658320" y="1386000"/>
            <a:ext cx="3616560" cy="1137240"/>
          </a:xfrm>
          <a:prstGeom prst="rect">
            <a:avLst/>
          </a:prstGeom>
          <a:ln>
            <a:noFill/>
          </a:ln>
        </p:spPr>
      </p:pic>
      <p:pic>
        <p:nvPicPr>
          <p:cNvPr id="135" name="Image 8" descr=""/>
          <p:cNvPicPr/>
          <p:nvPr/>
        </p:nvPicPr>
        <p:blipFill>
          <a:blip r:embed="rId3"/>
          <a:stretch/>
        </p:blipFill>
        <p:spPr>
          <a:xfrm>
            <a:off x="357840" y="3531960"/>
            <a:ext cx="2742480" cy="94824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1218240" y="4620960"/>
            <a:ext cx="27424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BMM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7" name="Image 11" descr=""/>
          <p:cNvPicPr/>
          <p:nvPr/>
        </p:nvPicPr>
        <p:blipFill>
          <a:blip r:embed="rId4"/>
          <a:stretch/>
        </p:blipFill>
        <p:spPr>
          <a:xfrm>
            <a:off x="3856320" y="3161880"/>
            <a:ext cx="1914840" cy="145980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4155120" y="4655160"/>
            <a:ext cx="27424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Pi Estimator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064160" y="2777400"/>
            <a:ext cx="27424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K-Means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5033880" y="2777400"/>
            <a:ext cx="27424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PCA/SVD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1" name="Image 13" descr=""/>
          <p:cNvPicPr/>
          <p:nvPr/>
        </p:nvPicPr>
        <p:blipFill>
          <a:blip r:embed="rId5"/>
          <a:stretch/>
        </p:blipFill>
        <p:spPr>
          <a:xfrm>
            <a:off x="6452280" y="2956680"/>
            <a:ext cx="2742480" cy="1514880"/>
          </a:xfrm>
          <a:prstGeom prst="rect">
            <a:avLst/>
          </a:prstGeom>
          <a:ln>
            <a:noFill/>
          </a:ln>
        </p:spPr>
      </p:pic>
      <p:sp>
        <p:nvSpPr>
          <p:cNvPr id="142" name="CustomShape 7"/>
          <p:cNvSpPr/>
          <p:nvPr/>
        </p:nvSpPr>
        <p:spPr>
          <a:xfrm>
            <a:off x="6894360" y="4620960"/>
            <a:ext cx="27424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Pearson correlation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PC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033880" y="2777400"/>
            <a:ext cx="27424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40080" y="1005840"/>
            <a:ext cx="6766200" cy="45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1" descr=""/>
          <p:cNvPicPr/>
          <p:nvPr/>
        </p:nvPicPr>
        <p:blipFill>
          <a:blip r:embed="rId1"/>
          <a:stretch/>
        </p:blipFill>
        <p:spPr>
          <a:xfrm>
            <a:off x="359280" y="1153800"/>
            <a:ext cx="5843160" cy="263844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0" name="图片 2" descr=""/>
          <p:cNvPicPr/>
          <p:nvPr/>
        </p:nvPicPr>
        <p:blipFill>
          <a:blip r:embed="rId2"/>
          <a:stretch/>
        </p:blipFill>
        <p:spPr>
          <a:xfrm>
            <a:off x="6873840" y="1287000"/>
            <a:ext cx="2261160" cy="2188080"/>
          </a:xfrm>
          <a:prstGeom prst="rect">
            <a:avLst/>
          </a:prstGeom>
          <a:ln>
            <a:noFill/>
          </a:ln>
        </p:spPr>
      </p:pic>
      <p:pic>
        <p:nvPicPr>
          <p:cNvPr id="151" name="图片 4" descr=""/>
          <p:cNvPicPr/>
          <p:nvPr/>
        </p:nvPicPr>
        <p:blipFill>
          <a:blip r:embed="rId3"/>
          <a:srcRect l="1259" t="2173" r="0" b="38029"/>
          <a:stretch/>
        </p:blipFill>
        <p:spPr>
          <a:xfrm>
            <a:off x="359280" y="3971880"/>
            <a:ext cx="4229640" cy="1119960"/>
          </a:xfrm>
          <a:prstGeom prst="rect">
            <a:avLst/>
          </a:prstGeom>
          <a:ln>
            <a:noFill/>
          </a:ln>
        </p:spPr>
      </p:pic>
      <p:pic>
        <p:nvPicPr>
          <p:cNvPr id="152" name="图片 1" descr=""/>
          <p:cNvPicPr/>
          <p:nvPr/>
        </p:nvPicPr>
        <p:blipFill>
          <a:blip r:embed="rId4"/>
          <a:stretch/>
        </p:blipFill>
        <p:spPr>
          <a:xfrm>
            <a:off x="4749120" y="3650760"/>
            <a:ext cx="4967640" cy="14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Tools Chain : Xilinx ARM v7 GNU Toolchain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Generator : GNU make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Modification of heap and stack sizes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 KB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(default) → 250 MB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55" name="Group 3"/>
          <p:cNvGrpSpPr/>
          <p:nvPr/>
        </p:nvGrpSpPr>
        <p:grpSpPr>
          <a:xfrm>
            <a:off x="4534560" y="1598400"/>
            <a:ext cx="5182200" cy="2782440"/>
            <a:chOff x="4534560" y="1598400"/>
            <a:chExt cx="5182200" cy="2782440"/>
          </a:xfrm>
        </p:grpSpPr>
        <p:pic>
          <p:nvPicPr>
            <p:cNvPr id="156" name="图片 14" descr=""/>
            <p:cNvPicPr/>
            <p:nvPr/>
          </p:nvPicPr>
          <p:blipFill>
            <a:blip r:embed="rId1"/>
            <a:srcRect l="0" t="0" r="324" b="33128"/>
            <a:stretch/>
          </p:blipFill>
          <p:spPr>
            <a:xfrm>
              <a:off x="4534560" y="1598400"/>
              <a:ext cx="5182200" cy="278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CustomShape 4"/>
            <p:cNvSpPr/>
            <p:nvPr/>
          </p:nvSpPr>
          <p:spPr>
            <a:xfrm>
              <a:off x="7008120" y="3122640"/>
              <a:ext cx="2131920" cy="450000"/>
            </a:xfrm>
            <a:prstGeom prst="ellipse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1" descr=""/>
          <p:cNvPicPr/>
          <p:nvPr/>
        </p:nvPicPr>
        <p:blipFill>
          <a:blip r:embed="rId1"/>
          <a:stretch/>
        </p:blipFill>
        <p:spPr>
          <a:xfrm>
            <a:off x="1118880" y="1113120"/>
            <a:ext cx="7393320" cy="391716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58920" y="110808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图片 21" descr=""/>
          <p:cNvPicPr/>
          <p:nvPr/>
        </p:nvPicPr>
        <p:blipFill>
          <a:blip r:embed="rId1"/>
          <a:stretch/>
        </p:blipFill>
        <p:spPr>
          <a:xfrm>
            <a:off x="3601440" y="1099800"/>
            <a:ext cx="6115680" cy="294840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Software optimization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Three main aspects :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branches delays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use of cache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3/ data dependencies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Optimization options for GNU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O0 : no optimization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O1 : optimization on branches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O2 : optimization at the registers and instruction level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O3 : optimization at the highest level (eSIMD vectorization , “inline”...)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Os : optimization on code size 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59280" y="1099800"/>
            <a:ext cx="9177480" cy="40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  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Code size (segmentation “text”)                                         Execution times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6" name="图片 2" descr=""/>
          <p:cNvPicPr/>
          <p:nvPr/>
        </p:nvPicPr>
        <p:blipFill>
          <a:blip r:embed="rId1"/>
          <a:stretch/>
        </p:blipFill>
        <p:spPr>
          <a:xfrm>
            <a:off x="4272120" y="1496520"/>
            <a:ext cx="5376960" cy="3020760"/>
          </a:xfrm>
          <a:prstGeom prst="rect">
            <a:avLst/>
          </a:prstGeom>
          <a:ln>
            <a:noFill/>
          </a:ln>
        </p:spPr>
      </p:pic>
      <p:pic>
        <p:nvPicPr>
          <p:cNvPr id="167" name="图片 9" descr=""/>
          <p:cNvPicPr/>
          <p:nvPr/>
        </p:nvPicPr>
        <p:blipFill>
          <a:blip r:embed="rId2"/>
          <a:stretch/>
        </p:blipFill>
        <p:spPr>
          <a:xfrm>
            <a:off x="565200" y="1546920"/>
            <a:ext cx="3393360" cy="29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LibreOffice/6.0.7.3$Linux_X86_64 LibreOffice_project/00m0$Build-3</Application>
  <Words>1381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2020-01-24T16:01:00Z</dcterms:created>
  <dc:creator/>
  <dc:description/>
  <dc:language>fr-FR</dc:language>
  <cp:lastModifiedBy/>
  <dcterms:modified xsi:type="dcterms:W3CDTF">2020-03-01T17:49:27Z</dcterms:modified>
  <cp:revision>105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2052-11.1.0.9339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