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30"/>
  </p:notesMasterIdLst>
  <p:handoutMasterIdLst>
    <p:handoutMasterId r:id="rId31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0C8ECA-84DB-4DDE-81EF-24DE883A68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6E24D9-92B5-42EB-9853-A853735B5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E3501-20A1-4688-A001-B920BDD94111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52B88B-77C6-49B6-813C-3BC3364CDD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3EB082-F6E4-4BE4-8C09-A5A06602B6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29C89-12FD-4212-B65E-2709F49D7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8319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0B7FF-02DB-451C-A3E3-963C99CC06FE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C3981-A065-4C75-AE6F-90F0D192B7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9059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0C9BE0-95C7-4214-905C-FA3C308D880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3CEF280-3E7F-40C1-89ED-9B97ACB0E912}" type="slidenum">
              <a:rPr lang="en-US" sz="1400" b="0" strike="noStrike" spc="-1" smtClean="0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3F9C26-02F8-4985-864D-E58DAA9DF2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BBBA8DD-C7A9-426E-8158-0CA06F1E38C6}" type="slidenum">
              <a:rPr lang="en-US" sz="1400" b="0" strike="noStrike" spc="-1" smtClean="0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4FC266-9B22-4F70-A1C2-6922744E51E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D812858-9746-4B26-9CD5-8E3BA22ABF72}" type="slidenum">
              <a:rPr lang="en-US" sz="1400" b="0" strike="noStrike" spc="-1" smtClean="0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B8E483-2110-4213-9637-2B56FE5ED24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D812858-9746-4B26-9CD5-8E3BA22ABF72}" type="slidenum">
              <a:rPr lang="en-US" sz="1400" b="0" strike="noStrike" spc="-1" smtClean="0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1DC3CB-7C9C-4431-B9AD-6B58C9EC0C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D812858-9746-4B26-9CD5-8E3BA22ABF72}" type="slidenum">
              <a:rPr lang="en-US" sz="1400" b="0" strike="noStrike" spc="-1" smtClean="0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318D5F7-B19A-4562-954B-C8D530177D7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D812858-9746-4B26-9CD5-8E3BA22ABF72}" type="slidenum">
              <a:rPr lang="en-US" sz="1400" b="0" strike="noStrike" spc="-1" smtClean="0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2BEFFE-AC92-4842-87F4-6DB01D98225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D812858-9746-4B26-9CD5-8E3BA22ABF72}" type="slidenum">
              <a:rPr lang="en-US" sz="1400" b="0" strike="noStrike" spc="-1" smtClean="0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D87ACF6-AF52-44FC-94CE-B57715E097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D812858-9746-4B26-9CD5-8E3BA22ABF72}" type="slidenum">
              <a:rPr lang="en-US" sz="1400" b="0" strike="noStrike" spc="-1" smtClean="0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86523F8-AA4B-4C7E-9273-650441D7647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D812858-9746-4B26-9CD5-8E3BA22ABF72}" type="slidenum">
              <a:rPr lang="en-US" sz="1400" b="0" strike="noStrike" spc="-1" smtClean="0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98D1CB0-B5F8-4DF5-AEA0-0A3E701CFCE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D812858-9746-4B26-9CD5-8E3BA22ABF72}" type="slidenum">
              <a:rPr lang="en-US" sz="1400" b="0" strike="noStrike" spc="-1" smtClean="0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60" y="2362680"/>
            <a:ext cx="9715680" cy="9417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3CEF280-3E7F-40C1-89ED-9B97ACB0E912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5000"/>
            <a:ext cx="9715680" cy="941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7559280" y="5130000"/>
            <a:ext cx="2516400" cy="401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899640" y="5130000"/>
            <a:ext cx="6476040" cy="401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179640" y="5130000"/>
            <a:ext cx="536400" cy="4017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6" name="PlaceHolder 7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BBBA8DD-C7A9-426E-8158-0CA06F1E38C6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" y="135000"/>
            <a:ext cx="9716400" cy="942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7559280" y="5130000"/>
            <a:ext cx="2517120" cy="402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899640" y="5130000"/>
            <a:ext cx="6476760" cy="402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4"/>
          <p:cNvSpPr/>
          <p:nvPr/>
        </p:nvSpPr>
        <p:spPr>
          <a:xfrm>
            <a:off x="179640" y="5130000"/>
            <a:ext cx="537120" cy="4024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89" name="PlaceHolder 7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8CF2BC3-E29D-4D32-8396-778EC584AA8D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" y="135000"/>
            <a:ext cx="9715680" cy="941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7559280" y="5130000"/>
            <a:ext cx="2516400" cy="401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899640" y="5130000"/>
            <a:ext cx="6476040" cy="401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179640" y="5130000"/>
            <a:ext cx="536400" cy="4017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33" name="PlaceHolder 8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34" name="PlaceHolder 9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D502D518-8693-4E57-B39B-A9E609EC9327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" y="135000"/>
            <a:ext cx="9716040" cy="942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7559280" y="5130000"/>
            <a:ext cx="2516760" cy="402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899640" y="5130000"/>
            <a:ext cx="6476400" cy="4021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179640" y="5130000"/>
            <a:ext cx="536760" cy="4021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177" name="PlaceHolder 7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D812858-9746-4B26-9CD5-8E3BA22ABF72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60" y="135000"/>
            <a:ext cx="9715680" cy="941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7559280" y="5130000"/>
            <a:ext cx="2516400" cy="401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899640" y="5130000"/>
            <a:ext cx="6476040" cy="401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4"/>
          <p:cNvSpPr/>
          <p:nvPr/>
        </p:nvSpPr>
        <p:spPr>
          <a:xfrm>
            <a:off x="179640" y="5130000"/>
            <a:ext cx="536400" cy="4017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59640" y="249768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539640" y="3537000"/>
            <a:ext cx="3632040" cy="134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1C1C1C"/>
                </a:solidFill>
                <a:latin typeface="Noto Sans"/>
                <a:ea typeface="DejaVu Sans"/>
              </a:rPr>
              <a:t>Presented by: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1C1C1C"/>
                </a:solidFill>
                <a:latin typeface="Noto Sans"/>
                <a:ea typeface="DejaVu Sans"/>
              </a:rPr>
              <a:t>DOU Yuhan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1C1C1C"/>
                </a:solidFill>
                <a:latin typeface="Noto Sans"/>
                <a:ea typeface="DejaVu Sans"/>
              </a:rPr>
              <a:t>FORCIOLI Quentin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1C1C1C"/>
                </a:solidFill>
                <a:latin typeface="Noto Sans"/>
                <a:ea typeface="DejaVu Sans"/>
              </a:rPr>
              <a:t>GHAOUI Mohamed Anis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1C1C1C"/>
                </a:solidFill>
                <a:latin typeface="Noto Sans"/>
                <a:ea typeface="DejaVu Sans"/>
              </a:rPr>
              <a:t>TERRACHER Audrey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2087640" y="216000"/>
            <a:ext cx="590004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Paris-Saclay University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6047280" y="3537000"/>
            <a:ext cx="3164040" cy="63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 2020 February 03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881640" y="942840"/>
            <a:ext cx="8311680" cy="8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A2 : Embedded  Electronic Systems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182880" y="2378160"/>
            <a:ext cx="95079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Heterogeneous architecture for Big Data algorithms 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Final presentation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Software – Microblaze Implementation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59280" y="109980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6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Blocks design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6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Report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lang="en-US" sz="1800" b="1" strike="noStrike" spc="-1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3" name="Image 4"/>
          <p:cNvPicPr/>
          <p:nvPr/>
        </p:nvPicPr>
        <p:blipFill>
          <a:blip r:embed="rId2"/>
          <a:stretch/>
        </p:blipFill>
        <p:spPr>
          <a:xfrm>
            <a:off x="273240" y="1415160"/>
            <a:ext cx="4901760" cy="2116440"/>
          </a:xfrm>
          <a:prstGeom prst="rect">
            <a:avLst/>
          </a:prstGeom>
          <a:ln>
            <a:noFill/>
          </a:ln>
        </p:spPr>
      </p:pic>
      <p:pic>
        <p:nvPicPr>
          <p:cNvPr id="304" name="Image 6"/>
          <p:cNvPicPr/>
          <p:nvPr/>
        </p:nvPicPr>
        <p:blipFill>
          <a:blip r:embed="rId3"/>
          <a:stretch/>
        </p:blipFill>
        <p:spPr>
          <a:xfrm>
            <a:off x="6084000" y="1202040"/>
            <a:ext cx="2602800" cy="2541240"/>
          </a:xfrm>
          <a:prstGeom prst="rect">
            <a:avLst/>
          </a:prstGeom>
          <a:ln>
            <a:noFill/>
          </a:ln>
        </p:spPr>
      </p:pic>
      <p:pic>
        <p:nvPicPr>
          <p:cNvPr id="305" name="Image 8"/>
          <p:cNvPicPr/>
          <p:nvPr/>
        </p:nvPicPr>
        <p:blipFill>
          <a:blip r:embed="rId4"/>
          <a:stretch/>
        </p:blipFill>
        <p:spPr>
          <a:xfrm>
            <a:off x="4995720" y="3898800"/>
            <a:ext cx="4426920" cy="1081080"/>
          </a:xfrm>
          <a:prstGeom prst="rect">
            <a:avLst/>
          </a:prstGeom>
          <a:ln>
            <a:noFill/>
          </a:ln>
        </p:spPr>
      </p:pic>
      <p:pic>
        <p:nvPicPr>
          <p:cNvPr id="306" name="Image 10"/>
          <p:cNvPicPr/>
          <p:nvPr/>
        </p:nvPicPr>
        <p:blipFill>
          <a:blip r:embed="rId5"/>
          <a:stretch/>
        </p:blipFill>
        <p:spPr>
          <a:xfrm>
            <a:off x="353880" y="3972960"/>
            <a:ext cx="3561480" cy="1164960"/>
          </a:xfrm>
          <a:prstGeom prst="rect">
            <a:avLst/>
          </a:prstGeom>
          <a:ln>
            <a:noFill/>
          </a:ln>
        </p:spPr>
      </p:pic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AF05BEDD-C5EB-44F0-B309-BB5A2229813F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10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59640" y="17712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Software – Microblaze Implementation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359280" y="109980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6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Design on Vivado SDK 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1/ Changes in libraries and functions used for timing :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xtime_l.h for ARM Implementation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xtmrctr.h for Microblaze Implementation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宋体"/>
              </a:rPr>
              <a:t>2/ Several bugs launching FPGA programming..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4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09" name="Image 2"/>
          <p:cNvPicPr/>
          <p:nvPr/>
        </p:nvPicPr>
        <p:blipFill>
          <a:blip r:embed="rId2"/>
          <a:srcRect r="3729"/>
          <a:stretch/>
        </p:blipFill>
        <p:spPr>
          <a:xfrm>
            <a:off x="5787720" y="1217520"/>
            <a:ext cx="3373560" cy="3175200"/>
          </a:xfrm>
          <a:prstGeom prst="rect">
            <a:avLst/>
          </a:prstGeom>
          <a:ln>
            <a:noFill/>
          </a:ln>
        </p:spPr>
      </p:pic>
      <p:pic>
        <p:nvPicPr>
          <p:cNvPr id="310" name="Image 6"/>
          <p:cNvPicPr/>
          <p:nvPr/>
        </p:nvPicPr>
        <p:blipFill>
          <a:blip r:embed="rId3"/>
          <a:stretch/>
        </p:blipFill>
        <p:spPr>
          <a:xfrm>
            <a:off x="291960" y="3223080"/>
            <a:ext cx="2657520" cy="1390680"/>
          </a:xfrm>
          <a:prstGeom prst="rect">
            <a:avLst/>
          </a:prstGeom>
          <a:ln>
            <a:noFill/>
          </a:ln>
        </p:spPr>
      </p:pic>
      <p:pic>
        <p:nvPicPr>
          <p:cNvPr id="311" name="Image 8"/>
          <p:cNvPicPr/>
          <p:nvPr/>
        </p:nvPicPr>
        <p:blipFill>
          <a:blip r:embed="rId4"/>
          <a:stretch/>
        </p:blipFill>
        <p:spPr>
          <a:xfrm>
            <a:off x="3005280" y="3224520"/>
            <a:ext cx="2023920" cy="612000"/>
          </a:xfrm>
          <a:prstGeom prst="rect">
            <a:avLst/>
          </a:prstGeom>
          <a:ln>
            <a:noFill/>
          </a:ln>
        </p:spPr>
      </p:pic>
      <p:pic>
        <p:nvPicPr>
          <p:cNvPr id="312" name="Image 10"/>
          <p:cNvPicPr/>
          <p:nvPr/>
        </p:nvPicPr>
        <p:blipFill>
          <a:blip r:embed="rId5"/>
          <a:stretch/>
        </p:blipFill>
        <p:spPr>
          <a:xfrm>
            <a:off x="3005280" y="3921120"/>
            <a:ext cx="2032920" cy="781920"/>
          </a:xfrm>
          <a:prstGeom prst="rect">
            <a:avLst/>
          </a:prstGeom>
          <a:ln>
            <a:noFill/>
          </a:ln>
        </p:spPr>
      </p:pic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4FB62F74-724E-4482-AD6B-66AF40EBC928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11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59640" y="27000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High – Level Synthesis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59640" y="1809000"/>
            <a:ext cx="9175680" cy="350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1800" b="0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 Reanalyse the algorithms</a:t>
            </a:r>
            <a:endParaRPr lang="en-US" sz="18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1800" b="0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 Directive usage to infer RTL blocks</a:t>
            </a:r>
            <a:endParaRPr lang="en-US" sz="18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1800" b="0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 Implement Axi/Axilite interfaces</a:t>
            </a:r>
            <a:endParaRPr lang="en-US" sz="18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1800" b="0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 Manage and reshape memory</a:t>
            </a:r>
            <a:endParaRPr lang="en-US" sz="18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1800" b="0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 Automated material optimisations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8A342A6F-A3C9-4C70-9A78-2EAE44377A5B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12</a:t>
            </a:fld>
            <a:endParaRPr lang="en-US" sz="1400" spc="-1" dirty="0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59640" y="27000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High – Level Synthesis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59640" y="1809000"/>
            <a:ext cx="9175680" cy="350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7" name="Image 316"/>
          <p:cNvPicPr/>
          <p:nvPr/>
        </p:nvPicPr>
        <p:blipFill>
          <a:blip r:embed="rId2"/>
          <a:srcRect l="6309" t="17230" r="14053" b="20692"/>
          <a:stretch/>
        </p:blipFill>
        <p:spPr>
          <a:xfrm>
            <a:off x="5016600" y="3291840"/>
            <a:ext cx="4662720" cy="1645200"/>
          </a:xfrm>
          <a:prstGeom prst="rect">
            <a:avLst/>
          </a:prstGeom>
          <a:ln>
            <a:noFill/>
          </a:ln>
        </p:spPr>
      </p:pic>
      <p:sp>
        <p:nvSpPr>
          <p:cNvPr id="318" name="CustomShape 3"/>
          <p:cNvSpPr/>
          <p:nvPr/>
        </p:nvSpPr>
        <p:spPr>
          <a:xfrm>
            <a:off x="382320" y="3383280"/>
            <a:ext cx="448020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latin typeface="Arial"/>
              </a:rPr>
              <a:t>AXI/lite Interface directives :</a:t>
            </a:r>
            <a:endParaRPr lang="en-US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Top-Level function : BUS CONTROL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Inputs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Outputs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Addresses managed by the CPU</a:t>
            </a:r>
          </a:p>
        </p:txBody>
      </p:sp>
      <p:grpSp>
        <p:nvGrpSpPr>
          <p:cNvPr id="319" name="Group 4"/>
          <p:cNvGrpSpPr/>
          <p:nvPr/>
        </p:nvGrpSpPr>
        <p:grpSpPr>
          <a:xfrm>
            <a:off x="934200" y="1640160"/>
            <a:ext cx="8295120" cy="1554120"/>
            <a:chOff x="934200" y="1640160"/>
            <a:chExt cx="8295120" cy="1554120"/>
          </a:xfrm>
        </p:grpSpPr>
        <p:sp>
          <p:nvSpPr>
            <p:cNvPr id="320" name="CustomShape 5"/>
            <p:cNvSpPr/>
            <p:nvPr/>
          </p:nvSpPr>
          <p:spPr>
            <a:xfrm>
              <a:off x="5937840" y="1640160"/>
              <a:ext cx="3291480" cy="1554120"/>
            </a:xfrm>
            <a:custGeom>
              <a:avLst/>
              <a:gdLst/>
              <a:ahLst/>
              <a:cxnLst/>
              <a:rect l="l" t="t" r="r" b="b"/>
              <a:pathLst>
                <a:path w="9146" h="4320">
                  <a:moveTo>
                    <a:pt x="719" y="0"/>
                  </a:moveTo>
                  <a:cubicBezTo>
                    <a:pt x="359" y="0"/>
                    <a:pt x="0" y="359"/>
                    <a:pt x="0" y="719"/>
                  </a:cubicBezTo>
                  <a:lnTo>
                    <a:pt x="0" y="3599"/>
                  </a:lnTo>
                  <a:cubicBezTo>
                    <a:pt x="0" y="3959"/>
                    <a:pt x="359" y="4319"/>
                    <a:pt x="719" y="4319"/>
                  </a:cubicBezTo>
                  <a:lnTo>
                    <a:pt x="8425" y="4319"/>
                  </a:lnTo>
                  <a:cubicBezTo>
                    <a:pt x="8785" y="4319"/>
                    <a:pt x="9145" y="3959"/>
                    <a:pt x="9145" y="3599"/>
                  </a:cubicBezTo>
                  <a:lnTo>
                    <a:pt x="9145" y="719"/>
                  </a:lnTo>
                  <a:cubicBezTo>
                    <a:pt x="9145" y="359"/>
                    <a:pt x="8785" y="0"/>
                    <a:pt x="8425" y="0"/>
                  </a:cubicBezTo>
                  <a:lnTo>
                    <a:pt x="719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6"/>
            <p:cNvSpPr/>
            <p:nvPr/>
          </p:nvSpPr>
          <p:spPr>
            <a:xfrm>
              <a:off x="934200" y="1640160"/>
              <a:ext cx="3291480" cy="1554120"/>
            </a:xfrm>
            <a:custGeom>
              <a:avLst/>
              <a:gdLst/>
              <a:ahLst/>
              <a:cxnLst/>
              <a:rect l="l" t="t" r="r" b="b"/>
              <a:pathLst>
                <a:path w="9146" h="4320">
                  <a:moveTo>
                    <a:pt x="719" y="0"/>
                  </a:moveTo>
                  <a:cubicBezTo>
                    <a:pt x="359" y="0"/>
                    <a:pt x="0" y="359"/>
                    <a:pt x="0" y="719"/>
                  </a:cubicBezTo>
                  <a:lnTo>
                    <a:pt x="0" y="3599"/>
                  </a:lnTo>
                  <a:cubicBezTo>
                    <a:pt x="0" y="3959"/>
                    <a:pt x="359" y="4319"/>
                    <a:pt x="719" y="4319"/>
                  </a:cubicBezTo>
                  <a:lnTo>
                    <a:pt x="8425" y="4319"/>
                  </a:lnTo>
                  <a:cubicBezTo>
                    <a:pt x="8785" y="4319"/>
                    <a:pt x="9145" y="3959"/>
                    <a:pt x="9145" y="3599"/>
                  </a:cubicBezTo>
                  <a:lnTo>
                    <a:pt x="9145" y="719"/>
                  </a:lnTo>
                  <a:cubicBezTo>
                    <a:pt x="9145" y="359"/>
                    <a:pt x="8785" y="0"/>
                    <a:pt x="8425" y="0"/>
                  </a:cubicBezTo>
                  <a:lnTo>
                    <a:pt x="719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7"/>
            <p:cNvSpPr/>
            <p:nvPr/>
          </p:nvSpPr>
          <p:spPr>
            <a:xfrm>
              <a:off x="4533120" y="2143080"/>
              <a:ext cx="1279800" cy="548280"/>
            </a:xfrm>
            <a:custGeom>
              <a:avLst/>
              <a:gdLst/>
              <a:ahLst/>
              <a:cxnLst/>
              <a:rect l="l" t="t" r="r" b="b"/>
              <a:pathLst>
                <a:path w="3558" h="1525">
                  <a:moveTo>
                    <a:pt x="0" y="381"/>
                  </a:moveTo>
                  <a:lnTo>
                    <a:pt x="2667" y="381"/>
                  </a:lnTo>
                  <a:lnTo>
                    <a:pt x="2667" y="0"/>
                  </a:lnTo>
                  <a:lnTo>
                    <a:pt x="3557" y="762"/>
                  </a:lnTo>
                  <a:lnTo>
                    <a:pt x="2667" y="1524"/>
                  </a:lnTo>
                  <a:lnTo>
                    <a:pt x="2667" y="1143"/>
                  </a:lnTo>
                  <a:lnTo>
                    <a:pt x="0" y="1143"/>
                  </a:lnTo>
                  <a:lnTo>
                    <a:pt x="0" y="381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8"/>
            <p:cNvSpPr/>
            <p:nvPr/>
          </p:nvSpPr>
          <p:spPr>
            <a:xfrm>
              <a:off x="1241280" y="1715040"/>
              <a:ext cx="2651400" cy="1369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latin typeface="Arial"/>
                </a:rPr>
                <a:t>While (condition){</a:t>
              </a: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latin typeface="Arial"/>
                </a:rPr>
                <a:t>	do_stuff();</a:t>
              </a: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latin typeface="Arial"/>
                </a:rPr>
                <a:t>}</a:t>
              </a:r>
            </a:p>
          </p:txBody>
        </p:sp>
        <p:sp>
          <p:nvSpPr>
            <p:cNvPr id="324" name="CustomShape 9"/>
            <p:cNvSpPr/>
            <p:nvPr/>
          </p:nvSpPr>
          <p:spPr>
            <a:xfrm>
              <a:off x="6281280" y="1715040"/>
              <a:ext cx="2651400" cy="1369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latin typeface="Arial"/>
                </a:rPr>
                <a:t>For (n iterations){</a:t>
              </a: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latin typeface="Arial"/>
                </a:rPr>
                <a:t>	do_stuff();</a:t>
              </a: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latin typeface="Arial"/>
                </a:rPr>
                <a:t>}</a:t>
              </a:r>
            </a:p>
          </p:txBody>
        </p:sp>
      </p:grpSp>
      <p:sp>
        <p:nvSpPr>
          <p:cNvPr id="325" name="CustomShape 10"/>
          <p:cNvSpPr/>
          <p:nvPr/>
        </p:nvSpPr>
        <p:spPr>
          <a:xfrm>
            <a:off x="418320" y="1293840"/>
            <a:ext cx="3634920" cy="41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Control sequence conversion 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B6CC2847-2B14-4535-9D37-2CE9615F2DE6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13</a:t>
            </a:fld>
            <a:endParaRPr lang="en-US" sz="1400" spc="-1" dirty="0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59640" y="27000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High – Level Synthesis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59640" y="1809000"/>
            <a:ext cx="9175680" cy="350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3"/>
          <p:cNvSpPr/>
          <p:nvPr/>
        </p:nvSpPr>
        <p:spPr>
          <a:xfrm>
            <a:off x="1149480" y="1351440"/>
            <a:ext cx="1331280" cy="3960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Initialisation</a:t>
            </a:r>
          </a:p>
        </p:txBody>
      </p:sp>
      <p:sp>
        <p:nvSpPr>
          <p:cNvPr id="329" name="CustomShape 4"/>
          <p:cNvSpPr/>
          <p:nvPr/>
        </p:nvSpPr>
        <p:spPr>
          <a:xfrm>
            <a:off x="900720" y="1974600"/>
            <a:ext cx="1828800" cy="33084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Perpare data</a:t>
            </a:r>
          </a:p>
        </p:txBody>
      </p:sp>
      <p:sp>
        <p:nvSpPr>
          <p:cNvPr id="330" name="CustomShape 5"/>
          <p:cNvSpPr/>
          <p:nvPr/>
        </p:nvSpPr>
        <p:spPr>
          <a:xfrm>
            <a:off x="1270440" y="3128400"/>
            <a:ext cx="1089720" cy="466560"/>
          </a:xfrm>
          <a:prstGeom prst="flowChartAlternateProcess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IP HLS</a:t>
            </a:r>
          </a:p>
        </p:txBody>
      </p:sp>
      <p:sp>
        <p:nvSpPr>
          <p:cNvPr id="331" name="CustomShape 6"/>
          <p:cNvSpPr/>
          <p:nvPr/>
        </p:nvSpPr>
        <p:spPr>
          <a:xfrm>
            <a:off x="1257840" y="2632680"/>
            <a:ext cx="1114920" cy="2721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Send</a:t>
            </a:r>
          </a:p>
        </p:txBody>
      </p:sp>
      <p:sp>
        <p:nvSpPr>
          <p:cNvPr id="332" name="CustomShape 7"/>
          <p:cNvSpPr/>
          <p:nvPr/>
        </p:nvSpPr>
        <p:spPr>
          <a:xfrm>
            <a:off x="1257840" y="3988440"/>
            <a:ext cx="1114920" cy="3168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Receive</a:t>
            </a:r>
          </a:p>
        </p:txBody>
      </p:sp>
      <p:cxnSp>
        <p:nvCxnSpPr>
          <p:cNvPr id="333" name="Line 8"/>
          <p:cNvCxnSpPr>
            <a:stCxn id="328" idx="2"/>
            <a:endCxn id="329" idx="0"/>
          </p:cNvCxnSpPr>
          <p:nvPr/>
        </p:nvCxnSpPr>
        <p:spPr>
          <a:xfrm>
            <a:off x="1815120" y="1747440"/>
            <a:ext cx="360" cy="22752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334" name="Line 9"/>
          <p:cNvCxnSpPr>
            <a:stCxn id="329" idx="2"/>
            <a:endCxn id="331" idx="0"/>
          </p:cNvCxnSpPr>
          <p:nvPr/>
        </p:nvCxnSpPr>
        <p:spPr>
          <a:xfrm>
            <a:off x="1815120" y="2305440"/>
            <a:ext cx="720" cy="32760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335" name="Line 10"/>
          <p:cNvCxnSpPr>
            <a:stCxn id="331" idx="2"/>
            <a:endCxn id="330" idx="0"/>
          </p:cNvCxnSpPr>
          <p:nvPr/>
        </p:nvCxnSpPr>
        <p:spPr>
          <a:xfrm>
            <a:off x="1815480" y="2904840"/>
            <a:ext cx="360" cy="22392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336" name="Line 11"/>
          <p:cNvCxnSpPr>
            <a:stCxn id="330" idx="2"/>
            <a:endCxn id="332" idx="0"/>
          </p:cNvCxnSpPr>
          <p:nvPr/>
        </p:nvCxnSpPr>
        <p:spPr>
          <a:xfrm>
            <a:off x="1815480" y="3594960"/>
            <a:ext cx="360" cy="39384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337" name="CustomShape 12"/>
          <p:cNvSpPr/>
          <p:nvPr/>
        </p:nvSpPr>
        <p:spPr>
          <a:xfrm>
            <a:off x="4692240" y="1442160"/>
            <a:ext cx="1434600" cy="40932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Initialisation</a:t>
            </a:r>
          </a:p>
        </p:txBody>
      </p:sp>
      <p:sp>
        <p:nvSpPr>
          <p:cNvPr id="338" name="CustomShape 13"/>
          <p:cNvSpPr/>
          <p:nvPr/>
        </p:nvSpPr>
        <p:spPr>
          <a:xfrm>
            <a:off x="6378840" y="1243440"/>
            <a:ext cx="1434240" cy="8067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Préparation</a:t>
            </a:r>
          </a:p>
          <a:p>
            <a:pPr algn="ctr"/>
            <a:r>
              <a:rPr lang="en-US" sz="1800" b="0" strike="noStrike" spc="-1">
                <a:latin typeface="Arial"/>
              </a:rPr>
              <a:t>des</a:t>
            </a:r>
          </a:p>
          <a:p>
            <a:pPr algn="ctr"/>
            <a:r>
              <a:rPr lang="en-US" sz="1800" b="0" strike="noStrike" spc="-1">
                <a:latin typeface="Arial"/>
              </a:rPr>
              <a:t>données</a:t>
            </a:r>
          </a:p>
        </p:txBody>
      </p:sp>
      <p:sp>
        <p:nvSpPr>
          <p:cNvPr id="339" name="CustomShape 14"/>
          <p:cNvSpPr/>
          <p:nvPr/>
        </p:nvSpPr>
        <p:spPr>
          <a:xfrm>
            <a:off x="6363720" y="2295720"/>
            <a:ext cx="1464480" cy="5673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Initialisation </a:t>
            </a:r>
          </a:p>
          <a:p>
            <a:pPr algn="ctr"/>
            <a:r>
              <a:rPr lang="en-US" sz="1800" b="0" strike="noStrike" spc="-1">
                <a:latin typeface="Arial"/>
              </a:rPr>
              <a:t>de l’algothime</a:t>
            </a:r>
          </a:p>
        </p:txBody>
      </p:sp>
      <p:cxnSp>
        <p:nvCxnSpPr>
          <p:cNvPr id="340" name="Line 15"/>
          <p:cNvCxnSpPr>
            <a:stCxn id="338" idx="2"/>
            <a:endCxn id="339" idx="0"/>
          </p:cNvCxnSpPr>
          <p:nvPr/>
        </p:nvCxnSpPr>
        <p:spPr>
          <a:xfrm>
            <a:off x="7095960" y="2050200"/>
            <a:ext cx="360" cy="24588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341" name="CustomShape 16"/>
          <p:cNvSpPr/>
          <p:nvPr/>
        </p:nvSpPr>
        <p:spPr>
          <a:xfrm>
            <a:off x="4852080" y="2443320"/>
            <a:ext cx="1114920" cy="2721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Envoi</a:t>
            </a:r>
          </a:p>
        </p:txBody>
      </p:sp>
      <p:sp>
        <p:nvSpPr>
          <p:cNvPr id="342" name="CustomShape 17"/>
          <p:cNvSpPr/>
          <p:nvPr/>
        </p:nvSpPr>
        <p:spPr>
          <a:xfrm>
            <a:off x="4852080" y="3417120"/>
            <a:ext cx="1114920" cy="3168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Réception</a:t>
            </a:r>
          </a:p>
        </p:txBody>
      </p:sp>
      <p:sp>
        <p:nvSpPr>
          <p:cNvPr id="343" name="CustomShape 18"/>
          <p:cNvSpPr/>
          <p:nvPr/>
        </p:nvSpPr>
        <p:spPr>
          <a:xfrm>
            <a:off x="4854960" y="2942280"/>
            <a:ext cx="1109520" cy="305280"/>
          </a:xfrm>
          <a:prstGeom prst="flowChartAlternateProcess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IP HLS 1</a:t>
            </a:r>
          </a:p>
        </p:txBody>
      </p:sp>
      <p:cxnSp>
        <p:nvCxnSpPr>
          <p:cNvPr id="344" name="Line 19"/>
          <p:cNvCxnSpPr>
            <a:stCxn id="339" idx="1"/>
            <a:endCxn id="341" idx="3"/>
          </p:cNvCxnSpPr>
          <p:nvPr/>
        </p:nvCxnSpPr>
        <p:spPr>
          <a:xfrm flipH="1">
            <a:off x="5967000" y="2579400"/>
            <a:ext cx="397080" cy="36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345" name="Line 20"/>
          <p:cNvCxnSpPr>
            <a:stCxn id="341" idx="2"/>
            <a:endCxn id="343" idx="0"/>
          </p:cNvCxnSpPr>
          <p:nvPr/>
        </p:nvCxnSpPr>
        <p:spPr>
          <a:xfrm>
            <a:off x="5409720" y="2715480"/>
            <a:ext cx="360" cy="22716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346" name="Line 21"/>
          <p:cNvCxnSpPr>
            <a:stCxn id="343" idx="2"/>
            <a:endCxn id="342" idx="0"/>
          </p:cNvCxnSpPr>
          <p:nvPr/>
        </p:nvCxnSpPr>
        <p:spPr>
          <a:xfrm>
            <a:off x="5409720" y="3247560"/>
            <a:ext cx="360" cy="16992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347" name="CustomShape 22"/>
          <p:cNvSpPr/>
          <p:nvPr/>
        </p:nvSpPr>
        <p:spPr>
          <a:xfrm>
            <a:off x="4866480" y="4020120"/>
            <a:ext cx="1114920" cy="27216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Envoi</a:t>
            </a:r>
          </a:p>
        </p:txBody>
      </p:sp>
      <p:cxnSp>
        <p:nvCxnSpPr>
          <p:cNvPr id="348" name="Line 23"/>
          <p:cNvCxnSpPr>
            <a:stCxn id="347" idx="2"/>
          </p:cNvCxnSpPr>
          <p:nvPr/>
        </p:nvCxnSpPr>
        <p:spPr>
          <a:xfrm>
            <a:off x="5424120" y="4292280"/>
            <a:ext cx="2880" cy="33480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349" name="Line 24"/>
          <p:cNvCxnSpPr/>
          <p:nvPr/>
        </p:nvCxnSpPr>
        <p:spPr>
          <a:xfrm>
            <a:off x="5981400" y="4779360"/>
            <a:ext cx="714240" cy="36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350" name="Line 25"/>
          <p:cNvCxnSpPr>
            <a:stCxn id="342" idx="2"/>
            <a:endCxn id="347" idx="0"/>
          </p:cNvCxnSpPr>
          <p:nvPr/>
        </p:nvCxnSpPr>
        <p:spPr>
          <a:xfrm>
            <a:off x="5409720" y="3733920"/>
            <a:ext cx="14760" cy="28656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351" name="CustomShape 26"/>
          <p:cNvSpPr/>
          <p:nvPr/>
        </p:nvSpPr>
        <p:spPr>
          <a:xfrm>
            <a:off x="8607240" y="3620880"/>
            <a:ext cx="666000" cy="548280"/>
          </a:xfrm>
          <a:prstGeom prst="flowChartDecision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test</a:t>
            </a:r>
          </a:p>
        </p:txBody>
      </p:sp>
      <p:cxnSp>
        <p:nvCxnSpPr>
          <p:cNvPr id="352" name="Line 27"/>
          <p:cNvCxnSpPr>
            <a:endCxn id="351" idx="1"/>
          </p:cNvCxnSpPr>
          <p:nvPr/>
        </p:nvCxnSpPr>
        <p:spPr>
          <a:xfrm flipV="1">
            <a:off x="7810200" y="3895200"/>
            <a:ext cx="797400" cy="88452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353" name="Line 28"/>
          <p:cNvCxnSpPr>
            <a:stCxn id="351" idx="0"/>
            <a:endCxn id="339" idx="2"/>
          </p:cNvCxnSpPr>
          <p:nvPr/>
        </p:nvCxnSpPr>
        <p:spPr>
          <a:xfrm flipH="1" flipV="1">
            <a:off x="7095960" y="2863080"/>
            <a:ext cx="1844640" cy="75816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354" name="Line 29"/>
          <p:cNvCxnSpPr>
            <a:stCxn id="337" idx="3"/>
            <a:endCxn id="338" idx="1"/>
          </p:cNvCxnSpPr>
          <p:nvPr/>
        </p:nvCxnSpPr>
        <p:spPr>
          <a:xfrm>
            <a:off x="6126840" y="1647000"/>
            <a:ext cx="252360" cy="36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355" name="CustomShape 30"/>
          <p:cNvSpPr/>
          <p:nvPr/>
        </p:nvSpPr>
        <p:spPr>
          <a:xfrm>
            <a:off x="1238400" y="4631760"/>
            <a:ext cx="1153800" cy="286560"/>
          </a:xfrm>
          <a:custGeom>
            <a:avLst/>
            <a:gdLst/>
            <a:ahLst/>
            <a:cxnLst/>
            <a:rect l="0" t="0" r="r" b="b"/>
            <a:pathLst>
              <a:path w="3207" h="797">
                <a:moveTo>
                  <a:pt x="132" y="0"/>
                </a:moveTo>
                <a:cubicBezTo>
                  <a:pt x="66" y="0"/>
                  <a:pt x="0" y="66"/>
                  <a:pt x="0" y="132"/>
                </a:cubicBezTo>
                <a:lnTo>
                  <a:pt x="0" y="664"/>
                </a:lnTo>
                <a:cubicBezTo>
                  <a:pt x="0" y="730"/>
                  <a:pt x="66" y="796"/>
                  <a:pt x="132" y="796"/>
                </a:cubicBezTo>
                <a:lnTo>
                  <a:pt x="3073" y="796"/>
                </a:lnTo>
                <a:cubicBezTo>
                  <a:pt x="3139" y="796"/>
                  <a:pt x="3206" y="730"/>
                  <a:pt x="3206" y="664"/>
                </a:cubicBezTo>
                <a:lnTo>
                  <a:pt x="3206" y="132"/>
                </a:lnTo>
                <a:cubicBezTo>
                  <a:pt x="3206" y="66"/>
                  <a:pt x="3139" y="0"/>
                  <a:pt x="3073" y="0"/>
                </a:cubicBezTo>
                <a:lnTo>
                  <a:pt x="132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Fin</a:t>
            </a:r>
          </a:p>
        </p:txBody>
      </p:sp>
      <p:cxnSp>
        <p:nvCxnSpPr>
          <p:cNvPr id="356" name="Line 31"/>
          <p:cNvCxnSpPr>
            <a:stCxn id="332" idx="2"/>
            <a:endCxn id="355" idx="0"/>
          </p:cNvCxnSpPr>
          <p:nvPr/>
        </p:nvCxnSpPr>
        <p:spPr>
          <a:xfrm flipH="1">
            <a:off x="1815120" y="4305240"/>
            <a:ext cx="720" cy="32688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357" name="CustomShape 32"/>
          <p:cNvSpPr/>
          <p:nvPr/>
        </p:nvSpPr>
        <p:spPr>
          <a:xfrm>
            <a:off x="8358840" y="4535280"/>
            <a:ext cx="1153800" cy="286560"/>
          </a:xfrm>
          <a:custGeom>
            <a:avLst/>
            <a:gdLst/>
            <a:ahLst/>
            <a:cxnLst/>
            <a:rect l="0" t="0" r="r" b="b"/>
            <a:pathLst>
              <a:path w="3207" h="797">
                <a:moveTo>
                  <a:pt x="132" y="0"/>
                </a:moveTo>
                <a:cubicBezTo>
                  <a:pt x="66" y="0"/>
                  <a:pt x="0" y="66"/>
                  <a:pt x="0" y="132"/>
                </a:cubicBezTo>
                <a:lnTo>
                  <a:pt x="0" y="664"/>
                </a:lnTo>
                <a:cubicBezTo>
                  <a:pt x="0" y="730"/>
                  <a:pt x="66" y="796"/>
                  <a:pt x="132" y="796"/>
                </a:cubicBezTo>
                <a:lnTo>
                  <a:pt x="3073" y="796"/>
                </a:lnTo>
                <a:cubicBezTo>
                  <a:pt x="3139" y="796"/>
                  <a:pt x="3206" y="730"/>
                  <a:pt x="3206" y="664"/>
                </a:cubicBezTo>
                <a:lnTo>
                  <a:pt x="3206" y="132"/>
                </a:lnTo>
                <a:cubicBezTo>
                  <a:pt x="3206" y="66"/>
                  <a:pt x="3139" y="0"/>
                  <a:pt x="3073" y="0"/>
                </a:cubicBezTo>
                <a:lnTo>
                  <a:pt x="132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Fin</a:t>
            </a:r>
          </a:p>
        </p:txBody>
      </p:sp>
      <p:cxnSp>
        <p:nvCxnSpPr>
          <p:cNvPr id="358" name="Line 33"/>
          <p:cNvCxnSpPr>
            <a:stCxn id="351" idx="2"/>
            <a:endCxn id="357" idx="0"/>
          </p:cNvCxnSpPr>
          <p:nvPr/>
        </p:nvCxnSpPr>
        <p:spPr>
          <a:xfrm flipH="1">
            <a:off x="8935560" y="4169160"/>
            <a:ext cx="5040" cy="366480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359" name="CustomShape 34"/>
          <p:cNvSpPr/>
          <p:nvPr/>
        </p:nvSpPr>
        <p:spPr>
          <a:xfrm>
            <a:off x="6695280" y="4620960"/>
            <a:ext cx="1114920" cy="3168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Reception</a:t>
            </a:r>
          </a:p>
        </p:txBody>
      </p:sp>
      <p:sp>
        <p:nvSpPr>
          <p:cNvPr id="360" name="CustomShape 35"/>
          <p:cNvSpPr/>
          <p:nvPr/>
        </p:nvSpPr>
        <p:spPr>
          <a:xfrm>
            <a:off x="4871880" y="4626720"/>
            <a:ext cx="1109520" cy="305280"/>
          </a:xfrm>
          <a:prstGeom prst="flowChartAlternateProcess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IP HLS 2</a:t>
            </a:r>
          </a:p>
        </p:txBody>
      </p:sp>
      <p:sp>
        <p:nvSpPr>
          <p:cNvPr id="38" name="Espace réservé du numéro de diapositive 1">
            <a:extLst>
              <a:ext uri="{FF2B5EF4-FFF2-40B4-BE49-F238E27FC236}">
                <a16:creationId xmlns:a16="http://schemas.microsoft.com/office/drawing/2014/main" id="{7E0E80F1-DD28-493C-89F4-A7C2A6D8E2F8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14</a:t>
            </a:fld>
            <a:endParaRPr lang="en-US" sz="1400" spc="-1" dirty="0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359640" y="27000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High – Level Synthesis : scheduler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359640" y="1809000"/>
            <a:ext cx="9175680" cy="350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3"/>
          <p:cNvSpPr/>
          <p:nvPr/>
        </p:nvSpPr>
        <p:spPr>
          <a:xfrm>
            <a:off x="534240" y="18090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Analyse dependencies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Minimise Initialisation interval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Respect timing and FPGA resources limits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If necessary : reshape the arrays</a:t>
            </a:r>
          </a:p>
        </p:txBody>
      </p:sp>
      <p:pic>
        <p:nvPicPr>
          <p:cNvPr id="364" name="Image 363"/>
          <p:cNvPicPr/>
          <p:nvPr/>
        </p:nvPicPr>
        <p:blipFill>
          <a:blip r:embed="rId2"/>
          <a:stretch/>
        </p:blipFill>
        <p:spPr>
          <a:xfrm>
            <a:off x="4961160" y="1370880"/>
            <a:ext cx="4574160" cy="1554840"/>
          </a:xfrm>
          <a:prstGeom prst="rect">
            <a:avLst/>
          </a:prstGeom>
          <a:ln>
            <a:noFill/>
          </a:ln>
        </p:spPr>
      </p:pic>
      <p:pic>
        <p:nvPicPr>
          <p:cNvPr id="365" name="Image 364"/>
          <p:cNvPicPr/>
          <p:nvPr/>
        </p:nvPicPr>
        <p:blipFill>
          <a:blip r:embed="rId3"/>
          <a:stretch/>
        </p:blipFill>
        <p:spPr>
          <a:xfrm>
            <a:off x="6549120" y="3017520"/>
            <a:ext cx="3010680" cy="1828440"/>
          </a:xfrm>
          <a:prstGeom prst="rect">
            <a:avLst/>
          </a:prstGeom>
          <a:ln>
            <a:noFill/>
          </a:ln>
        </p:spPr>
      </p:pic>
      <p:pic>
        <p:nvPicPr>
          <p:cNvPr id="366" name="Image 365"/>
          <p:cNvPicPr/>
          <p:nvPr/>
        </p:nvPicPr>
        <p:blipFill>
          <a:blip r:embed="rId4"/>
          <a:stretch/>
        </p:blipFill>
        <p:spPr>
          <a:xfrm>
            <a:off x="4947840" y="3017520"/>
            <a:ext cx="1572120" cy="1828440"/>
          </a:xfrm>
          <a:prstGeom prst="rect">
            <a:avLst/>
          </a:prstGeom>
          <a:ln>
            <a:noFill/>
          </a:ln>
        </p:spPr>
      </p:pic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EABB2B88-5905-4393-A0C0-C0F2A13AB672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15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59640" y="27000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High – Level Synthesis : Synthesis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359640" y="1809000"/>
            <a:ext cx="9175680" cy="350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3"/>
          <p:cNvSpPr/>
          <p:nvPr/>
        </p:nvSpPr>
        <p:spPr>
          <a:xfrm>
            <a:off x="5943600" y="1370880"/>
            <a:ext cx="3635280" cy="329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Not always necessary/possible to pipeline all the loops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HLS must respect time constraints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Optimisation can be very time/resource costly</a:t>
            </a:r>
          </a:p>
        </p:txBody>
      </p:sp>
      <p:pic>
        <p:nvPicPr>
          <p:cNvPr id="370" name="Image 369"/>
          <p:cNvPicPr/>
          <p:nvPr/>
        </p:nvPicPr>
        <p:blipFill>
          <a:blip r:embed="rId2"/>
          <a:stretch/>
        </p:blipFill>
        <p:spPr>
          <a:xfrm>
            <a:off x="311040" y="1188720"/>
            <a:ext cx="5642280" cy="3657240"/>
          </a:xfrm>
          <a:prstGeom prst="rect">
            <a:avLst/>
          </a:prstGeom>
          <a:ln>
            <a:noFill/>
          </a:ln>
        </p:spPr>
      </p:pic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45BE9AD4-FBE8-4D61-81C7-9DDB13F55371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16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9BB01902-1978-444A-9454-0BB14532D3D2}"/>
              </a:ext>
            </a:extLst>
          </p:cNvPr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Architecture exploration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3161E997-276E-42D8-B570-B011BA2DF12A}"/>
              </a:ext>
            </a:extLst>
          </p:cNvPr>
          <p:cNvSpPr/>
          <p:nvPr/>
        </p:nvSpPr>
        <p:spPr>
          <a:xfrm>
            <a:off x="212157" y="1526675"/>
            <a:ext cx="4964528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First design used by the SW team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2nd design using BRAM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3rd design with BRAM and HLS IP  </a:t>
            </a:r>
            <a:br>
              <a:rPr lang="en-US" sz="2400" spc="-1" dirty="0">
                <a:latin typeface="Arial"/>
              </a:rPr>
            </a:br>
            <a:r>
              <a:rPr lang="en-US" sz="2400" spc="-1" dirty="0">
                <a:latin typeface="Arial"/>
              </a:rPr>
              <a:t>(still in development)</a:t>
            </a:r>
            <a:br>
              <a:rPr lang="en-US" sz="2800" spc="-1" dirty="0">
                <a:latin typeface="Arial"/>
              </a:rPr>
            </a:br>
            <a:endParaRPr lang="en-US" sz="28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B283248-32CA-41D5-8D52-744D4AE5C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43" y="1176081"/>
            <a:ext cx="3148452" cy="1991003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3E54C23-6F95-4392-9046-5E2E0A9C2A5E}"/>
              </a:ext>
            </a:extLst>
          </p:cNvPr>
          <p:cNvSpPr/>
          <p:nvPr/>
        </p:nvSpPr>
        <p:spPr>
          <a:xfrm>
            <a:off x="3510119" y="3126236"/>
            <a:ext cx="1181345" cy="101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µblaze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FBCC9-73E4-4F0D-9DFF-6CC5FE220F2F}"/>
              </a:ext>
            </a:extLst>
          </p:cNvPr>
          <p:cNvSpPr/>
          <p:nvPr/>
        </p:nvSpPr>
        <p:spPr>
          <a:xfrm>
            <a:off x="6457695" y="3310596"/>
            <a:ext cx="2409916" cy="14783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Zynq</a:t>
            </a:r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4079CFC1-971C-4D4B-86FB-8478DD2E0482}"/>
              </a:ext>
            </a:extLst>
          </p:cNvPr>
          <p:cNvSpPr/>
          <p:nvPr/>
        </p:nvSpPr>
        <p:spPr>
          <a:xfrm>
            <a:off x="4691464" y="3421488"/>
            <a:ext cx="970442" cy="3613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IC/DC</a:t>
            </a:r>
          </a:p>
        </p:txBody>
      </p:sp>
      <p:sp>
        <p:nvSpPr>
          <p:cNvPr id="11" name="Trapèze 10">
            <a:extLst>
              <a:ext uri="{FF2B5EF4-FFF2-40B4-BE49-F238E27FC236}">
                <a16:creationId xmlns:a16="http://schemas.microsoft.com/office/drawing/2014/main" id="{D96B4A76-B179-4500-92BB-5027C741F506}"/>
              </a:ext>
            </a:extLst>
          </p:cNvPr>
          <p:cNvSpPr/>
          <p:nvPr/>
        </p:nvSpPr>
        <p:spPr>
          <a:xfrm rot="5400000">
            <a:off x="5680786" y="3209123"/>
            <a:ext cx="767751" cy="786066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HP</a:t>
            </a: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8585AB13-C0D3-46FD-B122-0927846860AA}"/>
              </a:ext>
            </a:extLst>
          </p:cNvPr>
          <p:cNvSpPr/>
          <p:nvPr/>
        </p:nvSpPr>
        <p:spPr>
          <a:xfrm>
            <a:off x="212157" y="4099332"/>
            <a:ext cx="1032387" cy="583475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BRAM</a:t>
            </a:r>
          </a:p>
        </p:txBody>
      </p:sp>
      <p:sp>
        <p:nvSpPr>
          <p:cNvPr id="13" name="Trapèze 12">
            <a:extLst>
              <a:ext uri="{FF2B5EF4-FFF2-40B4-BE49-F238E27FC236}">
                <a16:creationId xmlns:a16="http://schemas.microsoft.com/office/drawing/2014/main" id="{3A52E544-F900-49EB-AC25-1A412C77A274}"/>
              </a:ext>
            </a:extLst>
          </p:cNvPr>
          <p:cNvSpPr/>
          <p:nvPr/>
        </p:nvSpPr>
        <p:spPr>
          <a:xfrm rot="16200000">
            <a:off x="1893067" y="3723793"/>
            <a:ext cx="1278851" cy="674244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AXI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73A5AD21-284A-402F-8480-12D460BCB4A2}"/>
              </a:ext>
            </a:extLst>
          </p:cNvPr>
          <p:cNvSpPr/>
          <p:nvPr/>
        </p:nvSpPr>
        <p:spPr>
          <a:xfrm flipH="1">
            <a:off x="1282917" y="4216650"/>
            <a:ext cx="888974" cy="3195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B082651-D23A-488A-9134-1E77915B3B2E}"/>
              </a:ext>
            </a:extLst>
          </p:cNvPr>
          <p:cNvSpPr/>
          <p:nvPr/>
        </p:nvSpPr>
        <p:spPr>
          <a:xfrm flipH="1">
            <a:off x="2879337" y="4286128"/>
            <a:ext cx="2878384" cy="3195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rapèze 15">
            <a:extLst>
              <a:ext uri="{FF2B5EF4-FFF2-40B4-BE49-F238E27FC236}">
                <a16:creationId xmlns:a16="http://schemas.microsoft.com/office/drawing/2014/main" id="{94079CA1-A055-4DB6-A8B4-D240F3221236}"/>
              </a:ext>
            </a:extLst>
          </p:cNvPr>
          <p:cNvSpPr/>
          <p:nvPr/>
        </p:nvSpPr>
        <p:spPr>
          <a:xfrm rot="16200000">
            <a:off x="5762015" y="4108796"/>
            <a:ext cx="693171" cy="674244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GP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84351648-6C47-4201-8F84-71CE489C8448}"/>
              </a:ext>
            </a:extLst>
          </p:cNvPr>
          <p:cNvSpPr/>
          <p:nvPr/>
        </p:nvSpPr>
        <p:spPr>
          <a:xfrm flipH="1">
            <a:off x="2879337" y="3623033"/>
            <a:ext cx="621060" cy="3195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DP</a:t>
            </a:r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A564F1B6-A7AA-4D20-9CBE-5141B2730A8E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17</a:t>
            </a:fld>
            <a:endParaRPr lang="en-US" sz="1400" spc="-1" dirty="0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>
            <a:extLst>
              <a:ext uri="{FF2B5EF4-FFF2-40B4-BE49-F238E27FC236}">
                <a16:creationId xmlns:a16="http://schemas.microsoft.com/office/drawing/2014/main" id="{570A78D4-2E03-4BF8-A73B-7BC5887F7086}"/>
              </a:ext>
            </a:extLst>
          </p:cNvPr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Interfacing Zynq </a:t>
            </a: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to </a:t>
            </a: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HLS IP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4DD6C43-1650-4E5C-8FA1-085222582EC2}"/>
              </a:ext>
            </a:extLst>
          </p:cNvPr>
          <p:cNvSpPr/>
          <p:nvPr/>
        </p:nvSpPr>
        <p:spPr>
          <a:xfrm>
            <a:off x="212156" y="1526675"/>
            <a:ext cx="4547938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Using ACP port =&gt; Cache coherency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Having different clock domain</a:t>
            </a:r>
            <a:br>
              <a:rPr lang="en-US" sz="2800" spc="-1" dirty="0">
                <a:latin typeface="Arial"/>
              </a:rPr>
            </a:br>
            <a:endParaRPr lang="en-US" sz="2800" b="0" strike="noStrike" spc="-1" dirty="0">
              <a:latin typeface="Arial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70980E4-10FA-42C0-A78C-7E065E54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35" y="1187244"/>
            <a:ext cx="3866725" cy="17511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4E5722D-C4F1-4488-B506-C80DC472D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094" y="2768908"/>
            <a:ext cx="5040311" cy="212413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3C0A4F9-E00B-4B51-8EA3-CB369387B9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79" b="34671"/>
          <a:stretch/>
        </p:blipFill>
        <p:spPr>
          <a:xfrm>
            <a:off x="359640" y="3690141"/>
            <a:ext cx="5729748" cy="829942"/>
          </a:xfrm>
          <a:prstGeom prst="rect">
            <a:avLst/>
          </a:prstGeom>
        </p:spPr>
      </p:pic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CD16E91F-0103-42A4-A212-259F6541BF89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18</a:t>
            </a:fld>
            <a:endParaRPr lang="en-US" sz="1400" spc="-1" dirty="0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CE73E070-A449-4E48-B9B8-09B79B9BB1E7}"/>
              </a:ext>
            </a:extLst>
          </p:cNvPr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Timings</a:t>
            </a: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-</a:t>
            </a: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guided clock improvement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F26FC63-D0A5-4603-81F9-B72CC92E8565}"/>
              </a:ext>
            </a:extLst>
          </p:cNvPr>
          <p:cNvSpPr/>
          <p:nvPr/>
        </p:nvSpPr>
        <p:spPr>
          <a:xfrm>
            <a:off x="212156" y="1526675"/>
            <a:ext cx="3750428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latin typeface="Arial"/>
              </a:rPr>
              <a:t>Using Timing report to increase HLS clock frequency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>
                <a:latin typeface="Arial"/>
              </a:rPr>
              <a:t>Using more performance-oriented placement and synthesis strategies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2B937D-419B-4E33-9C5A-2D441DF53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4" t="6448" r="23849" b="3020"/>
          <a:stretch/>
        </p:blipFill>
        <p:spPr>
          <a:xfrm>
            <a:off x="4566066" y="1228582"/>
            <a:ext cx="2210921" cy="20786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463A36D-9D13-4338-B940-80F82EE4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78" y="3653563"/>
            <a:ext cx="7787928" cy="99955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44CF9E8-D720-4C77-9180-73E5B3A072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72" t="8070" r="24287" b="3019"/>
          <a:stretch/>
        </p:blipFill>
        <p:spPr>
          <a:xfrm>
            <a:off x="7380469" y="1228582"/>
            <a:ext cx="2194387" cy="2078694"/>
          </a:xfrm>
          <a:prstGeom prst="rect">
            <a:avLst/>
          </a:prstGeom>
        </p:spPr>
      </p:pic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6DBE6DEE-8C86-4C5C-BAB1-DA0E29735293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19</a:t>
            </a:fld>
            <a:endParaRPr lang="en-US" sz="1400" spc="-1" dirty="0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59640" y="27000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TEAM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59640" y="1161000"/>
            <a:ext cx="9175680" cy="350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Noto Sans"/>
                <a:ea typeface="DejaVu Sans"/>
              </a:rPr>
              <a:t>Software:</a:t>
            </a:r>
            <a:endParaRPr lang="en-US" sz="2600" b="0" strike="noStrike" spc="-1">
              <a:latin typeface="Arial"/>
            </a:endParaRPr>
          </a:p>
          <a:p>
            <a:pPr marL="648000" lvl="2" indent="-2131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Noto Sans"/>
                <a:ea typeface="DejaVu Sans"/>
              </a:rPr>
              <a:t>DOU Yuhan</a:t>
            </a:r>
            <a:endParaRPr lang="en-US" sz="2200" b="0" strike="noStrike" spc="-1">
              <a:latin typeface="Arial"/>
            </a:endParaRPr>
          </a:p>
          <a:p>
            <a:pPr marL="648000" lvl="2" indent="-2131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Noto Sans"/>
                <a:ea typeface="DejaVu Sans"/>
              </a:rPr>
              <a:t>TERRACHER Audrey</a:t>
            </a:r>
            <a:endParaRPr lang="en-US" sz="22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Noto Sans"/>
                <a:ea typeface="DejaVu Sans"/>
              </a:rPr>
              <a:t>Hardware:</a:t>
            </a:r>
            <a:endParaRPr lang="en-US" sz="2600" b="0" strike="noStrike" spc="-1">
              <a:latin typeface="Arial"/>
            </a:endParaRPr>
          </a:p>
          <a:p>
            <a:pPr marL="648000" lvl="2" indent="-2131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Noto Sans"/>
                <a:ea typeface="DejaVu Sans"/>
              </a:rPr>
              <a:t>FORCIOLI QUENTIN</a:t>
            </a:r>
            <a:endParaRPr lang="en-US" sz="22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Noto Sans"/>
                <a:ea typeface="DejaVu Sans"/>
              </a:rPr>
              <a:t>HLS and lead :</a:t>
            </a:r>
            <a:endParaRPr lang="en-US" sz="2600" b="0" strike="noStrike" spc="-1">
              <a:latin typeface="Arial"/>
            </a:endParaRPr>
          </a:p>
          <a:p>
            <a:pPr marL="648000" lvl="2" indent="-2131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Noto Sans"/>
                <a:ea typeface="DejaVu Sans"/>
              </a:rPr>
              <a:t>GHAOUI Mohamed Anis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r>
              <a:rPr lang="en-US" sz="20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Objective : Complete a full development cycle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22CEACC0-A9B6-4D92-B28F-20C4FC2661ED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2</a:t>
            </a:fld>
            <a:endParaRPr lang="en-US" sz="1400" spc="-1" dirty="0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9AB33029-0B1B-42F8-A4AF-9340984CB11A}"/>
              </a:ext>
            </a:extLst>
          </p:cNvPr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Perfo</a:t>
            </a: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rmances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F9BCB5-337C-467F-88FA-2039372E3617}"/>
              </a:ext>
            </a:extLst>
          </p:cNvPr>
          <p:cNvSpPr/>
          <p:nvPr/>
        </p:nvSpPr>
        <p:spPr>
          <a:xfrm>
            <a:off x="212156" y="1526675"/>
            <a:ext cx="5067766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First time @ 100MHZ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Test on MUL64:</a:t>
            </a:r>
          </a:p>
          <a:p>
            <a:pPr marL="673200" lvl="1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AXI@180MHZ</a:t>
            </a:r>
          </a:p>
          <a:p>
            <a:pPr marL="673200" lvl="1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HLS@131MHZ</a:t>
            </a:r>
          </a:p>
          <a:p>
            <a:pPr marL="673200" lvl="1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Acceleration : </a:t>
            </a:r>
            <a:r>
              <a:rPr lang="en-US" sz="2800" b="1" spc="-1" dirty="0">
                <a:solidFill>
                  <a:srgbClr val="00B050"/>
                </a:solidFill>
                <a:latin typeface="Arial"/>
              </a:rPr>
              <a:t>320%</a:t>
            </a:r>
            <a:br>
              <a:rPr lang="en-US" sz="2800" spc="-1" dirty="0">
                <a:latin typeface="Arial"/>
              </a:rPr>
            </a:br>
            <a:endParaRPr lang="en-US" sz="2800" b="0" strike="noStrike" spc="-1" dirty="0">
              <a:latin typeface="Arial"/>
            </a:endParaRPr>
          </a:p>
        </p:txBody>
      </p:sp>
      <p:graphicFrame>
        <p:nvGraphicFramePr>
          <p:cNvPr id="7" name="Tableau 2">
            <a:extLst>
              <a:ext uri="{FF2B5EF4-FFF2-40B4-BE49-F238E27FC236}">
                <a16:creationId xmlns:a16="http://schemas.microsoft.com/office/drawing/2014/main" id="{A63BDEC2-C57E-44B7-B83F-FF8E0A58D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484997"/>
              </p:ext>
            </p:extLst>
          </p:nvPr>
        </p:nvGraphicFramePr>
        <p:xfrm>
          <a:off x="4090518" y="3211936"/>
          <a:ext cx="5777951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2121">
                  <a:extLst>
                    <a:ext uri="{9D8B030D-6E8A-4147-A177-3AD203B41FA5}">
                      <a16:colId xmlns:a16="http://schemas.microsoft.com/office/drawing/2014/main" val="2485947568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374155457"/>
                    </a:ext>
                  </a:extLst>
                </a:gridCol>
                <a:gridCol w="1007166">
                  <a:extLst>
                    <a:ext uri="{9D8B030D-6E8A-4147-A177-3AD203B41FA5}">
                      <a16:colId xmlns:a16="http://schemas.microsoft.com/office/drawing/2014/main" val="2408139523"/>
                    </a:ext>
                  </a:extLst>
                </a:gridCol>
                <a:gridCol w="901147">
                  <a:extLst>
                    <a:ext uri="{9D8B030D-6E8A-4147-A177-3AD203B41FA5}">
                      <a16:colId xmlns:a16="http://schemas.microsoft.com/office/drawing/2014/main" val="755331016"/>
                    </a:ext>
                  </a:extLst>
                </a:gridCol>
                <a:gridCol w="1179444">
                  <a:extLst>
                    <a:ext uri="{9D8B030D-6E8A-4147-A177-3AD203B41FA5}">
                      <a16:colId xmlns:a16="http://schemas.microsoft.com/office/drawing/2014/main" val="3585828647"/>
                    </a:ext>
                  </a:extLst>
                </a:gridCol>
                <a:gridCol w="1113186">
                  <a:extLst>
                    <a:ext uri="{9D8B030D-6E8A-4147-A177-3AD203B41FA5}">
                      <a16:colId xmlns:a16="http://schemas.microsoft.com/office/drawing/2014/main" val="717830338"/>
                    </a:ext>
                  </a:extLst>
                </a:gridCol>
              </a:tblGrid>
              <a:tr h="235735">
                <a:tc>
                  <a:txBody>
                    <a:bodyPr/>
                    <a:lstStyle/>
                    <a:p>
                      <a:r>
                        <a:rPr lang="fr-FR" sz="12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HW time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SW time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Improved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clock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Improve</a:t>
                      </a:r>
                      <a:r>
                        <a:rPr lang="fr-FR" sz="1200" dirty="0"/>
                        <a:t> HW times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Best</a:t>
                      </a:r>
                    </a:p>
                    <a:p>
                      <a:r>
                        <a:rPr lang="fr-FR" sz="1200" dirty="0" err="1"/>
                        <a:t>acceleration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92901"/>
                  </a:ext>
                </a:extLst>
              </a:tr>
              <a:tr h="151795">
                <a:tc>
                  <a:txBody>
                    <a:bodyPr/>
                    <a:lstStyle/>
                    <a:p>
                      <a:r>
                        <a:rPr lang="fr-FR" sz="1200" dirty="0"/>
                        <a:t>mul64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26132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130MHZ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7042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33859"/>
                  </a:ext>
                </a:extLst>
              </a:tr>
              <a:tr h="138668">
                <a:tc>
                  <a:txBody>
                    <a:bodyPr/>
                    <a:lstStyle/>
                    <a:p>
                      <a:r>
                        <a:rPr lang="fr-FR" sz="1200" dirty="0"/>
                        <a:t>mul32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125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B0F0"/>
                          </a:solidFill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60021"/>
                  </a:ext>
                </a:extLst>
              </a:tr>
              <a:tr h="151795">
                <a:tc>
                  <a:txBody>
                    <a:bodyPr/>
                    <a:lstStyle/>
                    <a:p>
                      <a:r>
                        <a:rPr lang="fr-FR" sz="1200" dirty="0" err="1"/>
                        <a:t>pearson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115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FF0000"/>
                          </a:solidFill>
                        </a:rPr>
                        <a:t>-74%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03417"/>
                  </a:ext>
                </a:extLst>
              </a:tr>
              <a:tr h="151795">
                <a:tc>
                  <a:txBody>
                    <a:bodyPr/>
                    <a:lstStyle/>
                    <a:p>
                      <a:r>
                        <a:rPr lang="fr-FR" sz="1200" dirty="0" err="1"/>
                        <a:t>kmeans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B0F0"/>
                          </a:solidFill>
                        </a:rPr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33410"/>
                  </a:ext>
                </a:extLst>
              </a:tr>
            </a:tbl>
          </a:graphicData>
        </a:graphic>
      </p:graphicFrame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F365DAD6-D643-404D-8177-F2601715B6C3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20</a:t>
            </a:fld>
            <a:endParaRPr lang="en-US" sz="1400" spc="-1" dirty="0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59640" y="270000"/>
            <a:ext cx="93560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Future improvements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212040" y="1533960"/>
            <a:ext cx="3880637" cy="23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216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Using interruption instead of polling</a:t>
            </a:r>
            <a:endParaRPr lang="en-US" sz="2800" b="0" strike="noStrike" spc="-1" dirty="0">
              <a:latin typeface="Arial"/>
            </a:endParaRPr>
          </a:p>
          <a:p>
            <a:pPr marL="216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microblaze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handles every task involving IP</a:t>
            </a:r>
            <a:endParaRPr lang="en-US" sz="2800" b="0" strike="noStrike" spc="-1" dirty="0">
              <a:latin typeface="Arial"/>
            </a:endParaRPr>
          </a:p>
          <a:p>
            <a:pPr marL="216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Multi-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microblazes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multi-IPs.</a:t>
            </a:r>
            <a:endParaRPr lang="en-US" sz="2800" b="0" strike="noStrike" spc="-1" dirty="0">
              <a:latin typeface="Arial"/>
            </a:endParaRPr>
          </a:p>
          <a:p>
            <a:pPr marL="2160">
              <a:lnSpc>
                <a:spcPct val="100000"/>
              </a:lnSpc>
              <a:spcAft>
                <a:spcPts val="1140"/>
              </a:spcAft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6" name="Trapèze 15">
            <a:extLst>
              <a:ext uri="{FF2B5EF4-FFF2-40B4-BE49-F238E27FC236}">
                <a16:creationId xmlns:a16="http://schemas.microsoft.com/office/drawing/2014/main" id="{FE8B9331-33D7-4346-AC5C-C7408FACB18E}"/>
              </a:ext>
            </a:extLst>
          </p:cNvPr>
          <p:cNvSpPr/>
          <p:nvPr/>
        </p:nvSpPr>
        <p:spPr>
          <a:xfrm rot="5400000">
            <a:off x="6665080" y="2917563"/>
            <a:ext cx="767751" cy="786066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HP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8D71137-8C8A-4D52-BAEC-46C571E29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736" y="366884"/>
            <a:ext cx="4762283" cy="2559836"/>
          </a:xfrm>
          <a:prstGeom prst="rect">
            <a:avLst/>
          </a:prstGeom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53E9F56-6221-4D22-BFB5-D7A4683684E0}"/>
              </a:ext>
            </a:extLst>
          </p:cNvPr>
          <p:cNvSpPr/>
          <p:nvPr/>
        </p:nvSpPr>
        <p:spPr>
          <a:xfrm>
            <a:off x="4054333" y="3097160"/>
            <a:ext cx="1181345" cy="101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µblaze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3E524536-AAFF-4066-884D-F9B056211E4C}"/>
              </a:ext>
            </a:extLst>
          </p:cNvPr>
          <p:cNvSpPr/>
          <p:nvPr/>
        </p:nvSpPr>
        <p:spPr>
          <a:xfrm>
            <a:off x="5253378" y="3171361"/>
            <a:ext cx="1420244" cy="3613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IC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2DD48A7-91CB-4268-A506-566C8C287EC2}"/>
              </a:ext>
            </a:extLst>
          </p:cNvPr>
          <p:cNvSpPr/>
          <p:nvPr/>
        </p:nvSpPr>
        <p:spPr>
          <a:xfrm>
            <a:off x="4246794" y="4358099"/>
            <a:ext cx="899652" cy="5235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HLS</a:t>
            </a:r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5C8DD5CD-E124-4200-94D7-2FE0C4048B32}"/>
              </a:ext>
            </a:extLst>
          </p:cNvPr>
          <p:cNvSpPr/>
          <p:nvPr/>
        </p:nvSpPr>
        <p:spPr>
          <a:xfrm>
            <a:off x="4156095" y="3939245"/>
            <a:ext cx="1097282" cy="41010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DP</a:t>
            </a:r>
          </a:p>
        </p:txBody>
      </p:sp>
      <p:sp>
        <p:nvSpPr>
          <p:cNvPr id="22" name="Trapèze 21">
            <a:extLst>
              <a:ext uri="{FF2B5EF4-FFF2-40B4-BE49-F238E27FC236}">
                <a16:creationId xmlns:a16="http://schemas.microsoft.com/office/drawing/2014/main" id="{286934CF-E50F-44AC-A229-EEF9408CAA92}"/>
              </a:ext>
            </a:extLst>
          </p:cNvPr>
          <p:cNvSpPr/>
          <p:nvPr/>
        </p:nvSpPr>
        <p:spPr>
          <a:xfrm rot="5400000">
            <a:off x="6396466" y="4001860"/>
            <a:ext cx="1297655" cy="786066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AC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6AD8D6E-B5EA-4CDF-9DDB-75E7953C065B}"/>
              </a:ext>
            </a:extLst>
          </p:cNvPr>
          <p:cNvSpPr/>
          <p:nvPr/>
        </p:nvSpPr>
        <p:spPr>
          <a:xfrm>
            <a:off x="5258115" y="3753510"/>
            <a:ext cx="1402546" cy="3907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DC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C49D1056-6BBA-4AAE-8CC2-1564805E1BAF}"/>
              </a:ext>
            </a:extLst>
          </p:cNvPr>
          <p:cNvSpPr/>
          <p:nvPr/>
        </p:nvSpPr>
        <p:spPr>
          <a:xfrm>
            <a:off x="5146445" y="4418412"/>
            <a:ext cx="1509477" cy="3907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In/out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006D0-CF3B-4DC6-B181-F0DAD6E75630}"/>
              </a:ext>
            </a:extLst>
          </p:cNvPr>
          <p:cNvSpPr/>
          <p:nvPr/>
        </p:nvSpPr>
        <p:spPr>
          <a:xfrm>
            <a:off x="7439402" y="3039461"/>
            <a:ext cx="2409916" cy="19233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Zynq</a:t>
            </a:r>
            <a:endParaRPr lang="fr-FR" dirty="0"/>
          </a:p>
        </p:txBody>
      </p:sp>
      <p:sp>
        <p:nvSpPr>
          <p:cNvPr id="29" name="Espace réservé du numéro de diapositive 1">
            <a:extLst>
              <a:ext uri="{FF2B5EF4-FFF2-40B4-BE49-F238E27FC236}">
                <a16:creationId xmlns:a16="http://schemas.microsoft.com/office/drawing/2014/main" id="{2C42ED40-4107-4932-972B-F0CDFB9875AC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21</a:t>
            </a:fld>
            <a:endParaRPr lang="en-US" sz="1400" spc="-1" dirty="0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359640" y="27000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Conclusion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359640" y="1371600"/>
            <a:ext cx="9175680" cy="36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6 Algorithms implemented and tested</a:t>
            </a:r>
            <a:endParaRPr lang="en-US" sz="22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3 IP conceived and implemented</a:t>
            </a:r>
            <a:endParaRPr lang="en-US" sz="22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Multi-clock periods for a heterogeneous functionning</a:t>
            </a:r>
            <a:endParaRPr lang="en-US" sz="22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Development method is satisfying with room for improuvement</a:t>
            </a:r>
            <a:endParaRPr lang="en-US" sz="22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Set up the usage of automated development tools</a:t>
            </a:r>
            <a:endParaRPr lang="en-US" sz="22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Develop multi-microblazes multi-Ips</a:t>
            </a:r>
            <a:endParaRPr lang="en-US" sz="24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Maximise board usages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2400" b="0" strike="noStrike" spc="-1">
              <a:latin typeface="Arial"/>
            </a:endParaRPr>
          </a:p>
          <a:p>
            <a:pPr marL="216000" indent="-212400" algn="ctr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Completed a full development cycle : </a:t>
            </a:r>
            <a:r>
              <a:rPr lang="en-US" sz="2400" b="1" strike="noStrike" spc="-1">
                <a:solidFill>
                  <a:srgbClr val="CE181E"/>
                </a:solidFill>
                <a:latin typeface="Noto Sans SemiBold"/>
                <a:ea typeface="DejaVu Sans"/>
              </a:rPr>
              <a:t>objective achieved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2F21955F-B4CE-4A56-8CBF-0FDB82FC934F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22</a:t>
            </a:fld>
            <a:endParaRPr lang="en-US" sz="1400" spc="-1" dirty="0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359640" y="270000"/>
            <a:ext cx="9355680" cy="67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Conclusion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457200" y="1920960"/>
            <a:ext cx="9175680" cy="18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algn="ctr">
              <a:lnSpc>
                <a:spcPct val="100000"/>
              </a:lnSpc>
              <a:spcAft>
                <a:spcPts val="1140"/>
              </a:spcAft>
            </a:pPr>
            <a:r>
              <a:rPr lang="en-US" sz="48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Thank you for you attention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C62DBE7-E1F7-4A40-903D-68C79F354189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23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Our approach and algorithms chosen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359280" y="109980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lang="en-US" sz="1800" b="1" strike="noStrike" spc="-1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6" name="Image 4"/>
          <p:cNvPicPr/>
          <p:nvPr/>
        </p:nvPicPr>
        <p:blipFill>
          <a:blip r:embed="rId2"/>
          <a:stretch/>
        </p:blipFill>
        <p:spPr>
          <a:xfrm>
            <a:off x="254880" y="1263960"/>
            <a:ext cx="2741400" cy="1392840"/>
          </a:xfrm>
          <a:prstGeom prst="rect">
            <a:avLst/>
          </a:prstGeom>
          <a:ln>
            <a:noFill/>
          </a:ln>
        </p:spPr>
      </p:pic>
      <p:pic>
        <p:nvPicPr>
          <p:cNvPr id="267" name="Image 6"/>
          <p:cNvPicPr/>
          <p:nvPr/>
        </p:nvPicPr>
        <p:blipFill>
          <a:blip r:embed="rId3"/>
          <a:stretch/>
        </p:blipFill>
        <p:spPr>
          <a:xfrm>
            <a:off x="3658320" y="1386000"/>
            <a:ext cx="3615480" cy="1136160"/>
          </a:xfrm>
          <a:prstGeom prst="rect">
            <a:avLst/>
          </a:prstGeom>
          <a:ln>
            <a:noFill/>
          </a:ln>
        </p:spPr>
      </p:pic>
      <p:pic>
        <p:nvPicPr>
          <p:cNvPr id="268" name="Image 8"/>
          <p:cNvPicPr/>
          <p:nvPr/>
        </p:nvPicPr>
        <p:blipFill>
          <a:blip r:embed="rId4"/>
          <a:stretch/>
        </p:blipFill>
        <p:spPr>
          <a:xfrm>
            <a:off x="357840" y="3531960"/>
            <a:ext cx="2741400" cy="947160"/>
          </a:xfrm>
          <a:prstGeom prst="rect">
            <a:avLst/>
          </a:prstGeom>
          <a:ln>
            <a:noFill/>
          </a:ln>
        </p:spPr>
      </p:pic>
      <p:sp>
        <p:nvSpPr>
          <p:cNvPr id="269" name="CustomShape 3"/>
          <p:cNvSpPr/>
          <p:nvPr/>
        </p:nvSpPr>
        <p:spPr>
          <a:xfrm>
            <a:off x="1218240" y="4620960"/>
            <a:ext cx="274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BMM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70" name="Image 11"/>
          <p:cNvPicPr/>
          <p:nvPr/>
        </p:nvPicPr>
        <p:blipFill>
          <a:blip r:embed="rId5"/>
          <a:stretch/>
        </p:blipFill>
        <p:spPr>
          <a:xfrm>
            <a:off x="3856320" y="3161880"/>
            <a:ext cx="1913760" cy="1458720"/>
          </a:xfrm>
          <a:prstGeom prst="rect">
            <a:avLst/>
          </a:prstGeom>
          <a:ln>
            <a:noFill/>
          </a:ln>
        </p:spPr>
      </p:pic>
      <p:sp>
        <p:nvSpPr>
          <p:cNvPr id="271" name="CustomShape 4"/>
          <p:cNvSpPr/>
          <p:nvPr/>
        </p:nvSpPr>
        <p:spPr>
          <a:xfrm>
            <a:off x="4155120" y="4655160"/>
            <a:ext cx="274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Pi Estimator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1064160" y="2777400"/>
            <a:ext cx="274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K-Means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5033880" y="2777400"/>
            <a:ext cx="274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PCA/SVD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74" name="Image 13"/>
          <p:cNvPicPr/>
          <p:nvPr/>
        </p:nvPicPr>
        <p:blipFill>
          <a:blip r:embed="rId6"/>
          <a:stretch/>
        </p:blipFill>
        <p:spPr>
          <a:xfrm>
            <a:off x="6452280" y="2956680"/>
            <a:ext cx="2741400" cy="1513800"/>
          </a:xfrm>
          <a:prstGeom prst="rect">
            <a:avLst/>
          </a:prstGeom>
          <a:ln>
            <a:noFill/>
          </a:ln>
        </p:spPr>
      </p:pic>
      <p:sp>
        <p:nvSpPr>
          <p:cNvPr id="275" name="CustomShape 7"/>
          <p:cNvSpPr/>
          <p:nvPr/>
        </p:nvSpPr>
        <p:spPr>
          <a:xfrm>
            <a:off x="6894360" y="4620960"/>
            <a:ext cx="274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Pearson correlation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50FF0549-C345-4F5A-B840-4FCC0CE42CF5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3</a:t>
            </a:fld>
            <a:endParaRPr lang="en-US" sz="1400" spc="-1" dirty="0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Software – PC Implementation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359280" y="109980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lang="en-US" sz="1800" b="1" strike="noStrike" spc="-1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5033880" y="2777400"/>
            <a:ext cx="2741400" cy="33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9" name="Image 278"/>
          <p:cNvPicPr/>
          <p:nvPr/>
        </p:nvPicPr>
        <p:blipFill>
          <a:blip r:embed="rId2"/>
          <a:stretch/>
        </p:blipFill>
        <p:spPr>
          <a:xfrm>
            <a:off x="640080" y="1005840"/>
            <a:ext cx="6765120" cy="4559400"/>
          </a:xfrm>
          <a:prstGeom prst="rect">
            <a:avLst/>
          </a:prstGeom>
          <a:ln>
            <a:noFill/>
          </a:ln>
        </p:spPr>
      </p:pic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CF14C38B-75EA-4524-A6F3-ED935B684E68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4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图片 1"/>
          <p:cNvPicPr/>
          <p:nvPr/>
        </p:nvPicPr>
        <p:blipFill>
          <a:blip r:embed="rId2"/>
          <a:stretch/>
        </p:blipFill>
        <p:spPr>
          <a:xfrm>
            <a:off x="359280" y="1153800"/>
            <a:ext cx="5842080" cy="2637360"/>
          </a:xfrm>
          <a:prstGeom prst="rect">
            <a:avLst/>
          </a:prstGeom>
          <a:ln>
            <a:noFill/>
          </a:ln>
        </p:spPr>
      </p:pic>
      <p:sp>
        <p:nvSpPr>
          <p:cNvPr id="281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59280" y="109980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6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Blocks design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6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Report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Noto Sans SemiBold"/>
                <a:ea typeface="宋体"/>
              </a:rPr>
              <a:t>  </a:t>
            </a:r>
            <a:r>
              <a:rPr lang="en-US" sz="1800" b="1" strike="noStrike" spc="-1">
                <a:solidFill>
                  <a:srgbClr val="1C1C1C"/>
                </a:solidFill>
                <a:latin typeface="Noto Sans SemiBold"/>
                <a:ea typeface="宋体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83" name="图片 2"/>
          <p:cNvPicPr/>
          <p:nvPr/>
        </p:nvPicPr>
        <p:blipFill>
          <a:blip r:embed="rId3"/>
          <a:stretch/>
        </p:blipFill>
        <p:spPr>
          <a:xfrm>
            <a:off x="6873840" y="1287000"/>
            <a:ext cx="2260080" cy="2187000"/>
          </a:xfrm>
          <a:prstGeom prst="rect">
            <a:avLst/>
          </a:prstGeom>
          <a:ln>
            <a:noFill/>
          </a:ln>
        </p:spPr>
      </p:pic>
      <p:pic>
        <p:nvPicPr>
          <p:cNvPr id="284" name="图片 4"/>
          <p:cNvPicPr/>
          <p:nvPr/>
        </p:nvPicPr>
        <p:blipFill>
          <a:blip r:embed="rId4"/>
          <a:srcRect l="1259" t="2173" b="38029"/>
          <a:stretch/>
        </p:blipFill>
        <p:spPr>
          <a:xfrm>
            <a:off x="359280" y="3971880"/>
            <a:ext cx="4228560" cy="1118880"/>
          </a:xfrm>
          <a:prstGeom prst="rect">
            <a:avLst/>
          </a:prstGeom>
          <a:ln>
            <a:noFill/>
          </a:ln>
        </p:spPr>
      </p:pic>
      <p:pic>
        <p:nvPicPr>
          <p:cNvPr id="285" name="图片 1"/>
          <p:cNvPicPr/>
          <p:nvPr/>
        </p:nvPicPr>
        <p:blipFill>
          <a:blip r:embed="rId5"/>
          <a:stretch/>
        </p:blipFill>
        <p:spPr>
          <a:xfrm>
            <a:off x="4749120" y="3650760"/>
            <a:ext cx="4966560" cy="1440360"/>
          </a:xfrm>
          <a:prstGeom prst="rect">
            <a:avLst/>
          </a:prstGeom>
          <a:ln>
            <a:noFill/>
          </a:ln>
        </p:spPr>
      </p:pic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E49FA31F-0746-4865-9C37-5D62F6086576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5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359280" y="109980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6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Design on Vivado SDK 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1/ Tools Chain : Xilinx ARM v7 GNU Toolchain 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    Generator : GNU make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2/ Modification of heap and stack sizes :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    1 KB </a:t>
            </a: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宋体"/>
              </a:rPr>
              <a:t>(default) → 250 MB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4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288" name="Group 3"/>
          <p:cNvGrpSpPr/>
          <p:nvPr/>
        </p:nvGrpSpPr>
        <p:grpSpPr>
          <a:xfrm>
            <a:off x="4534560" y="1598400"/>
            <a:ext cx="5181120" cy="2781360"/>
            <a:chOff x="4534560" y="1598400"/>
            <a:chExt cx="5181120" cy="2781360"/>
          </a:xfrm>
        </p:grpSpPr>
        <p:pic>
          <p:nvPicPr>
            <p:cNvPr id="289" name="图片 14"/>
            <p:cNvPicPr/>
            <p:nvPr/>
          </p:nvPicPr>
          <p:blipFill>
            <a:blip r:embed="rId2"/>
            <a:srcRect r="324" b="33128"/>
            <a:stretch/>
          </p:blipFill>
          <p:spPr>
            <a:xfrm>
              <a:off x="4534560" y="1598400"/>
              <a:ext cx="5181120" cy="2781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0" name="CustomShape 4"/>
            <p:cNvSpPr/>
            <p:nvPr/>
          </p:nvSpPr>
          <p:spPr>
            <a:xfrm>
              <a:off x="7008120" y="3122640"/>
              <a:ext cx="2130840" cy="448920"/>
            </a:xfrm>
            <a:prstGeom prst="ellipse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6FA45718-CE9E-4275-A278-3C4ED50D5D53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6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图片 1"/>
          <p:cNvPicPr/>
          <p:nvPr/>
        </p:nvPicPr>
        <p:blipFill>
          <a:blip r:embed="rId2"/>
          <a:stretch/>
        </p:blipFill>
        <p:spPr>
          <a:xfrm>
            <a:off x="1118880" y="1113120"/>
            <a:ext cx="7392240" cy="3916080"/>
          </a:xfrm>
          <a:prstGeom prst="rect">
            <a:avLst/>
          </a:prstGeom>
          <a:ln>
            <a:noFill/>
          </a:ln>
        </p:spPr>
      </p:pic>
      <p:sp>
        <p:nvSpPr>
          <p:cNvPr id="292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58920" y="110808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  </a:t>
            </a:r>
            <a:r>
              <a:rPr lang="en-US" sz="1800" b="1" strike="noStrike" spc="-1">
                <a:solidFill>
                  <a:srgbClr val="1C1C1C"/>
                </a:solidFill>
                <a:latin typeface="Noto Sans SemiBold"/>
                <a:ea typeface="宋体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3E309933-BD01-41D9-8D7E-885A75FC3B17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7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图片 21"/>
          <p:cNvPicPr/>
          <p:nvPr/>
        </p:nvPicPr>
        <p:blipFill>
          <a:blip r:embed="rId2"/>
          <a:stretch/>
        </p:blipFill>
        <p:spPr>
          <a:xfrm>
            <a:off x="3601440" y="1099800"/>
            <a:ext cx="6114600" cy="2947320"/>
          </a:xfrm>
          <a:prstGeom prst="rect">
            <a:avLst/>
          </a:prstGeom>
          <a:ln>
            <a:noFill/>
          </a:ln>
        </p:spPr>
      </p:pic>
      <p:sp>
        <p:nvSpPr>
          <p:cNvPr id="295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59280" y="109980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6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Software optimization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0000FF"/>
                </a:solidFill>
                <a:latin typeface="Noto Sans SemiBold"/>
                <a:ea typeface="DejaVu Sans"/>
              </a:rPr>
              <a:t>Three main aspects :</a:t>
            </a: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    1/ branches delays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    2/ use of cache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    3/ data dependencies 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0000FF"/>
                </a:solidFill>
                <a:latin typeface="Noto Sans SemiBold"/>
                <a:ea typeface="DejaVu Sans"/>
              </a:rPr>
              <a:t>Optimization options for GNU :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    - O0 : no optimization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    - O1 : optimization on branches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    - O2 : optimization at the registers and instruction level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    - O3 : optimization at the highest level (eSIMD vectorization , “inline”...)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2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    - Os : optimization on code size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A7CF2C54-DCE2-4997-BEA1-22F83EC1ABC2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8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59640" y="270000"/>
            <a:ext cx="9356400" cy="67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Software – ARM Implementation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59280" y="1099800"/>
            <a:ext cx="9176400" cy="40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6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      Code size (segmentation “text”)                                         Execution times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400" b="1" strike="noStrike" spc="-1">
                <a:solidFill>
                  <a:srgbClr val="1C1C1C"/>
                </a:solidFill>
                <a:latin typeface="Noto Sans SemiBold"/>
                <a:ea typeface="DejaVu Sans"/>
              </a:rPr>
              <a:t>  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99" name="图片 2"/>
          <p:cNvPicPr/>
          <p:nvPr/>
        </p:nvPicPr>
        <p:blipFill>
          <a:blip r:embed="rId2"/>
          <a:stretch/>
        </p:blipFill>
        <p:spPr>
          <a:xfrm>
            <a:off x="4272120" y="1496520"/>
            <a:ext cx="5375880" cy="3019680"/>
          </a:xfrm>
          <a:prstGeom prst="rect">
            <a:avLst/>
          </a:prstGeom>
          <a:ln>
            <a:noFill/>
          </a:ln>
        </p:spPr>
      </p:pic>
      <p:pic>
        <p:nvPicPr>
          <p:cNvPr id="300" name="图片 9"/>
          <p:cNvPicPr/>
          <p:nvPr/>
        </p:nvPicPr>
        <p:blipFill>
          <a:blip r:embed="rId3"/>
          <a:stretch/>
        </p:blipFill>
        <p:spPr>
          <a:xfrm>
            <a:off x="565200" y="1546920"/>
            <a:ext cx="3392280" cy="2969280"/>
          </a:xfrm>
          <a:prstGeom prst="rect">
            <a:avLst/>
          </a:prstGeom>
          <a:ln>
            <a:noFill/>
          </a:ln>
        </p:spPr>
      </p:pic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E64A3FD0-C4D7-4A14-8EC7-75A1077D2B6B}"/>
              </a:ext>
            </a:extLst>
          </p:cNvPr>
          <p:cNvSpPr txBox="1">
            <a:spLocks/>
          </p:cNvSpPr>
          <p:nvPr/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BBBA8DD-C7A9-426E-8158-0CA06F1E38C6}" type="slidenum">
              <a:rPr lang="en-US" sz="1400" spc="-1" smtClean="0">
                <a:latin typeface="Times New Roman"/>
              </a:rPr>
              <a:pPr algn="r"/>
              <a:t>9</a:t>
            </a:fld>
            <a:endParaRPr lang="en-US" sz="1400" spc="-1">
              <a:latin typeface="Times New Roman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727</Words>
  <Application>Microsoft Office PowerPoint</Application>
  <PresentationFormat>Personnalisé</PresentationFormat>
  <Paragraphs>241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23</vt:i4>
      </vt:variant>
    </vt:vector>
  </HeadingPairs>
  <TitlesOfParts>
    <vt:vector size="38" baseType="lpstr">
      <vt:lpstr>Noto Sans</vt:lpstr>
      <vt:lpstr>Noto Sans Black</vt:lpstr>
      <vt:lpstr>Noto Sans SemiBold</vt:lpstr>
      <vt:lpstr>StarSymbol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Qlala</dc:creator>
  <dc:description/>
  <cp:lastModifiedBy>Quentin Forcioli</cp:lastModifiedBy>
  <cp:revision>155</cp:revision>
  <dcterms:created xsi:type="dcterms:W3CDTF">2020-01-24T16:01:00Z</dcterms:created>
  <dcterms:modified xsi:type="dcterms:W3CDTF">2020-03-02T17:44:57Z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2052-11.1.0.9339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