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5680" cy="941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3CEF280-3E7F-40C1-89ED-9B97ACB0E9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BBBA8DD-C7A9-426E-8158-0CA06F1E38C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" y="135000"/>
            <a:ext cx="9716400" cy="94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7559280" y="5130000"/>
            <a:ext cx="2517120" cy="40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99640" y="5130000"/>
            <a:ext cx="6476760" cy="402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179640" y="5130000"/>
            <a:ext cx="537120" cy="402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8CF2BC3-E29D-4D32-8396-778EC584AA8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502D518-8693-4E57-B39B-A9E609EC932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" y="135000"/>
            <a:ext cx="9716040" cy="942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7559280" y="5130000"/>
            <a:ext cx="2516760" cy="402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899640" y="5130000"/>
            <a:ext cx="6476400" cy="402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79640" y="5130000"/>
            <a:ext cx="536760" cy="402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D812858-9746-4B26-9CD5-8E3BA22ABF7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59640" y="249768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39640" y="3537000"/>
            <a:ext cx="3632040" cy="13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Presented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2087640" y="216000"/>
            <a:ext cx="5900040" cy="3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047280" y="3537000"/>
            <a:ext cx="316404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881640" y="942840"/>
            <a:ext cx="831168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182880" y="2378160"/>
            <a:ext cx="9507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Heterogeneous architecture for Big Data algorithms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 b="0" lang="en-US" sz="26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Image 4" descr=""/>
          <p:cNvPicPr/>
          <p:nvPr/>
        </p:nvPicPr>
        <p:blipFill>
          <a:blip r:embed="rId1"/>
          <a:stretch/>
        </p:blipFill>
        <p:spPr>
          <a:xfrm>
            <a:off x="273240" y="1415160"/>
            <a:ext cx="4901760" cy="2116440"/>
          </a:xfrm>
          <a:prstGeom prst="rect">
            <a:avLst/>
          </a:prstGeom>
          <a:ln>
            <a:noFill/>
          </a:ln>
        </p:spPr>
      </p:pic>
      <p:pic>
        <p:nvPicPr>
          <p:cNvPr id="304" name="Image 6" descr=""/>
          <p:cNvPicPr/>
          <p:nvPr/>
        </p:nvPicPr>
        <p:blipFill>
          <a:blip r:embed="rId2"/>
          <a:stretch/>
        </p:blipFill>
        <p:spPr>
          <a:xfrm>
            <a:off x="6084000" y="1202040"/>
            <a:ext cx="2602800" cy="2541240"/>
          </a:xfrm>
          <a:prstGeom prst="rect">
            <a:avLst/>
          </a:prstGeom>
          <a:ln>
            <a:noFill/>
          </a:ln>
        </p:spPr>
      </p:pic>
      <p:pic>
        <p:nvPicPr>
          <p:cNvPr id="305" name="Image 8" descr=""/>
          <p:cNvPicPr/>
          <p:nvPr/>
        </p:nvPicPr>
        <p:blipFill>
          <a:blip r:embed="rId3"/>
          <a:stretch/>
        </p:blipFill>
        <p:spPr>
          <a:xfrm>
            <a:off x="4995720" y="3898800"/>
            <a:ext cx="4426920" cy="1081080"/>
          </a:xfrm>
          <a:prstGeom prst="rect">
            <a:avLst/>
          </a:prstGeom>
          <a:ln>
            <a:noFill/>
          </a:ln>
        </p:spPr>
      </p:pic>
      <p:pic>
        <p:nvPicPr>
          <p:cNvPr id="306" name="Image 10" descr=""/>
          <p:cNvPicPr/>
          <p:nvPr/>
        </p:nvPicPr>
        <p:blipFill>
          <a:blip r:embed="rId4"/>
          <a:stretch/>
        </p:blipFill>
        <p:spPr>
          <a:xfrm>
            <a:off x="353880" y="3972960"/>
            <a:ext cx="3561480" cy="116496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9640" y="17712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Changes in libraries and functions used for timing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programming..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09" name="Image 2" descr=""/>
          <p:cNvPicPr/>
          <p:nvPr/>
        </p:nvPicPr>
        <p:blipFill>
          <a:blip r:embed="rId1"/>
          <a:srcRect l="0" t="0" r="3729" b="0"/>
          <a:stretch/>
        </p:blipFill>
        <p:spPr>
          <a:xfrm>
            <a:off x="5787720" y="1217520"/>
            <a:ext cx="3373560" cy="3175200"/>
          </a:xfrm>
          <a:prstGeom prst="rect">
            <a:avLst/>
          </a:prstGeom>
          <a:ln>
            <a:noFill/>
          </a:ln>
        </p:spPr>
      </p:pic>
      <p:pic>
        <p:nvPicPr>
          <p:cNvPr id="310" name="Image 6" descr=""/>
          <p:cNvPicPr/>
          <p:nvPr/>
        </p:nvPicPr>
        <p:blipFill>
          <a:blip r:embed="rId2"/>
          <a:stretch/>
        </p:blipFill>
        <p:spPr>
          <a:xfrm>
            <a:off x="291960" y="3223080"/>
            <a:ext cx="2657520" cy="1390680"/>
          </a:xfrm>
          <a:prstGeom prst="rect">
            <a:avLst/>
          </a:prstGeom>
          <a:ln>
            <a:noFill/>
          </a:ln>
        </p:spPr>
      </p:pic>
      <p:pic>
        <p:nvPicPr>
          <p:cNvPr id="311" name="Image 8" descr=""/>
          <p:cNvPicPr/>
          <p:nvPr/>
        </p:nvPicPr>
        <p:blipFill>
          <a:blip r:embed="rId3"/>
          <a:stretch/>
        </p:blipFill>
        <p:spPr>
          <a:xfrm>
            <a:off x="3005280" y="3224520"/>
            <a:ext cx="2023920" cy="612000"/>
          </a:xfrm>
          <a:prstGeom prst="rect">
            <a:avLst/>
          </a:prstGeom>
          <a:ln>
            <a:noFill/>
          </a:ln>
        </p:spPr>
      </p:pic>
      <p:pic>
        <p:nvPicPr>
          <p:cNvPr id="312" name="Image 10" descr=""/>
          <p:cNvPicPr/>
          <p:nvPr/>
        </p:nvPicPr>
        <p:blipFill>
          <a:blip r:embed="rId4"/>
          <a:stretch/>
        </p:blipFill>
        <p:spPr>
          <a:xfrm>
            <a:off x="3005280" y="3921120"/>
            <a:ext cx="2032920" cy="78192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Reanalyse the algorithms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Directive usage to infer RTL blocks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Implement Axi/Axilite interfaces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Manage and reshape memory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Automated material optimisations 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1"/>
          <a:srcRect l="6309" t="17230" r="14053" b="20692"/>
          <a:stretch/>
        </p:blipFill>
        <p:spPr>
          <a:xfrm>
            <a:off x="5016600" y="3291840"/>
            <a:ext cx="4662720" cy="164520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382320" y="3383280"/>
            <a:ext cx="448020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AXI/lite Interface directives :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Top-Level function : BUS CONTROL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Inputs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Outputs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Addresses managed by the CPU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19" name="Group 4"/>
          <p:cNvGrpSpPr/>
          <p:nvPr/>
        </p:nvGrpSpPr>
        <p:grpSpPr>
          <a:xfrm>
            <a:off x="934200" y="1640160"/>
            <a:ext cx="8295120" cy="1554120"/>
            <a:chOff x="934200" y="1640160"/>
            <a:chExt cx="8295120" cy="1554120"/>
          </a:xfrm>
        </p:grpSpPr>
        <p:sp>
          <p:nvSpPr>
            <p:cNvPr id="320" name="CustomShape 5"/>
            <p:cNvSpPr/>
            <p:nvPr/>
          </p:nvSpPr>
          <p:spPr>
            <a:xfrm>
              <a:off x="5937840" y="1640160"/>
              <a:ext cx="3291480" cy="1554120"/>
            </a:xfrm>
            <a:custGeom>
              <a:avLst/>
              <a:gdLst/>
              <a:ahLst/>
              <a:rect l="l" t="t" r="r" b="b"/>
              <a:pathLst>
                <a:path w="9146" h="4320">
                  <a:moveTo>
                    <a:pt x="719" y="0"/>
                  </a:moveTo>
                  <a:cubicBezTo>
                    <a:pt x="359" y="0"/>
                    <a:pt x="0" y="359"/>
                    <a:pt x="0" y="719"/>
                  </a:cubicBezTo>
                  <a:lnTo>
                    <a:pt x="0" y="3599"/>
                  </a:lnTo>
                  <a:cubicBezTo>
                    <a:pt x="0" y="3959"/>
                    <a:pt x="359" y="4319"/>
                    <a:pt x="719" y="4319"/>
                  </a:cubicBezTo>
                  <a:lnTo>
                    <a:pt x="8425" y="4319"/>
                  </a:lnTo>
                  <a:cubicBezTo>
                    <a:pt x="8785" y="4319"/>
                    <a:pt x="9145" y="3959"/>
                    <a:pt x="9145" y="3599"/>
                  </a:cubicBezTo>
                  <a:lnTo>
                    <a:pt x="9145" y="719"/>
                  </a:lnTo>
                  <a:cubicBezTo>
                    <a:pt x="9145" y="359"/>
                    <a:pt x="8785" y="0"/>
                    <a:pt x="8425" y="0"/>
                  </a:cubicBezTo>
                  <a:lnTo>
                    <a:pt x="719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934200" y="1640160"/>
              <a:ext cx="3291480" cy="1554120"/>
            </a:xfrm>
            <a:custGeom>
              <a:avLst/>
              <a:gdLst/>
              <a:ahLst/>
              <a:rect l="l" t="t" r="r" b="b"/>
              <a:pathLst>
                <a:path w="9146" h="4320">
                  <a:moveTo>
                    <a:pt x="719" y="0"/>
                  </a:moveTo>
                  <a:cubicBezTo>
                    <a:pt x="359" y="0"/>
                    <a:pt x="0" y="359"/>
                    <a:pt x="0" y="719"/>
                  </a:cubicBezTo>
                  <a:lnTo>
                    <a:pt x="0" y="3599"/>
                  </a:lnTo>
                  <a:cubicBezTo>
                    <a:pt x="0" y="3959"/>
                    <a:pt x="359" y="4319"/>
                    <a:pt x="719" y="4319"/>
                  </a:cubicBezTo>
                  <a:lnTo>
                    <a:pt x="8425" y="4319"/>
                  </a:lnTo>
                  <a:cubicBezTo>
                    <a:pt x="8785" y="4319"/>
                    <a:pt x="9145" y="3959"/>
                    <a:pt x="9145" y="3599"/>
                  </a:cubicBezTo>
                  <a:lnTo>
                    <a:pt x="9145" y="719"/>
                  </a:lnTo>
                  <a:cubicBezTo>
                    <a:pt x="9145" y="359"/>
                    <a:pt x="8785" y="0"/>
                    <a:pt x="8425" y="0"/>
                  </a:cubicBezTo>
                  <a:lnTo>
                    <a:pt x="719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4533120" y="2143080"/>
              <a:ext cx="1279800" cy="548280"/>
            </a:xfrm>
            <a:custGeom>
              <a:avLst/>
              <a:gdLst/>
              <a:ahLst/>
              <a:rect l="l" t="t" r="r" b="b"/>
              <a:pathLst>
                <a:path w="3558" h="1525">
                  <a:moveTo>
                    <a:pt x="0" y="381"/>
                  </a:moveTo>
                  <a:lnTo>
                    <a:pt x="2667" y="381"/>
                  </a:lnTo>
                  <a:lnTo>
                    <a:pt x="2667" y="0"/>
                  </a:lnTo>
                  <a:lnTo>
                    <a:pt x="3557" y="762"/>
                  </a:lnTo>
                  <a:lnTo>
                    <a:pt x="2667" y="1524"/>
                  </a:lnTo>
                  <a:lnTo>
                    <a:pt x="2667" y="1143"/>
                  </a:lnTo>
                  <a:lnTo>
                    <a:pt x="0" y="1143"/>
                  </a:lnTo>
                  <a:lnTo>
                    <a:pt x="0" y="38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1241280" y="1715040"/>
              <a:ext cx="2651400" cy="1369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While (condition){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	</a:t>
              </a:r>
              <a:r>
                <a:rPr b="0" lang="en-US" sz="1800" spc="-1" strike="noStrike">
                  <a:latin typeface="Arial"/>
                </a:rPr>
                <a:t>do_stuff();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CustomShape 9"/>
            <p:cNvSpPr/>
            <p:nvPr/>
          </p:nvSpPr>
          <p:spPr>
            <a:xfrm>
              <a:off x="6281280" y="1715040"/>
              <a:ext cx="2651400" cy="1369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For (n iterations){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	</a:t>
              </a:r>
              <a:r>
                <a:rPr b="0" lang="en-US" sz="1800" spc="-1" strike="noStrike">
                  <a:latin typeface="Arial"/>
                </a:rPr>
                <a:t>do_stuff();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25" name="CustomShape 10"/>
          <p:cNvSpPr/>
          <p:nvPr/>
        </p:nvSpPr>
        <p:spPr>
          <a:xfrm>
            <a:off x="418320" y="1293840"/>
            <a:ext cx="36349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Control sequence conversion :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1149480" y="1351440"/>
            <a:ext cx="1331280" cy="39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Initialisation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900720" y="1974600"/>
            <a:ext cx="1828800" cy="3308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Perpare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1270440" y="3128400"/>
            <a:ext cx="1089720" cy="46656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 HLS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1257840" y="263268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1257840" y="398844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Receive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33" name="Line 8"/>
          <p:cNvCxnSpPr>
            <a:stCxn id="328" idx="2"/>
            <a:endCxn id="329" idx="0"/>
          </p:cNvCxnSpPr>
          <p:nvPr/>
        </p:nvCxnSpPr>
        <p:spPr>
          <a:xfrm>
            <a:off x="1815120" y="1747440"/>
            <a:ext cx="360" cy="227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34" name="Line 9"/>
          <p:cNvCxnSpPr>
            <a:stCxn id="329" idx="2"/>
            <a:endCxn id="331" idx="0"/>
          </p:cNvCxnSpPr>
          <p:nvPr/>
        </p:nvCxnSpPr>
        <p:spPr>
          <a:xfrm>
            <a:off x="1815120" y="2305440"/>
            <a:ext cx="720" cy="3276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35" name="Line 10"/>
          <p:cNvCxnSpPr>
            <a:stCxn id="331" idx="2"/>
            <a:endCxn id="330" idx="0"/>
          </p:cNvCxnSpPr>
          <p:nvPr/>
        </p:nvCxnSpPr>
        <p:spPr>
          <a:xfrm>
            <a:off x="1815480" y="2904840"/>
            <a:ext cx="360" cy="2239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36" name="Line 11"/>
          <p:cNvCxnSpPr>
            <a:stCxn id="330" idx="2"/>
            <a:endCxn id="332" idx="0"/>
          </p:cNvCxnSpPr>
          <p:nvPr/>
        </p:nvCxnSpPr>
        <p:spPr>
          <a:xfrm>
            <a:off x="1815480" y="3594960"/>
            <a:ext cx="360" cy="3938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7" name="CustomShape 12"/>
          <p:cNvSpPr/>
          <p:nvPr/>
        </p:nvSpPr>
        <p:spPr>
          <a:xfrm>
            <a:off x="4692240" y="1442160"/>
            <a:ext cx="1434600" cy="4093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Initialisation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13"/>
          <p:cNvSpPr/>
          <p:nvPr/>
        </p:nvSpPr>
        <p:spPr>
          <a:xfrm>
            <a:off x="6378840" y="1243440"/>
            <a:ext cx="1434240" cy="806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Préparation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des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données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14"/>
          <p:cNvSpPr/>
          <p:nvPr/>
        </p:nvSpPr>
        <p:spPr>
          <a:xfrm>
            <a:off x="6363720" y="2295720"/>
            <a:ext cx="1464480" cy="5673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Initialisation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de l’algothime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40" name="Line 15"/>
          <p:cNvCxnSpPr>
            <a:stCxn id="338" idx="2"/>
            <a:endCxn id="339" idx="0"/>
          </p:cNvCxnSpPr>
          <p:nvPr/>
        </p:nvCxnSpPr>
        <p:spPr>
          <a:xfrm>
            <a:off x="7095960" y="2050200"/>
            <a:ext cx="360" cy="2458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41" name="CustomShape 16"/>
          <p:cNvSpPr/>
          <p:nvPr/>
        </p:nvSpPr>
        <p:spPr>
          <a:xfrm>
            <a:off x="4852080" y="244332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Envoi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7"/>
          <p:cNvSpPr/>
          <p:nvPr/>
        </p:nvSpPr>
        <p:spPr>
          <a:xfrm>
            <a:off x="4852080" y="341712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Réception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18"/>
          <p:cNvSpPr/>
          <p:nvPr/>
        </p:nvSpPr>
        <p:spPr>
          <a:xfrm>
            <a:off x="4854960" y="2942280"/>
            <a:ext cx="1109520" cy="30528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 HLS 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44" name="Line 19"/>
          <p:cNvCxnSpPr>
            <a:stCxn id="339" idx="1"/>
            <a:endCxn id="341" idx="3"/>
          </p:cNvCxnSpPr>
          <p:nvPr/>
        </p:nvCxnSpPr>
        <p:spPr>
          <a:xfrm flipH="1">
            <a:off x="5967000" y="2579400"/>
            <a:ext cx="3970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45" name="Line 20"/>
          <p:cNvCxnSpPr>
            <a:stCxn id="341" idx="2"/>
            <a:endCxn id="343" idx="0"/>
          </p:cNvCxnSpPr>
          <p:nvPr/>
        </p:nvCxnSpPr>
        <p:spPr>
          <a:xfrm>
            <a:off x="5409720" y="2715480"/>
            <a:ext cx="360" cy="2271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46" name="Line 21"/>
          <p:cNvCxnSpPr>
            <a:stCxn id="343" idx="2"/>
            <a:endCxn id="342" idx="0"/>
          </p:cNvCxnSpPr>
          <p:nvPr/>
        </p:nvCxnSpPr>
        <p:spPr>
          <a:xfrm>
            <a:off x="5409720" y="3247560"/>
            <a:ext cx="360" cy="1699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47" name="CustomShape 22"/>
          <p:cNvSpPr/>
          <p:nvPr/>
        </p:nvSpPr>
        <p:spPr>
          <a:xfrm>
            <a:off x="4866480" y="402012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Envoi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48" name="Line 23"/>
          <p:cNvCxnSpPr>
            <a:stCxn id="347" idx="2"/>
          </p:cNvCxnSpPr>
          <p:nvPr/>
        </p:nvCxnSpPr>
        <p:spPr>
          <a:xfrm>
            <a:off x="5424120" y="4292280"/>
            <a:ext cx="2880" cy="334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49" name="Line 24"/>
          <p:cNvCxnSpPr/>
          <p:nvPr/>
        </p:nvCxnSpPr>
        <p:spPr>
          <a:xfrm>
            <a:off x="5981400" y="4779360"/>
            <a:ext cx="71424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0" name="Line 25"/>
          <p:cNvCxnSpPr>
            <a:stCxn id="342" idx="2"/>
            <a:endCxn id="347" idx="0"/>
          </p:cNvCxnSpPr>
          <p:nvPr/>
        </p:nvCxnSpPr>
        <p:spPr>
          <a:xfrm>
            <a:off x="5409720" y="3733920"/>
            <a:ext cx="14760" cy="2865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51" name="CustomShape 26"/>
          <p:cNvSpPr/>
          <p:nvPr/>
        </p:nvSpPr>
        <p:spPr>
          <a:xfrm>
            <a:off x="8607240" y="3620880"/>
            <a:ext cx="666000" cy="54828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test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52" name="Line 27"/>
          <p:cNvCxnSpPr>
            <a:endCxn id="351" idx="1"/>
          </p:cNvCxnSpPr>
          <p:nvPr/>
        </p:nvCxnSpPr>
        <p:spPr>
          <a:xfrm flipV="1">
            <a:off x="7810200" y="3895200"/>
            <a:ext cx="797400" cy="884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3" name="Line 28"/>
          <p:cNvCxnSpPr>
            <a:stCxn id="351" idx="0"/>
            <a:endCxn id="339" idx="2"/>
          </p:cNvCxnSpPr>
          <p:nvPr/>
        </p:nvCxnSpPr>
        <p:spPr>
          <a:xfrm flipH="1" flipV="1">
            <a:off x="7095960" y="2863080"/>
            <a:ext cx="1844640" cy="7581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4" name="Line 29"/>
          <p:cNvCxnSpPr>
            <a:stCxn id="337" idx="3"/>
            <a:endCxn id="338" idx="1"/>
          </p:cNvCxnSpPr>
          <p:nvPr/>
        </p:nvCxnSpPr>
        <p:spPr>
          <a:xfrm>
            <a:off x="6126840" y="1647000"/>
            <a:ext cx="25236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55" name="CustomShape 30"/>
          <p:cNvSpPr/>
          <p:nvPr/>
        </p:nvSpPr>
        <p:spPr>
          <a:xfrm>
            <a:off x="1238400" y="4631760"/>
            <a:ext cx="1153800" cy="286560"/>
          </a:xfrm>
          <a:custGeom>
            <a:avLst/>
            <a:gdLst/>
            <a:ahLst/>
            <a:rect l="0" t="0" r="r" b="b"/>
            <a:pathLst>
              <a:path w="3207" h="797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lnTo>
                  <a:pt x="0" y="664"/>
                </a:lnTo>
                <a:cubicBezTo>
                  <a:pt x="0" y="730"/>
                  <a:pt x="66" y="796"/>
                  <a:pt x="132" y="796"/>
                </a:cubicBezTo>
                <a:lnTo>
                  <a:pt x="3073" y="796"/>
                </a:lnTo>
                <a:cubicBezTo>
                  <a:pt x="3139" y="796"/>
                  <a:pt x="3206" y="730"/>
                  <a:pt x="3206" y="664"/>
                </a:cubicBezTo>
                <a:lnTo>
                  <a:pt x="3206" y="132"/>
                </a:lnTo>
                <a:cubicBezTo>
                  <a:pt x="3206" y="66"/>
                  <a:pt x="3139" y="0"/>
                  <a:pt x="3073" y="0"/>
                </a:cubicBezTo>
                <a:lnTo>
                  <a:pt x="1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56" name="Line 31"/>
          <p:cNvCxnSpPr>
            <a:stCxn id="332" idx="2"/>
            <a:endCxn id="355" idx="0"/>
          </p:cNvCxnSpPr>
          <p:nvPr/>
        </p:nvCxnSpPr>
        <p:spPr>
          <a:xfrm flipH="1">
            <a:off x="1815120" y="4305240"/>
            <a:ext cx="720" cy="3268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57" name="CustomShape 32"/>
          <p:cNvSpPr/>
          <p:nvPr/>
        </p:nvSpPr>
        <p:spPr>
          <a:xfrm>
            <a:off x="8358840" y="4535280"/>
            <a:ext cx="1153800" cy="286560"/>
          </a:xfrm>
          <a:custGeom>
            <a:avLst/>
            <a:gdLst/>
            <a:ahLst/>
            <a:rect l="0" t="0" r="r" b="b"/>
            <a:pathLst>
              <a:path w="3207" h="797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lnTo>
                  <a:pt x="0" y="664"/>
                </a:lnTo>
                <a:cubicBezTo>
                  <a:pt x="0" y="730"/>
                  <a:pt x="66" y="796"/>
                  <a:pt x="132" y="796"/>
                </a:cubicBezTo>
                <a:lnTo>
                  <a:pt x="3073" y="796"/>
                </a:lnTo>
                <a:cubicBezTo>
                  <a:pt x="3139" y="796"/>
                  <a:pt x="3206" y="730"/>
                  <a:pt x="3206" y="664"/>
                </a:cubicBezTo>
                <a:lnTo>
                  <a:pt x="3206" y="132"/>
                </a:lnTo>
                <a:cubicBezTo>
                  <a:pt x="3206" y="66"/>
                  <a:pt x="3139" y="0"/>
                  <a:pt x="3073" y="0"/>
                </a:cubicBezTo>
                <a:lnTo>
                  <a:pt x="1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58" name="Line 33"/>
          <p:cNvCxnSpPr>
            <a:stCxn id="351" idx="2"/>
            <a:endCxn id="357" idx="0"/>
          </p:cNvCxnSpPr>
          <p:nvPr/>
        </p:nvCxnSpPr>
        <p:spPr>
          <a:xfrm flipH="1">
            <a:off x="8935560" y="4169160"/>
            <a:ext cx="5040" cy="366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59" name="CustomShape 34"/>
          <p:cNvSpPr/>
          <p:nvPr/>
        </p:nvSpPr>
        <p:spPr>
          <a:xfrm>
            <a:off x="6695280" y="462096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Reception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35"/>
          <p:cNvSpPr/>
          <p:nvPr/>
        </p:nvSpPr>
        <p:spPr>
          <a:xfrm>
            <a:off x="4871880" y="4626720"/>
            <a:ext cx="1109520" cy="30528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 HLS 2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 : scheduler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534240" y="18090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Analyse dependencies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Minimise Initialisation interval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Respect timing and FPGA resources limits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If necessary : reshape the arrays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4961160" y="1370880"/>
            <a:ext cx="4574160" cy="1554840"/>
          </a:xfrm>
          <a:prstGeom prst="rect">
            <a:avLst/>
          </a:prstGeom>
          <a:ln>
            <a:noFill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6549120" y="3017520"/>
            <a:ext cx="3010680" cy="182844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4947840" y="3017520"/>
            <a:ext cx="1572120" cy="182844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 :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5943600" y="1370880"/>
            <a:ext cx="3635280" cy="32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always necessary/possible to pipeline all the loops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HLS must respect time constraints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Optimisation can be very time/resource costly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11040" y="1188720"/>
            <a:ext cx="5642280" cy="365724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Architecture exploration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12040" y="1526760"/>
            <a:ext cx="4963320" cy="26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First design used by the SW team</a:t>
            </a: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2nd design using BRAM</a:t>
            </a:r>
            <a:endParaRPr b="0" lang="en-US" sz="24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3rd design with BRAM and HLS IP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(still in development)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3" name="Image 2" descr=""/>
          <p:cNvPicPr/>
          <p:nvPr/>
        </p:nvPicPr>
        <p:blipFill>
          <a:blip r:embed="rId1"/>
          <a:stretch/>
        </p:blipFill>
        <p:spPr>
          <a:xfrm>
            <a:off x="5995800" y="1575360"/>
            <a:ext cx="3147480" cy="199008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Interfacing Zynq to HLS IP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12040" y="1526760"/>
            <a:ext cx="4546800" cy="26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ACP port =&gt; Cache coherency</a:t>
            </a:r>
            <a:endParaRPr b="0" lang="en-US" sz="2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Having different clock domains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6" name="Image 4" descr=""/>
          <p:cNvPicPr/>
          <p:nvPr/>
        </p:nvPicPr>
        <p:blipFill>
          <a:blip r:embed="rId1"/>
          <a:stretch/>
        </p:blipFill>
        <p:spPr>
          <a:xfrm>
            <a:off x="5850000" y="1187280"/>
            <a:ext cx="3865680" cy="1749960"/>
          </a:xfrm>
          <a:prstGeom prst="rect">
            <a:avLst/>
          </a:prstGeom>
          <a:ln>
            <a:noFill/>
          </a:ln>
        </p:spPr>
      </p:pic>
      <p:pic>
        <p:nvPicPr>
          <p:cNvPr id="377" name="Image 7" descr=""/>
          <p:cNvPicPr/>
          <p:nvPr/>
        </p:nvPicPr>
        <p:blipFill>
          <a:blip r:embed="rId2"/>
          <a:stretch/>
        </p:blipFill>
        <p:spPr>
          <a:xfrm>
            <a:off x="4759920" y="2768760"/>
            <a:ext cx="5039280" cy="2122920"/>
          </a:xfrm>
          <a:prstGeom prst="rect">
            <a:avLst/>
          </a:prstGeom>
          <a:ln>
            <a:noFill/>
          </a:ln>
        </p:spPr>
      </p:pic>
      <p:pic>
        <p:nvPicPr>
          <p:cNvPr id="378" name="Image 9" descr=""/>
          <p:cNvPicPr/>
          <p:nvPr/>
        </p:nvPicPr>
        <p:blipFill>
          <a:blip r:embed="rId3"/>
          <a:srcRect l="0" t="46478" r="0" b="34672"/>
          <a:stretch/>
        </p:blipFill>
        <p:spPr>
          <a:xfrm>
            <a:off x="359640" y="3690000"/>
            <a:ext cx="5728680" cy="82872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Improving clock with timing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12040" y="1526760"/>
            <a:ext cx="4301640" cy="26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Timing report to increase HLS clock frequency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more performance-oriented placement and synthesis strategies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81" name="Image 1" descr=""/>
          <p:cNvPicPr/>
          <p:nvPr/>
        </p:nvPicPr>
        <p:blipFill>
          <a:blip r:embed="rId1"/>
          <a:srcRect l="25773" t="9861" r="22725" b="2428"/>
          <a:stretch/>
        </p:blipFill>
        <p:spPr>
          <a:xfrm>
            <a:off x="7372440" y="1313280"/>
            <a:ext cx="2482920" cy="2272680"/>
          </a:xfrm>
          <a:prstGeom prst="rect">
            <a:avLst/>
          </a:prstGeom>
          <a:ln>
            <a:noFill/>
          </a:ln>
        </p:spPr>
      </p:pic>
      <p:pic>
        <p:nvPicPr>
          <p:cNvPr id="382" name="Image 2" descr=""/>
          <p:cNvPicPr/>
          <p:nvPr/>
        </p:nvPicPr>
        <p:blipFill>
          <a:blip r:embed="rId2"/>
          <a:srcRect l="23995" t="6446" r="23849" b="3020"/>
          <a:stretch/>
        </p:blipFill>
        <p:spPr>
          <a:xfrm>
            <a:off x="4734360" y="1313280"/>
            <a:ext cx="2417400" cy="227268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59640" y="1161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Objective : Complete a full development cycle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12040" y="1526760"/>
            <a:ext cx="3993480" cy="26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First time @ 100MHZ</a:t>
            </a:r>
            <a:endParaRPr b="0" lang="en-US" sz="2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Test on MUL64:</a:t>
            </a:r>
            <a:endParaRPr b="0" lang="en-US" sz="2800" spc="-1" strike="noStrike">
              <a:latin typeface="Arial"/>
            </a:endParaRPr>
          </a:p>
          <a:p>
            <a:pPr lvl="1" marL="6732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AXI@180MHZ</a:t>
            </a:r>
            <a:endParaRPr b="0" lang="en-US" sz="2800" spc="-1" strike="noStrike">
              <a:latin typeface="Arial"/>
            </a:endParaRPr>
          </a:p>
          <a:p>
            <a:pPr lvl="1" marL="6732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HLS@131MHZ</a:t>
            </a:r>
            <a:endParaRPr b="0" lang="en-US" sz="2800" spc="-1" strike="noStrike">
              <a:latin typeface="Arial"/>
            </a:endParaRPr>
          </a:p>
          <a:p>
            <a:pPr lvl="1" marL="6732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Acceleration : </a:t>
            </a:r>
            <a:r>
              <a:rPr b="1" lang="en-US" sz="2800" spc="-1" strike="noStrike">
                <a:solidFill>
                  <a:srgbClr val="00b050"/>
                </a:solidFill>
                <a:latin typeface="Arial"/>
                <a:ea typeface="DejaVu Sans"/>
              </a:rPr>
              <a:t>320%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85" name="Table 3"/>
          <p:cNvGraphicFramePr/>
          <p:nvPr/>
        </p:nvGraphicFramePr>
        <p:xfrm>
          <a:off x="3908160" y="1863360"/>
          <a:ext cx="5777280" cy="2342520"/>
        </p:xfrm>
        <a:graphic>
          <a:graphicData uri="http://schemas.openxmlformats.org/drawingml/2006/table">
            <a:tbl>
              <a:tblPr/>
              <a:tblGrid>
                <a:gridCol w="741960"/>
                <a:gridCol w="834840"/>
                <a:gridCol w="1006920"/>
                <a:gridCol w="901080"/>
                <a:gridCol w="1179360"/>
                <a:gridCol w="1113480"/>
              </a:tblGrid>
              <a:tr h="68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HW time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SW time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Improved clock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Improve HW times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Best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acceleration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mul64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10280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26132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130MHZ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7042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271%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125 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b0f0"/>
                          </a:solidFill>
                          <a:latin typeface="Arial"/>
                          <a:ea typeface="DejaVu Sans"/>
                        </a:rPr>
                        <a:t>81%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pearson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115 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-74%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41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kmeans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1527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120MHZ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b0f0"/>
                          </a:solidFill>
                          <a:latin typeface="Arial"/>
                          <a:ea typeface="DejaVu Sans"/>
                        </a:rPr>
                        <a:t>41%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>
    <p:push dir="u"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Future improvement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212040" y="1533960"/>
            <a:ext cx="9388440" cy="23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interruption instead of polling</a:t>
            </a:r>
            <a:endParaRPr b="0" lang="en-US" sz="2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microblaze handle every task involving IP</a:t>
            </a:r>
            <a:endParaRPr b="0" lang="en-US" sz="2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Multi-microblazes multi-IPs.</a:t>
            </a:r>
            <a:endParaRPr b="0" lang="en-US" sz="2800" spc="-1" strike="noStrike">
              <a:latin typeface="Arial"/>
            </a:endParaRPr>
          </a:p>
          <a:p>
            <a:pPr marL="2160">
              <a:lnSpc>
                <a:spcPct val="100000"/>
              </a:lnSpc>
              <a:spcAft>
                <a:spcPts val="1140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59640" y="1371600"/>
            <a:ext cx="917568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6 Algorithms implemented and tested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 IP conceived and implemented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Multi-clock periods for a heterogeneous functionning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Development method is satisfying with room for improuvement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Set up the usage of automated development tools</a:t>
            </a:r>
            <a:endParaRPr b="0" lang="en-US" sz="22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Develop multi-microblazes multi-Ips</a:t>
            </a:r>
            <a:endParaRPr b="0" lang="en-US" sz="24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Maximise board usages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400" spc="-1" strike="noStrike">
              <a:latin typeface="Arial"/>
            </a:endParaRPr>
          </a:p>
          <a:p>
            <a:pPr marL="216000" indent="-212400" algn="ctr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Completed a full development cycle : </a:t>
            </a:r>
            <a:r>
              <a:rPr b="1" lang="en-US" sz="2400" spc="-1" strike="noStrike">
                <a:solidFill>
                  <a:srgbClr val="ce181e"/>
                </a:solidFill>
                <a:latin typeface="Noto Sans SemiBold"/>
                <a:ea typeface="DejaVu Sans"/>
              </a:rPr>
              <a:t>objective achieved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57200" y="1920960"/>
            <a:ext cx="917568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0"/>
              </a:spcAft>
            </a:pPr>
            <a:r>
              <a:rPr b="1" lang="en-US" sz="4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Thank you for you attention</a:t>
            </a:r>
            <a:endParaRPr b="0" lang="en-US" sz="4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6" name="Image 4" descr=""/>
          <p:cNvPicPr/>
          <p:nvPr/>
        </p:nvPicPr>
        <p:blipFill>
          <a:blip r:embed="rId1"/>
          <a:stretch/>
        </p:blipFill>
        <p:spPr>
          <a:xfrm>
            <a:off x="254880" y="1263960"/>
            <a:ext cx="2741400" cy="1392840"/>
          </a:xfrm>
          <a:prstGeom prst="rect">
            <a:avLst/>
          </a:prstGeom>
          <a:ln>
            <a:noFill/>
          </a:ln>
        </p:spPr>
      </p:pic>
      <p:pic>
        <p:nvPicPr>
          <p:cNvPr id="267" name="Image 6" descr=""/>
          <p:cNvPicPr/>
          <p:nvPr/>
        </p:nvPicPr>
        <p:blipFill>
          <a:blip r:embed="rId2"/>
          <a:stretch/>
        </p:blipFill>
        <p:spPr>
          <a:xfrm>
            <a:off x="3658320" y="1386000"/>
            <a:ext cx="3615480" cy="1136160"/>
          </a:xfrm>
          <a:prstGeom prst="rect">
            <a:avLst/>
          </a:prstGeom>
          <a:ln>
            <a:noFill/>
          </a:ln>
        </p:spPr>
      </p:pic>
      <p:pic>
        <p:nvPicPr>
          <p:cNvPr id="268" name="Image 8" descr=""/>
          <p:cNvPicPr/>
          <p:nvPr/>
        </p:nvPicPr>
        <p:blipFill>
          <a:blip r:embed="rId3"/>
          <a:stretch/>
        </p:blipFill>
        <p:spPr>
          <a:xfrm>
            <a:off x="357840" y="3531960"/>
            <a:ext cx="2741400" cy="94716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1218240" y="46209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0" name="Image 11" descr=""/>
          <p:cNvPicPr/>
          <p:nvPr/>
        </p:nvPicPr>
        <p:blipFill>
          <a:blip r:embed="rId4"/>
          <a:stretch/>
        </p:blipFill>
        <p:spPr>
          <a:xfrm>
            <a:off x="3856320" y="3161880"/>
            <a:ext cx="1913760" cy="14587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4155120" y="46551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1064160" y="277740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033880" y="277740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4" name="Image 13" descr=""/>
          <p:cNvPicPr/>
          <p:nvPr/>
        </p:nvPicPr>
        <p:blipFill>
          <a:blip r:embed="rId5"/>
          <a:stretch/>
        </p:blipFill>
        <p:spPr>
          <a:xfrm>
            <a:off x="6452280" y="2956680"/>
            <a:ext cx="2741400" cy="1513800"/>
          </a:xfrm>
          <a:prstGeom prst="rect">
            <a:avLst/>
          </a:prstGeom>
          <a:ln>
            <a:noFill/>
          </a:ln>
        </p:spPr>
      </p:pic>
      <p:sp>
        <p:nvSpPr>
          <p:cNvPr id="275" name="CustomShape 7"/>
          <p:cNvSpPr/>
          <p:nvPr/>
        </p:nvSpPr>
        <p:spPr>
          <a:xfrm>
            <a:off x="6894360" y="46209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PC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033880" y="2777400"/>
            <a:ext cx="27414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6765120" cy="455940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1" descr=""/>
          <p:cNvPicPr/>
          <p:nvPr/>
        </p:nvPicPr>
        <p:blipFill>
          <a:blip r:embed="rId1"/>
          <a:stretch/>
        </p:blipFill>
        <p:spPr>
          <a:xfrm>
            <a:off x="359280" y="1153800"/>
            <a:ext cx="5842080" cy="263736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图片 2" descr=""/>
          <p:cNvPicPr/>
          <p:nvPr/>
        </p:nvPicPr>
        <p:blipFill>
          <a:blip r:embed="rId2"/>
          <a:stretch/>
        </p:blipFill>
        <p:spPr>
          <a:xfrm>
            <a:off x="6873840" y="1287000"/>
            <a:ext cx="2260080" cy="2187000"/>
          </a:xfrm>
          <a:prstGeom prst="rect">
            <a:avLst/>
          </a:prstGeom>
          <a:ln>
            <a:noFill/>
          </a:ln>
        </p:spPr>
      </p:pic>
      <p:pic>
        <p:nvPicPr>
          <p:cNvPr id="284" name="图片 4" descr=""/>
          <p:cNvPicPr/>
          <p:nvPr/>
        </p:nvPicPr>
        <p:blipFill>
          <a:blip r:embed="rId3"/>
          <a:srcRect l="1259" t="2173" r="0" b="38029"/>
          <a:stretch/>
        </p:blipFill>
        <p:spPr>
          <a:xfrm>
            <a:off x="359280" y="3971880"/>
            <a:ext cx="4228560" cy="1118880"/>
          </a:xfrm>
          <a:prstGeom prst="rect">
            <a:avLst/>
          </a:prstGeom>
          <a:ln>
            <a:noFill/>
          </a:ln>
        </p:spPr>
      </p:pic>
      <p:pic>
        <p:nvPicPr>
          <p:cNvPr id="285" name="图片 1" descr=""/>
          <p:cNvPicPr/>
          <p:nvPr/>
        </p:nvPicPr>
        <p:blipFill>
          <a:blip r:embed="rId4"/>
          <a:stretch/>
        </p:blipFill>
        <p:spPr>
          <a:xfrm>
            <a:off x="4749120" y="3650760"/>
            <a:ext cx="4966560" cy="144036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Generator : GNU make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 KB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(default) → 250 MB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4534560" y="1598400"/>
            <a:ext cx="5181120" cy="2781360"/>
            <a:chOff x="4534560" y="1598400"/>
            <a:chExt cx="5181120" cy="2781360"/>
          </a:xfrm>
        </p:grpSpPr>
        <p:pic>
          <p:nvPicPr>
            <p:cNvPr id="289" name="图片 14" descr=""/>
            <p:cNvPicPr/>
            <p:nvPr/>
          </p:nvPicPr>
          <p:blipFill>
            <a:blip r:embed="rId1"/>
            <a:srcRect l="0" t="0" r="324" b="33128"/>
            <a:stretch/>
          </p:blipFill>
          <p:spPr>
            <a:xfrm>
              <a:off x="4534560" y="1598400"/>
              <a:ext cx="5181120" cy="278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4"/>
            <p:cNvSpPr/>
            <p:nvPr/>
          </p:nvSpPr>
          <p:spPr>
            <a:xfrm>
              <a:off x="7008120" y="3122640"/>
              <a:ext cx="2130840" cy="448920"/>
            </a:xfrm>
            <a:prstGeom prst="ellipse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片 1" descr=""/>
          <p:cNvPicPr/>
          <p:nvPr/>
        </p:nvPicPr>
        <p:blipFill>
          <a:blip r:embed="rId1"/>
          <a:stretch/>
        </p:blipFill>
        <p:spPr>
          <a:xfrm>
            <a:off x="1118880" y="1113120"/>
            <a:ext cx="7392240" cy="391608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58920" y="110808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图片 21" descr=""/>
          <p:cNvPicPr/>
          <p:nvPr/>
        </p:nvPicPr>
        <p:blipFill>
          <a:blip r:embed="rId1"/>
          <a:stretch/>
        </p:blipFill>
        <p:spPr>
          <a:xfrm>
            <a:off x="3601440" y="1099800"/>
            <a:ext cx="6114600" cy="294732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branches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use of cache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3/ data dependencies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O0 : no optimization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O1 : optimization on branches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O2 : optimization at the registers and instruction level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O3 : optimization at the highest level (eSIMD vectorization , “inline”...)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Os : optimization on code size </a:t>
            </a:r>
            <a:endParaRPr b="0" lang="en-US" sz="1200" spc="-1" strike="noStrike">
              <a:latin typeface="Arial"/>
            </a:endParaRPr>
          </a:p>
        </p:txBody>
      </p:sp>
    </p:spTree>
  </p:cSld>
  <p:transition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  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Code size (segmentation “text”)                                         Execution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9" name="图片 2" descr=""/>
          <p:cNvPicPr/>
          <p:nvPr/>
        </p:nvPicPr>
        <p:blipFill>
          <a:blip r:embed="rId1"/>
          <a:stretch/>
        </p:blipFill>
        <p:spPr>
          <a:xfrm>
            <a:off x="4272120" y="1496520"/>
            <a:ext cx="5375880" cy="3019680"/>
          </a:xfrm>
          <a:prstGeom prst="rect">
            <a:avLst/>
          </a:prstGeom>
          <a:ln>
            <a:noFill/>
          </a:ln>
        </p:spPr>
      </p:pic>
      <p:pic>
        <p:nvPicPr>
          <p:cNvPr id="300" name="图片 9" descr=""/>
          <p:cNvPicPr/>
          <p:nvPr/>
        </p:nvPicPr>
        <p:blipFill>
          <a:blip r:embed="rId2"/>
          <a:stretch/>
        </p:blipFill>
        <p:spPr>
          <a:xfrm>
            <a:off x="565200" y="1546920"/>
            <a:ext cx="3392280" cy="296928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2020-03-02T11:13:53Z</dcterms:modified>
  <cp:revision>142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