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76" r:id="rId4"/>
    <p:sldId id="275" r:id="rId5"/>
    <p:sldId id="273" r:id="rId6"/>
    <p:sldId id="274" r:id="rId7"/>
    <p:sldId id="278" r:id="rId8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06740F5-5E5B-4947-B203-70D4A57F83DE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Architecture exploration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7" y="1526675"/>
            <a:ext cx="49645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First design use by the SW team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2nd design using BRAM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3rd design with BRAM and HLS IP  </a:t>
            </a:r>
            <a:br>
              <a:rPr lang="en-US" sz="2400" spc="-1" dirty="0">
                <a:latin typeface="Arial"/>
              </a:rPr>
            </a:br>
            <a:r>
              <a:rPr lang="en-US" sz="2400" spc="-1" dirty="0">
                <a:latin typeface="Arial"/>
              </a:rPr>
              <a:t>(still in development)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34BB59-B47B-4006-B2F2-3A19DC5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3" y="1176081"/>
            <a:ext cx="3148452" cy="199100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3E28B0-CB36-45BC-B441-4EE32909D922}"/>
              </a:ext>
            </a:extLst>
          </p:cNvPr>
          <p:cNvSpPr/>
          <p:nvPr/>
        </p:nvSpPr>
        <p:spPr>
          <a:xfrm>
            <a:off x="3510119" y="3126236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39B73-C8CF-4EF7-ABE9-7E306837A316}"/>
              </a:ext>
            </a:extLst>
          </p:cNvPr>
          <p:cNvSpPr/>
          <p:nvPr/>
        </p:nvSpPr>
        <p:spPr>
          <a:xfrm>
            <a:off x="6457695" y="3310596"/>
            <a:ext cx="2409916" cy="147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A35B6C9-6034-4CFA-8EC8-80B13FF04A0D}"/>
              </a:ext>
            </a:extLst>
          </p:cNvPr>
          <p:cNvSpPr/>
          <p:nvPr/>
        </p:nvSpPr>
        <p:spPr>
          <a:xfrm>
            <a:off x="4691464" y="3421488"/>
            <a:ext cx="970442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IC/DC</a:t>
            </a:r>
          </a:p>
        </p:txBody>
      </p:sp>
      <p:sp>
        <p:nvSpPr>
          <p:cNvPr id="8" name="Trapèze 7">
            <a:extLst>
              <a:ext uri="{FF2B5EF4-FFF2-40B4-BE49-F238E27FC236}">
                <a16:creationId xmlns:a16="http://schemas.microsoft.com/office/drawing/2014/main" id="{572C1FB1-290E-41F7-8932-ED9F1AF2BF2A}"/>
              </a:ext>
            </a:extLst>
          </p:cNvPr>
          <p:cNvSpPr/>
          <p:nvPr/>
        </p:nvSpPr>
        <p:spPr>
          <a:xfrm rot="5400000">
            <a:off x="5680786" y="320912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F6B6C9D-97BE-4E3D-8558-FB19A5904F4D}"/>
              </a:ext>
            </a:extLst>
          </p:cNvPr>
          <p:cNvSpPr/>
          <p:nvPr/>
        </p:nvSpPr>
        <p:spPr>
          <a:xfrm>
            <a:off x="212157" y="4099332"/>
            <a:ext cx="1032387" cy="583475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BRAM</a:t>
            </a:r>
          </a:p>
        </p:txBody>
      </p:sp>
      <p:sp>
        <p:nvSpPr>
          <p:cNvPr id="11" name="Trapèze 10">
            <a:extLst>
              <a:ext uri="{FF2B5EF4-FFF2-40B4-BE49-F238E27FC236}">
                <a16:creationId xmlns:a16="http://schemas.microsoft.com/office/drawing/2014/main" id="{E7B8D379-5AA6-4AE5-8F73-71045FCFAC63}"/>
              </a:ext>
            </a:extLst>
          </p:cNvPr>
          <p:cNvSpPr/>
          <p:nvPr/>
        </p:nvSpPr>
        <p:spPr>
          <a:xfrm rot="16200000">
            <a:off x="1893067" y="3723793"/>
            <a:ext cx="127885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AXI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5D8FEBD-B04E-44B1-80D3-2A8F3329A054}"/>
              </a:ext>
            </a:extLst>
          </p:cNvPr>
          <p:cNvSpPr/>
          <p:nvPr/>
        </p:nvSpPr>
        <p:spPr>
          <a:xfrm flipH="1">
            <a:off x="1282917" y="4216650"/>
            <a:ext cx="88897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3C18776-BBB2-4FD2-84B3-2E3967DB54CF}"/>
              </a:ext>
            </a:extLst>
          </p:cNvPr>
          <p:cNvSpPr/>
          <p:nvPr/>
        </p:nvSpPr>
        <p:spPr>
          <a:xfrm flipH="1">
            <a:off x="2893094" y="4380762"/>
            <a:ext cx="287838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apèze 14">
            <a:extLst>
              <a:ext uri="{FF2B5EF4-FFF2-40B4-BE49-F238E27FC236}">
                <a16:creationId xmlns:a16="http://schemas.microsoft.com/office/drawing/2014/main" id="{C44307B4-59E4-4EBF-9B0D-ED09AF9FE559}"/>
              </a:ext>
            </a:extLst>
          </p:cNvPr>
          <p:cNvSpPr/>
          <p:nvPr/>
        </p:nvSpPr>
        <p:spPr>
          <a:xfrm rot="16200000">
            <a:off x="5762015" y="4108796"/>
            <a:ext cx="69317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GP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18E7500-233C-428D-9F20-2CBEABE39F0F}"/>
              </a:ext>
            </a:extLst>
          </p:cNvPr>
          <p:cNvSpPr/>
          <p:nvPr/>
        </p:nvSpPr>
        <p:spPr>
          <a:xfrm flipH="1">
            <a:off x="2879337" y="3623033"/>
            <a:ext cx="621060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680794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Interfacing Zynq 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to 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HLS 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454793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ACP port =&gt; Cache coherency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Having different clock domain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BC4A47-4818-470B-BEA8-DFC0286A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187244"/>
            <a:ext cx="3866725" cy="1751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9CFC37-E072-4756-BC3F-40BD5053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4" y="2768908"/>
            <a:ext cx="5040311" cy="2124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D67D31-B5BB-4441-B50B-0C9606A1F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9" b="34671"/>
          <a:stretch/>
        </p:blipFill>
        <p:spPr>
          <a:xfrm>
            <a:off x="359640" y="3690141"/>
            <a:ext cx="5729748" cy="8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8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Timings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-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guided clock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3091483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</a:rPr>
              <a:t>Using Timing report to increase HLS clock frequency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</a:rPr>
              <a:t>Using more performance-oriented placement and synthesis strategies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F9982-D159-483F-AC46-9473CE82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6448" r="23849" b="3020"/>
          <a:stretch/>
        </p:blipFill>
        <p:spPr>
          <a:xfrm>
            <a:off x="4566066" y="1228582"/>
            <a:ext cx="2210921" cy="20786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2AE5C9-A9E9-4587-8826-863E120A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8" y="3653563"/>
            <a:ext cx="6142787" cy="788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528252-9E11-4DFD-AFDE-331EF82A9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2" t="8070" r="24287" b="3019"/>
          <a:stretch/>
        </p:blipFill>
        <p:spPr>
          <a:xfrm>
            <a:off x="7380469" y="1228582"/>
            <a:ext cx="2194387" cy="20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Perfo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rmances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5067766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First time @ 100MHZ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Test on MUL64: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AXI@180MHZ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HLS@131MHZ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Acceleration : </a:t>
            </a:r>
            <a:r>
              <a:rPr lang="en-US" sz="2800" b="1" spc="-1" dirty="0">
                <a:solidFill>
                  <a:srgbClr val="00B050"/>
                </a:solidFill>
                <a:latin typeface="Arial"/>
              </a:rPr>
              <a:t>320%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4B49EEC-FC75-4B88-A508-D53AECEF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9336"/>
              </p:ext>
            </p:extLst>
          </p:nvPr>
        </p:nvGraphicFramePr>
        <p:xfrm>
          <a:off x="4090518" y="3211936"/>
          <a:ext cx="5777951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248594756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74155457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2408139523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755331016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585828647"/>
                    </a:ext>
                  </a:extLst>
                </a:gridCol>
                <a:gridCol w="1113186">
                  <a:extLst>
                    <a:ext uri="{9D8B030D-6E8A-4147-A177-3AD203B41FA5}">
                      <a16:colId xmlns:a16="http://schemas.microsoft.com/office/drawing/2014/main" val="717830338"/>
                    </a:ext>
                  </a:extLst>
                </a:gridCol>
              </a:tblGrid>
              <a:tr h="235735">
                <a:tc>
                  <a:txBody>
                    <a:bodyPr/>
                    <a:lstStyle/>
                    <a:p>
                      <a:r>
                        <a:rPr lang="fr-FR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clock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</a:t>
                      </a:r>
                      <a:r>
                        <a:rPr lang="fr-FR" sz="1200" dirty="0"/>
                        <a:t> HW times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Best</a:t>
                      </a:r>
                    </a:p>
                    <a:p>
                      <a:r>
                        <a:rPr lang="fr-FR" sz="1200" dirty="0" err="1"/>
                        <a:t>acceleration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90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/>
                        <a:t>mul64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3859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r>
                        <a:rPr lang="fr-FR" sz="1200" dirty="0"/>
                        <a:t>mul32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002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pearson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3417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kmeans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16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èze 16">
            <a:extLst>
              <a:ext uri="{FF2B5EF4-FFF2-40B4-BE49-F238E27FC236}">
                <a16:creationId xmlns:a16="http://schemas.microsoft.com/office/drawing/2014/main" id="{66BA821D-8065-4783-B879-5A67ADB4CEB3}"/>
              </a:ext>
            </a:extLst>
          </p:cNvPr>
          <p:cNvSpPr/>
          <p:nvPr/>
        </p:nvSpPr>
        <p:spPr>
          <a:xfrm rot="5400000">
            <a:off x="6665080" y="291756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Future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33831"/>
            <a:ext cx="3725663" cy="252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interruption instead of polling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 µblaze handle every task involving IP</a:t>
            </a:r>
          </a:p>
          <a:p>
            <a:pPr marL="21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4CF4E2-A8D6-49E3-8214-1E9D17E1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36" y="366884"/>
            <a:ext cx="4762283" cy="255983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646064C-2B28-404F-AAA2-BF0C2FBD6DFE}"/>
              </a:ext>
            </a:extLst>
          </p:cNvPr>
          <p:cNvSpPr/>
          <p:nvPr/>
        </p:nvSpPr>
        <p:spPr>
          <a:xfrm>
            <a:off x="4054333" y="3097160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239BB2B-55E9-42B2-AE5F-17A825F72201}"/>
              </a:ext>
            </a:extLst>
          </p:cNvPr>
          <p:cNvSpPr/>
          <p:nvPr/>
        </p:nvSpPr>
        <p:spPr>
          <a:xfrm>
            <a:off x="5253378" y="3171361"/>
            <a:ext cx="1420244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62C9C0-6CCC-4DD3-8DB9-21740246613E}"/>
              </a:ext>
            </a:extLst>
          </p:cNvPr>
          <p:cNvSpPr/>
          <p:nvPr/>
        </p:nvSpPr>
        <p:spPr>
          <a:xfrm>
            <a:off x="4246794" y="4358099"/>
            <a:ext cx="899652" cy="5235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HLS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BA0A82FA-738F-4E89-A959-5DD59C0BAAA6}"/>
              </a:ext>
            </a:extLst>
          </p:cNvPr>
          <p:cNvSpPr/>
          <p:nvPr/>
        </p:nvSpPr>
        <p:spPr>
          <a:xfrm>
            <a:off x="4156095" y="3939245"/>
            <a:ext cx="1097282" cy="4101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  <p:sp>
        <p:nvSpPr>
          <p:cNvPr id="7" name="Trapèze 6">
            <a:extLst>
              <a:ext uri="{FF2B5EF4-FFF2-40B4-BE49-F238E27FC236}">
                <a16:creationId xmlns:a16="http://schemas.microsoft.com/office/drawing/2014/main" id="{F9413969-1506-4E24-8E1A-35157C6D875C}"/>
              </a:ext>
            </a:extLst>
          </p:cNvPr>
          <p:cNvSpPr/>
          <p:nvPr/>
        </p:nvSpPr>
        <p:spPr>
          <a:xfrm rot="5400000">
            <a:off x="6396466" y="4001860"/>
            <a:ext cx="1297655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AC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81B20B0-EC82-4F33-994E-8A5ED9EC6683}"/>
              </a:ext>
            </a:extLst>
          </p:cNvPr>
          <p:cNvSpPr/>
          <p:nvPr/>
        </p:nvSpPr>
        <p:spPr>
          <a:xfrm>
            <a:off x="5258115" y="3753510"/>
            <a:ext cx="1402546" cy="390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DC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EDD1FA8-7BC6-4DDC-8304-AB5AFDD0BE5F}"/>
              </a:ext>
            </a:extLst>
          </p:cNvPr>
          <p:cNvSpPr/>
          <p:nvPr/>
        </p:nvSpPr>
        <p:spPr>
          <a:xfrm>
            <a:off x="5093753" y="4418412"/>
            <a:ext cx="1562170" cy="4471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In/out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8A921-547B-4195-B567-D55BD016D811}"/>
              </a:ext>
            </a:extLst>
          </p:cNvPr>
          <p:cNvSpPr/>
          <p:nvPr/>
        </p:nvSpPr>
        <p:spPr>
          <a:xfrm>
            <a:off x="7439402" y="3039461"/>
            <a:ext cx="2409916" cy="1923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118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168</Words>
  <Application>Microsoft Office PowerPoint</Application>
  <PresentationFormat>Personnalisé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Noto Sans Black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Qlala</dc:creator>
  <dc:description/>
  <cp:lastModifiedBy>Quentin Forcioli</cp:lastModifiedBy>
  <cp:revision>119</cp:revision>
  <dcterms:created xsi:type="dcterms:W3CDTF">2020-01-24T16:01:00Z</dcterms:created>
  <dcterms:modified xsi:type="dcterms:W3CDTF">2020-03-02T16:56:26Z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