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8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3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4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5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360" y="2362680"/>
            <a:ext cx="9717480" cy="94356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360" y="135000"/>
            <a:ext cx="9717480" cy="9435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7559280" y="5130000"/>
            <a:ext cx="2518200" cy="4035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3"/>
          <p:cNvSpPr/>
          <p:nvPr/>
        </p:nvSpPr>
        <p:spPr>
          <a:xfrm>
            <a:off x="899640" y="5130000"/>
            <a:ext cx="6477840" cy="40356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4"/>
          <p:cNvSpPr/>
          <p:nvPr/>
        </p:nvSpPr>
        <p:spPr>
          <a:xfrm>
            <a:off x="179640" y="5130000"/>
            <a:ext cx="538200" cy="40356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PlaceHolder 5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360" y="135000"/>
            <a:ext cx="9717480" cy="9435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CustomShape 2"/>
          <p:cNvSpPr/>
          <p:nvPr/>
        </p:nvSpPr>
        <p:spPr>
          <a:xfrm>
            <a:off x="7559280" y="5130000"/>
            <a:ext cx="2518200" cy="4035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3"/>
          <p:cNvSpPr/>
          <p:nvPr/>
        </p:nvSpPr>
        <p:spPr>
          <a:xfrm>
            <a:off x="899640" y="5130000"/>
            <a:ext cx="6477840" cy="40356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4"/>
          <p:cNvSpPr/>
          <p:nvPr/>
        </p:nvSpPr>
        <p:spPr>
          <a:xfrm>
            <a:off x="179640" y="5130000"/>
            <a:ext cx="538200" cy="40356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PlaceHolder 5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</a:t>
            </a:r>
            <a:r>
              <a:rPr b="0" lang="en-US" sz="4400" spc="-1" strike="noStrike">
                <a:latin typeface="Arial"/>
              </a:rPr>
              <a:t>the title text </a:t>
            </a:r>
            <a:r>
              <a:rPr b="0" lang="en-US" sz="4400" spc="-1" strike="noStrike">
                <a:latin typeface="Arial"/>
              </a:rPr>
              <a:t>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360" y="135000"/>
            <a:ext cx="9717480" cy="9435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CustomShape 2"/>
          <p:cNvSpPr/>
          <p:nvPr/>
        </p:nvSpPr>
        <p:spPr>
          <a:xfrm>
            <a:off x="7559280" y="5130000"/>
            <a:ext cx="2518200" cy="4035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CustomShape 3"/>
          <p:cNvSpPr/>
          <p:nvPr/>
        </p:nvSpPr>
        <p:spPr>
          <a:xfrm>
            <a:off x="899640" y="5130000"/>
            <a:ext cx="6477840" cy="40356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4"/>
          <p:cNvSpPr/>
          <p:nvPr/>
        </p:nvSpPr>
        <p:spPr>
          <a:xfrm>
            <a:off x="179640" y="5130000"/>
            <a:ext cx="538200" cy="40356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PlaceHolder 5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8" name="PlaceHolder 6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9" name="PlaceHolder 7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56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0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359640" y="2497680"/>
            <a:ext cx="9357480" cy="67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CustomShape 2"/>
          <p:cNvSpPr/>
          <p:nvPr/>
        </p:nvSpPr>
        <p:spPr>
          <a:xfrm>
            <a:off x="539640" y="3537000"/>
            <a:ext cx="3633840" cy="134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1c1c1c"/>
                </a:solidFill>
                <a:latin typeface="Noto Sans"/>
                <a:ea typeface="DejaVu Sans"/>
              </a:rPr>
              <a:t>Présentée par :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1c1c1c"/>
                </a:solidFill>
                <a:latin typeface="Noto Sans"/>
                <a:ea typeface="DejaVu Sans"/>
              </a:rPr>
              <a:t>DOU Yuhan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1c1c1c"/>
                </a:solidFill>
                <a:latin typeface="Noto Sans"/>
                <a:ea typeface="DejaVu Sans"/>
              </a:rPr>
              <a:t>FORCIOLI Quentin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1c1c1c"/>
                </a:solidFill>
                <a:latin typeface="Noto Sans"/>
                <a:ea typeface="DejaVu Sans"/>
              </a:rPr>
              <a:t>GHAOUI Mohamed Anis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1c1c1c"/>
                </a:solidFill>
                <a:latin typeface="Noto Sans"/>
                <a:ea typeface="DejaVu Sans"/>
              </a:rPr>
              <a:t>TERRACHER Audrey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68" name="CustomShape 3"/>
          <p:cNvSpPr/>
          <p:nvPr/>
        </p:nvSpPr>
        <p:spPr>
          <a:xfrm>
            <a:off x="2087640" y="216000"/>
            <a:ext cx="5901840" cy="37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Noto Sans"/>
                <a:ea typeface="DejaVu Sans"/>
              </a:rPr>
              <a:t>Paris-Saclay University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69" name="CustomShape 4"/>
          <p:cNvSpPr/>
          <p:nvPr/>
        </p:nvSpPr>
        <p:spPr>
          <a:xfrm>
            <a:off x="6047280" y="3537000"/>
            <a:ext cx="316584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Noto Sans"/>
                <a:ea typeface="DejaVu Sans"/>
              </a:rPr>
              <a:t> </a:t>
            </a:r>
            <a:r>
              <a:rPr b="0" lang="en-US" sz="2200" spc="-1" strike="noStrike">
                <a:solidFill>
                  <a:srgbClr val="000000"/>
                </a:solidFill>
                <a:latin typeface="Noto Sans"/>
                <a:ea typeface="DejaVu Sans"/>
              </a:rPr>
              <a:t>2020 February 03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70" name="CustomShape 5"/>
          <p:cNvSpPr/>
          <p:nvPr/>
        </p:nvSpPr>
        <p:spPr>
          <a:xfrm>
            <a:off x="881640" y="942840"/>
            <a:ext cx="8313480" cy="83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Noto Sans"/>
                <a:ea typeface="DejaVu Sans"/>
              </a:rPr>
              <a:t>A2 : Embedded  Electronic Systems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71" name="TextShape 6"/>
          <p:cNvSpPr txBox="1"/>
          <p:nvPr/>
        </p:nvSpPr>
        <p:spPr>
          <a:xfrm>
            <a:off x="182880" y="2378160"/>
            <a:ext cx="9509760" cy="914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2600" spc="-1" strike="noStrike">
                <a:latin typeface="Arial"/>
              </a:rPr>
              <a:t>Heterogeneous architecture for Big Data algorithms </a:t>
            </a:r>
            <a:endParaRPr b="1" lang="en-US" sz="2600" spc="-1" strike="noStrike">
              <a:latin typeface="Arial"/>
            </a:endParaRPr>
          </a:p>
          <a:p>
            <a:pPr algn="ctr"/>
            <a:r>
              <a:rPr b="1" lang="en-US" sz="2600" spc="-1" strike="noStrike">
                <a:latin typeface="Arial"/>
              </a:rPr>
              <a:t>Final presentation</a:t>
            </a:r>
            <a:endParaRPr b="1" lang="en-US" sz="26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359640" y="270000"/>
            <a:ext cx="9357480" cy="67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Noto Sans Black"/>
                <a:ea typeface="DejaVu Sans"/>
              </a:rPr>
              <a:t>TEAM</a:t>
            </a:r>
            <a:r>
              <a:rPr b="1" lang="en-US" sz="3200" spc="-1" strike="noStrike">
                <a:solidFill>
                  <a:srgbClr val="ffffff"/>
                </a:solidFill>
                <a:latin typeface="Noto Sans Black"/>
                <a:ea typeface="DejaVu Sans"/>
              </a:rPr>
              <a:t> 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73" name="CustomShape 2"/>
          <p:cNvSpPr/>
          <p:nvPr/>
        </p:nvSpPr>
        <p:spPr>
          <a:xfrm>
            <a:off x="359640" y="1485000"/>
            <a:ext cx="9177480" cy="350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216000" indent="-2142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Noto Sans"/>
                <a:ea typeface="DejaVu Sans"/>
              </a:rPr>
              <a:t>Software:</a:t>
            </a:r>
            <a:endParaRPr b="0" lang="en-US" sz="2600" spc="-1" strike="noStrike">
              <a:latin typeface="Arial"/>
            </a:endParaRPr>
          </a:p>
          <a:p>
            <a:pPr lvl="2" marL="648000" indent="-21492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1c1c1c"/>
                </a:solidFill>
                <a:latin typeface="Noto Sans"/>
                <a:ea typeface="DejaVu Sans"/>
              </a:rPr>
              <a:t>DOU Yuhan</a:t>
            </a:r>
            <a:endParaRPr b="0" lang="en-US" sz="2200" spc="-1" strike="noStrike">
              <a:latin typeface="Arial"/>
            </a:endParaRPr>
          </a:p>
          <a:p>
            <a:pPr lvl="2" marL="648000" indent="-21492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1c1c1c"/>
                </a:solidFill>
                <a:latin typeface="Noto Sans"/>
                <a:ea typeface="DejaVu Sans"/>
              </a:rPr>
              <a:t>TERRACHER Audrey</a:t>
            </a:r>
            <a:endParaRPr b="0" lang="en-US" sz="22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Noto Sans"/>
                <a:ea typeface="DejaVu Sans"/>
              </a:rPr>
              <a:t>Hardware:</a:t>
            </a:r>
            <a:endParaRPr b="0" lang="en-US" sz="2600" spc="-1" strike="noStrike">
              <a:latin typeface="Arial"/>
            </a:endParaRPr>
          </a:p>
          <a:p>
            <a:pPr lvl="2" marL="648000" indent="-21492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1c1c1c"/>
                </a:solidFill>
                <a:latin typeface="Noto Sans"/>
                <a:ea typeface="DejaVu Sans"/>
              </a:rPr>
              <a:t>FORCIOLI QUENTIN</a:t>
            </a:r>
            <a:endParaRPr b="0" lang="en-US" sz="22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Noto Sans"/>
                <a:ea typeface="DejaVu Sans"/>
              </a:rPr>
              <a:t>HLS and lead :</a:t>
            </a:r>
            <a:endParaRPr b="0" lang="en-US" sz="2600" spc="-1" strike="noStrike">
              <a:latin typeface="Arial"/>
            </a:endParaRPr>
          </a:p>
          <a:p>
            <a:pPr lvl="2" marL="648000" indent="-21492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1c1c1c"/>
                </a:solidFill>
                <a:latin typeface="Noto Sans"/>
                <a:ea typeface="DejaVu Sans"/>
              </a:rPr>
              <a:t>GHAOUI Mohamed Anis</a:t>
            </a:r>
            <a:endParaRPr b="0" lang="en-US" sz="22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359640" y="270000"/>
            <a:ext cx="9357480" cy="67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Noto Sans Black"/>
                <a:ea typeface="DejaVu Sans"/>
              </a:rPr>
              <a:t>Software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359640" y="1485000"/>
            <a:ext cx="9177480" cy="350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Algorithme 1 : K-means 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r>
              <a:rPr b="1" lang="en-US" sz="1800" spc="-1" strike="noStrike">
                <a:solidFill>
                  <a:srgbClr val="1c1c1c"/>
                </a:solidFill>
                <a:latin typeface="Noto Sans SemiBold"/>
                <a:ea typeface="宋体"/>
              </a:rPr>
              <a:t>①</a:t>
            </a:r>
            <a:r>
              <a:rPr b="1" lang="en-US" sz="1800" spc="-1" strike="noStrike">
                <a:solidFill>
                  <a:srgbClr val="0000ff"/>
                </a:solidFill>
                <a:latin typeface="Noto Sans SemiBold"/>
                <a:ea typeface="宋体"/>
              </a:rPr>
              <a:t>Initialisation</a:t>
            </a:r>
            <a:r>
              <a:rPr b="1" lang="en-US" sz="1800" spc="-1" strike="noStrike">
                <a:solidFill>
                  <a:srgbClr val="1c1c1c"/>
                </a:solidFill>
                <a:latin typeface="Noto Sans SemiBold"/>
                <a:ea typeface="宋体"/>
              </a:rPr>
              <a:t> : choisir à priori K centres de clusters par “rand()”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r>
              <a:rPr b="1" lang="en-US" sz="1800" spc="-1" strike="noStrike">
                <a:solidFill>
                  <a:srgbClr val="1c1c1c"/>
                </a:solidFill>
                <a:latin typeface="Noto Sans SemiBold"/>
                <a:ea typeface="宋体"/>
              </a:rPr>
              <a:t>②</a:t>
            </a:r>
            <a:r>
              <a:rPr b="1" lang="en-US" sz="1800" spc="-1" strike="noStrike">
                <a:solidFill>
                  <a:srgbClr val="0000ff"/>
                </a:solidFill>
                <a:latin typeface="Noto Sans SemiBold"/>
                <a:ea typeface="宋体"/>
              </a:rPr>
              <a:t>Assigner</a:t>
            </a:r>
            <a:r>
              <a:rPr b="1" lang="en-US" sz="1800" spc="-1" strike="noStrike">
                <a:solidFill>
                  <a:srgbClr val="1c1c1c"/>
                </a:solidFill>
                <a:latin typeface="Noto Sans SemiBold"/>
                <a:ea typeface="宋体"/>
              </a:rPr>
              <a:t> chaque données au cluster le plus proche (selon distance Euclidienne)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r>
              <a:rPr b="1" lang="en-US" sz="1800" spc="-1" strike="noStrike">
                <a:solidFill>
                  <a:srgbClr val="1c1c1c"/>
                </a:solidFill>
                <a:latin typeface="Noto Sans SemiBold"/>
                <a:ea typeface="宋体"/>
              </a:rPr>
              <a:t>③</a:t>
            </a:r>
            <a:r>
              <a:rPr b="1" lang="en-US" sz="1800" spc="-1" strike="noStrike">
                <a:solidFill>
                  <a:srgbClr val="0000ff"/>
                </a:solidFill>
                <a:latin typeface="Noto Sans SemiBold"/>
                <a:ea typeface="宋体"/>
              </a:rPr>
              <a:t>Mise à jour les centres</a:t>
            </a:r>
            <a:r>
              <a:rPr b="1" lang="en-US" sz="1800" spc="-1" strike="noStrike">
                <a:solidFill>
                  <a:srgbClr val="1c1c1c"/>
                </a:solidFill>
                <a:latin typeface="Noto Sans SemiBold"/>
                <a:ea typeface="宋体"/>
              </a:rPr>
              <a:t> : nouveau centre 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r>
              <a:rPr b="1" lang="en-US" sz="1800" spc="-1" strike="noStrike">
                <a:solidFill>
                  <a:srgbClr val="1c1c1c"/>
                </a:solidFill>
                <a:latin typeface="Noto Sans SemiBold"/>
                <a:ea typeface="宋体"/>
              </a:rPr>
              <a:t>④</a:t>
            </a:r>
            <a:r>
              <a:rPr b="1" lang="en-US" sz="1800" spc="-1" strike="noStrike">
                <a:solidFill>
                  <a:srgbClr val="0000ff"/>
                </a:solidFill>
                <a:latin typeface="Noto Sans SemiBold"/>
                <a:ea typeface="宋体"/>
              </a:rPr>
              <a:t>Itération</a:t>
            </a:r>
            <a:r>
              <a:rPr b="1" lang="en-US" sz="1800" spc="-1" strike="noStrike">
                <a:solidFill>
                  <a:srgbClr val="1c1c1c"/>
                </a:solidFill>
                <a:latin typeface="Noto Sans SemiBold"/>
                <a:ea typeface="宋体"/>
              </a:rPr>
              <a:t> : répéter ②③ jusqu'à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Noto Sans SemiBold"/>
                <a:ea typeface="宋体"/>
              </a:rPr>
              <a:t>Optimisation :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r>
              <a:rPr b="1" lang="en-US" sz="1800" spc="-1" strike="noStrike">
                <a:solidFill>
                  <a:srgbClr val="1c1c1c"/>
                </a:solidFill>
                <a:latin typeface="Noto Sans SemiBold"/>
                <a:ea typeface="宋体"/>
              </a:rPr>
              <a:t>2 dimensions → N dimensions pour “bigdata”</a:t>
            </a:r>
            <a:r>
              <a:rPr b="1" lang="en-US" sz="26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 </a:t>
            </a:r>
            <a:endParaRPr b="0" lang="en-US" sz="2600" spc="-1" strike="noStrike">
              <a:latin typeface="Arial"/>
            </a:endParaRPr>
          </a:p>
        </p:txBody>
      </p:sp>
      <p:pic>
        <p:nvPicPr>
          <p:cNvPr id="176" name="" descr=""/>
          <p:cNvPicPr/>
          <p:nvPr/>
        </p:nvPicPr>
        <p:blipFill>
          <a:blip r:embed="rId1"/>
          <a:stretch/>
        </p:blipFill>
        <p:spPr>
          <a:xfrm>
            <a:off x="5507280" y="2753280"/>
            <a:ext cx="2122920" cy="796680"/>
          </a:xfrm>
          <a:prstGeom prst="rect">
            <a:avLst/>
          </a:prstGeom>
          <a:ln>
            <a:noFill/>
          </a:ln>
        </p:spPr>
      </p:pic>
      <p:pic>
        <p:nvPicPr>
          <p:cNvPr id="177" name="" descr=""/>
          <p:cNvPicPr/>
          <p:nvPr/>
        </p:nvPicPr>
        <p:blipFill>
          <a:blip r:embed="rId2"/>
          <a:stretch/>
        </p:blipFill>
        <p:spPr>
          <a:xfrm>
            <a:off x="3383640" y="3618000"/>
            <a:ext cx="1774440" cy="520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359640" y="270000"/>
            <a:ext cx="9357480" cy="67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Noto Sans Black"/>
                <a:ea typeface="DejaVu Sans"/>
              </a:rPr>
              <a:t>Software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79" name="CustomShape 2"/>
          <p:cNvSpPr/>
          <p:nvPr/>
        </p:nvSpPr>
        <p:spPr>
          <a:xfrm>
            <a:off x="359640" y="1341000"/>
            <a:ext cx="9177480" cy="350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Algorithme 1 : K-means 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r>
              <a:rPr b="1" lang="en-US" sz="1800" spc="-1" strike="noStrike">
                <a:solidFill>
                  <a:srgbClr val="1c1c1c"/>
                </a:solidFill>
                <a:latin typeface="Noto Sans SemiBold"/>
                <a:ea typeface="宋体"/>
              </a:rPr>
              <a:t>              </a:t>
            </a:r>
            <a:r>
              <a:rPr b="1" lang="en-US" sz="1600" spc="-1" strike="noStrike">
                <a:solidFill>
                  <a:srgbClr val="1c1c1c"/>
                </a:solidFill>
                <a:latin typeface="Noto Sans SemiBold"/>
                <a:ea typeface="宋体"/>
              </a:rPr>
              <a:t>Iris.txt (150 données)</a:t>
            </a:r>
            <a:r>
              <a:rPr b="1" lang="en-US" sz="1400" spc="-1" strike="noStrike">
                <a:solidFill>
                  <a:srgbClr val="1c1c1c"/>
                </a:solidFill>
                <a:latin typeface="Noto Sans SemiBold"/>
                <a:ea typeface="宋体"/>
              </a:rPr>
              <a:t>                            </a:t>
            </a:r>
            <a:r>
              <a:rPr b="1" lang="en-US" sz="1600" spc="-1" strike="noStrike">
                <a:solidFill>
                  <a:srgbClr val="1c1c1c"/>
                </a:solidFill>
                <a:latin typeface="Noto Sans SemiBold"/>
                <a:ea typeface="宋体"/>
              </a:rPr>
              <a:t>result_Iris.txt (0.57s)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r>
              <a:rPr b="1" lang="en-US" sz="1600" spc="-1" strike="noStrike">
                <a:solidFill>
                  <a:srgbClr val="1c1c1c"/>
                </a:solidFill>
                <a:latin typeface="Noto Sans SemiBold"/>
                <a:ea typeface="宋体"/>
              </a:rPr>
              <a:t>               </a:t>
            </a:r>
            <a:r>
              <a:rPr b="1" lang="en-US" sz="1600" spc="-1" strike="noStrike">
                <a:solidFill>
                  <a:srgbClr val="1c1c1c"/>
                </a:solidFill>
                <a:latin typeface="Noto Sans SemiBold"/>
                <a:ea typeface="宋体"/>
              </a:rPr>
              <a:t>s3.txt (5000 données)                        result_s3.txt (7.48s)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latin typeface="Arial"/>
            </a:endParaRPr>
          </a:p>
        </p:txBody>
      </p:sp>
      <p:pic>
        <p:nvPicPr>
          <p:cNvPr id="180" name="图片 3" descr=""/>
          <p:cNvPicPr/>
          <p:nvPr/>
        </p:nvPicPr>
        <p:blipFill>
          <a:blip r:embed="rId1"/>
          <a:stretch/>
        </p:blipFill>
        <p:spPr>
          <a:xfrm>
            <a:off x="1455120" y="2195640"/>
            <a:ext cx="2306520" cy="1003320"/>
          </a:xfrm>
          <a:prstGeom prst="rect">
            <a:avLst/>
          </a:prstGeom>
          <a:ln>
            <a:noFill/>
          </a:ln>
        </p:spPr>
      </p:pic>
      <p:pic>
        <p:nvPicPr>
          <p:cNvPr id="181" name="图片 4" descr=""/>
          <p:cNvPicPr/>
          <p:nvPr/>
        </p:nvPicPr>
        <p:blipFill>
          <a:blip r:embed="rId2"/>
          <a:stretch/>
        </p:blipFill>
        <p:spPr>
          <a:xfrm>
            <a:off x="5979600" y="2259720"/>
            <a:ext cx="1769760" cy="874800"/>
          </a:xfrm>
          <a:prstGeom prst="rect">
            <a:avLst/>
          </a:prstGeom>
          <a:ln>
            <a:noFill/>
          </a:ln>
        </p:spPr>
      </p:pic>
      <p:pic>
        <p:nvPicPr>
          <p:cNvPr id="182" name="图片 6" descr=""/>
          <p:cNvPicPr/>
          <p:nvPr/>
        </p:nvPicPr>
        <p:blipFill>
          <a:blip r:embed="rId3"/>
          <a:stretch/>
        </p:blipFill>
        <p:spPr>
          <a:xfrm>
            <a:off x="1455120" y="3769920"/>
            <a:ext cx="1750680" cy="1036800"/>
          </a:xfrm>
          <a:prstGeom prst="rect">
            <a:avLst/>
          </a:prstGeom>
          <a:ln>
            <a:noFill/>
          </a:ln>
        </p:spPr>
      </p:pic>
      <p:pic>
        <p:nvPicPr>
          <p:cNvPr id="183" name="图片 7" descr=""/>
          <p:cNvPicPr/>
          <p:nvPr/>
        </p:nvPicPr>
        <p:blipFill>
          <a:blip r:embed="rId4"/>
          <a:stretch/>
        </p:blipFill>
        <p:spPr>
          <a:xfrm>
            <a:off x="5979600" y="3789360"/>
            <a:ext cx="1922400" cy="1017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359640" y="270000"/>
            <a:ext cx="9357480" cy="67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Noto Sans Black"/>
                <a:ea typeface="DejaVu Sans"/>
              </a:rPr>
              <a:t>Exploration des architectures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85" name="Image 4" descr=""/>
          <p:cNvPicPr/>
          <p:nvPr/>
        </p:nvPicPr>
        <p:blipFill>
          <a:blip r:embed="rId1"/>
          <a:stretch/>
        </p:blipFill>
        <p:spPr>
          <a:xfrm>
            <a:off x="1515960" y="1656000"/>
            <a:ext cx="8707320" cy="3034800"/>
          </a:xfrm>
          <a:prstGeom prst="rect">
            <a:avLst/>
          </a:prstGeom>
          <a:ln>
            <a:noFill/>
          </a:ln>
        </p:spPr>
      </p:pic>
      <p:sp>
        <p:nvSpPr>
          <p:cNvPr id="186" name="CustomShape 2"/>
          <p:cNvSpPr/>
          <p:nvPr/>
        </p:nvSpPr>
        <p:spPr>
          <a:xfrm>
            <a:off x="359640" y="1485000"/>
            <a:ext cx="9177480" cy="350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7" name="CustomShape 3"/>
          <p:cNvSpPr/>
          <p:nvPr/>
        </p:nvSpPr>
        <p:spPr>
          <a:xfrm>
            <a:off x="72000" y="3672000"/>
            <a:ext cx="5111640" cy="394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Perspectives :</a:t>
            </a:r>
            <a:endParaRPr b="0" lang="en-US" sz="2000" spc="-1" strike="noStrike">
              <a:latin typeface="Arial"/>
            </a:endParaRPr>
          </a:p>
          <a:p>
            <a:pPr lvl="1" marL="864000" indent="-323280">
              <a:lnSpc>
                <a:spcPct val="90000"/>
              </a:lnSpc>
              <a:spcBef>
                <a:spcPts val="848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i="1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Contrôle du flot d’exécution depuis le ZYNQ .</a:t>
            </a:r>
            <a:endParaRPr b="0" lang="en-US" sz="1600" spc="-1" strike="noStrike">
              <a:latin typeface="Arial"/>
            </a:endParaRPr>
          </a:p>
          <a:p>
            <a:pPr lvl="1" marL="864000" indent="-323280">
              <a:lnSpc>
                <a:spcPct val="90000"/>
              </a:lnSpc>
              <a:spcBef>
                <a:spcPts val="848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i="1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Étude des interfaçage avec les accélérateur HLS </a:t>
            </a:r>
            <a:endParaRPr b="0" lang="en-US" sz="16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848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i="1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Grande mémoire commune entre les CPUS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88" name="CustomShape 4"/>
          <p:cNvSpPr/>
          <p:nvPr/>
        </p:nvSpPr>
        <p:spPr>
          <a:xfrm>
            <a:off x="0" y="1080000"/>
            <a:ext cx="6767280" cy="316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Test d’architecture avec un softcore (µblaze) et cœur  ARM</a:t>
            </a:r>
            <a:endParaRPr b="0" lang="en-US" sz="2000" spc="-1" strike="noStrike">
              <a:latin typeface="Arial"/>
            </a:endParaRPr>
          </a:p>
          <a:p>
            <a:pPr marL="432000" indent="-3232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Expérimentation des méthodes de développement:</a:t>
            </a:r>
            <a:endParaRPr b="0" lang="en-US" sz="2000" spc="-1" strike="noStrike">
              <a:latin typeface="Arial"/>
            </a:endParaRPr>
          </a:p>
          <a:p>
            <a:pPr lvl="1" marL="864000" indent="-323280">
              <a:lnSpc>
                <a:spcPct val="90000"/>
              </a:lnSpc>
              <a:spcBef>
                <a:spcPts val="848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Échange de donnée entre les cpus</a:t>
            </a:r>
            <a:endParaRPr b="0" lang="en-US" sz="1600" spc="-1" strike="noStrike">
              <a:latin typeface="Arial"/>
            </a:endParaRPr>
          </a:p>
          <a:p>
            <a:pPr lvl="1" marL="864000" indent="-323280">
              <a:lnSpc>
                <a:spcPct val="90000"/>
              </a:lnSpc>
              <a:spcBef>
                <a:spcPts val="848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API de parallélisation pour les équipes logicielles</a:t>
            </a:r>
            <a:endParaRPr b="0" lang="en-US" sz="16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848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Outil pour débugger les processeurs</a:t>
            </a:r>
            <a:endParaRPr b="0" lang="en-US" sz="16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359640" y="270000"/>
            <a:ext cx="9357480" cy="67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Noto Sans Black"/>
                <a:ea typeface="DejaVu Sans"/>
              </a:rPr>
              <a:t>Sythèse Haut Niveau (HLS)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90" name="CustomShape 2"/>
          <p:cNvSpPr/>
          <p:nvPr/>
        </p:nvSpPr>
        <p:spPr>
          <a:xfrm>
            <a:off x="359640" y="1485000"/>
            <a:ext cx="9177480" cy="350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216000" indent="-2156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1" lang="en-US" sz="18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 </a:t>
            </a:r>
            <a:r>
              <a:rPr b="1" lang="en-US" sz="18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Réanalyse des algorithmes</a:t>
            </a:r>
            <a:endParaRPr b="0" lang="en-US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1" lang="en-US" sz="18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 </a:t>
            </a:r>
            <a:r>
              <a:rPr b="1" lang="en-US" sz="18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Traduction des mécanismes logiciels</a:t>
            </a:r>
            <a:endParaRPr b="0" lang="en-US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1" lang="en-US" sz="18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 </a:t>
            </a:r>
            <a:r>
              <a:rPr b="1" lang="en-US" sz="18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Implémenation des interfaces Axilite</a:t>
            </a:r>
            <a:endParaRPr b="0" lang="en-US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1" lang="en-US" sz="18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 </a:t>
            </a:r>
            <a:r>
              <a:rPr b="1" lang="en-US" sz="18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Gestion/redimensionnement des accès mémoires</a:t>
            </a:r>
            <a:endParaRPr b="0" lang="en-US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1" lang="en-US" sz="18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 </a:t>
            </a:r>
            <a:r>
              <a:rPr b="1" lang="en-US" sz="18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Optimisations matérielles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359640" y="270000"/>
            <a:ext cx="9357480" cy="67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Noto Sans Black"/>
                <a:ea typeface="DejaVu Sans"/>
              </a:rPr>
              <a:t>Sythèse Haut Niveau (HLS)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92" name="CustomShape 2"/>
          <p:cNvSpPr/>
          <p:nvPr/>
        </p:nvSpPr>
        <p:spPr>
          <a:xfrm>
            <a:off x="359640" y="1485000"/>
            <a:ext cx="9177480" cy="350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</a:pPr>
            <a:r>
              <a:rPr b="1" lang="en-US" sz="18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Adaptation :</a:t>
            </a:r>
            <a:endParaRPr b="0" lang="en-US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8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Intégration des implémentations logicielles</a:t>
            </a:r>
            <a:endParaRPr b="0" lang="en-US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8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Correction et modification des programmes</a:t>
            </a:r>
            <a:endParaRPr b="0" lang="en-US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8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Exploration des limites du trans-compilateur</a:t>
            </a:r>
            <a:endParaRPr b="0" lang="en-US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8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Analyse de la « qualité » du code VHDL produit</a:t>
            </a:r>
            <a:endParaRPr b="0" lang="en-US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8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Évaluation des critères de synthèse : surface et fréquence sur le FPGA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ustomShape 1"/>
          <p:cNvSpPr/>
          <p:nvPr/>
        </p:nvSpPr>
        <p:spPr>
          <a:xfrm>
            <a:off x="359640" y="270000"/>
            <a:ext cx="9357480" cy="67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Noto Sans Black"/>
                <a:ea typeface="DejaVu Sans"/>
              </a:rPr>
              <a:t>Conclusion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94" name="CustomShape 2"/>
          <p:cNvSpPr/>
          <p:nvPr/>
        </p:nvSpPr>
        <p:spPr>
          <a:xfrm>
            <a:off x="359640" y="1782000"/>
            <a:ext cx="9177480" cy="261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216000" indent="-2142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8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Difficultés autour des environnements</a:t>
            </a:r>
            <a:endParaRPr b="0" lang="en-US" sz="28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8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Efforts pour un concept fonctionnel</a:t>
            </a:r>
            <a:endParaRPr b="0" lang="en-US" sz="28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8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Processus de développement en pipeline</a:t>
            </a:r>
            <a:endParaRPr b="0" lang="en-US" sz="28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8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Parallélisation des travaux</a:t>
            </a:r>
            <a:endParaRPr b="0" lang="en-US" sz="28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8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Solutions non évidentes</a:t>
            </a:r>
            <a:endParaRPr b="0" lang="en-US" sz="28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8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Projet en direction non précise</a:t>
            </a: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</TotalTime>
  <Application>LibreOffice/6.0.7.3$Linux_X86_64 LibreOffice_project/00m0$Build-3</Application>
  <Words>1381</Words>
  <Paragraphs>70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2020-01-24T16:01:00Z</dcterms:created>
  <dc:creator/>
  <dc:description/>
  <dc:language>fr-FR</dc:language>
  <cp:lastModifiedBy/>
  <dcterms:modified xsi:type="dcterms:W3CDTF">2020-02-25T11:43:01Z</dcterms:modified>
  <cp:revision>100</cp:revision>
  <dc:subject/>
  <dc:title>Alizarin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KSOProductBuildVer">
    <vt:lpwstr>2052-11.1.0.9339</vt:lpwstr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8</vt:i4>
  </property>
</Properties>
</file>