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78A217-66CF-8658-9EB8-A9960ACCC8C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DF0352D-7A1B-88F1-9B89-EEE055C39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0AF2D04-7387-A40E-B221-E16F2C7F3CC8}"/>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F261E25C-F66F-3020-9600-D6C81A8B277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C82BFA3-ED11-EA80-6B62-B8FB92B36FB0}"/>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86334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A2FC85-7987-A541-8AAE-46378BF6708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D7F147C-6F66-72E4-CA96-00F618A0CDC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7C9AA2F-A019-DD00-1744-EEFCB60540A9}"/>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19B0DB96-D180-A3F1-94AD-BAA5544F3B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50C08A-8DB9-A5DE-44EE-241E47924681}"/>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169425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3FFCDD-9A9C-0F5C-0D0B-BA72D6C1037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A3976FC-68E2-6F5F-CA28-18F330D95D4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733ECE-B5EE-C31B-83C6-B213AFA604ED}"/>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590FD8A6-E2FB-BBB2-F112-2735C6E7270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7FD649-FE6C-B808-4952-F6B6FF103F4C}"/>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1986593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AD0BA-5960-0DD4-AEEF-9ECFB303021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40EF31F-7E4C-1DA5-07BC-779FFC19924C}"/>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4666816-98C3-D87F-08F6-41091C301A2C}"/>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5867FF61-C265-ABD9-EAF5-BC154CF10FC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146264-2144-28B4-7987-DEC4E106BF20}"/>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325634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80DF25-FDEF-2BC1-E77C-898CCF2841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8865140-4C35-0799-87BC-B90CF3468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CE55623-4439-F16B-4A80-57ABD534FF31}"/>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226D837F-8E42-91D3-2F5C-4BD9C79656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CDE6C4-9B73-358D-B609-1C9A3073510F}"/>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9366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2F5440-250D-680F-7E3B-6557867E91F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5D341FA-0680-6FC7-A796-0E5CB33872A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425319-9A9D-750C-8DA2-4041C82CCA5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D655784A-720E-2BEA-A606-0E1E631EA1A8}"/>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6" name="Espace réservé du pied de page 5">
            <a:extLst>
              <a:ext uri="{FF2B5EF4-FFF2-40B4-BE49-F238E27FC236}">
                <a16:creationId xmlns:a16="http://schemas.microsoft.com/office/drawing/2014/main" id="{113D4A35-3FDA-79B9-25D4-7A468A03F04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C24AB50-E2EC-2991-2965-7037C9A1FE5D}"/>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4992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C03768-1591-FD21-B6FD-B3552B89938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D91067A-AC39-69F6-EB49-6F1ECED4F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5F64358-9B6D-6424-BE96-B443F2C492E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5DAB487-8030-026C-B69C-287A71982A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FD92F44-4C13-936D-34B9-07FB9A0AE8F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2ACCAB7-352E-39A5-B322-3B4757638895}"/>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8" name="Espace réservé du pied de page 7">
            <a:extLst>
              <a:ext uri="{FF2B5EF4-FFF2-40B4-BE49-F238E27FC236}">
                <a16:creationId xmlns:a16="http://schemas.microsoft.com/office/drawing/2014/main" id="{83C021E7-6B8E-0F75-CFA2-C08CEC0370B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FF5D1C7-7722-9D6F-CEC3-FC64019F6688}"/>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25260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88E49D-E143-5C9E-A445-B8137F2FB10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BBE9250-D848-9ECE-75CC-BF7EA0B629D6}"/>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4" name="Espace réservé du pied de page 3">
            <a:extLst>
              <a:ext uri="{FF2B5EF4-FFF2-40B4-BE49-F238E27FC236}">
                <a16:creationId xmlns:a16="http://schemas.microsoft.com/office/drawing/2014/main" id="{BB1E5115-4961-2777-C5D5-E3A2CF2F909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2D6954-904F-5AB8-E4B4-FA39266D77AD}"/>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107328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895A89-979A-8FDB-55D2-DC8DAD0ECF87}"/>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3" name="Espace réservé du pied de page 2">
            <a:extLst>
              <a:ext uri="{FF2B5EF4-FFF2-40B4-BE49-F238E27FC236}">
                <a16:creationId xmlns:a16="http://schemas.microsoft.com/office/drawing/2014/main" id="{B66070D8-4D33-CABC-953A-D639E79D40D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BEDFB3-B5B7-475D-F678-15A1DBD0644D}"/>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149900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CB781D-CB92-79A0-04D9-7CB6C0FD06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A82F165-43F7-7EBA-0176-D98CCD2307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A7B7445-A16F-0E19-2F80-5537D58D4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3448DD-FED9-01B2-8B37-FF01ED3FF9B9}"/>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6" name="Espace réservé du pied de page 5">
            <a:extLst>
              <a:ext uri="{FF2B5EF4-FFF2-40B4-BE49-F238E27FC236}">
                <a16:creationId xmlns:a16="http://schemas.microsoft.com/office/drawing/2014/main" id="{3861FF44-820C-139E-9E5B-4060129F05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70D93BB-7427-6B7E-FFC0-6353C96E110B}"/>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143819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0431B4-3DCA-D090-78BF-BA2D6D3DEB3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45E991A-67AF-7FBA-F1C1-B0E9F3B92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4FFFFF5-056B-130A-658B-CB88260C2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D413CF-C92D-B9B1-A987-A19C55CA40C1}"/>
              </a:ext>
            </a:extLst>
          </p:cNvPr>
          <p:cNvSpPr>
            <a:spLocks noGrp="1"/>
          </p:cNvSpPr>
          <p:nvPr>
            <p:ph type="dt" sz="half" idx="10"/>
          </p:nvPr>
        </p:nvSpPr>
        <p:spPr/>
        <p:txBody>
          <a:bodyPr/>
          <a:lstStyle/>
          <a:p>
            <a:fld id="{820B7E89-A97B-4EE4-AADE-7C8675BF0CC9}" type="datetimeFigureOut">
              <a:rPr lang="fr-FR" smtClean="0"/>
              <a:t>21/03/2024</a:t>
            </a:fld>
            <a:endParaRPr lang="fr-FR"/>
          </a:p>
        </p:txBody>
      </p:sp>
      <p:sp>
        <p:nvSpPr>
          <p:cNvPr id="6" name="Espace réservé du pied de page 5">
            <a:extLst>
              <a:ext uri="{FF2B5EF4-FFF2-40B4-BE49-F238E27FC236}">
                <a16:creationId xmlns:a16="http://schemas.microsoft.com/office/drawing/2014/main" id="{8416209F-7579-DCED-117E-1E4334C632E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3065262-6754-9B84-1608-CB22BF47A3F0}"/>
              </a:ext>
            </a:extLst>
          </p:cNvPr>
          <p:cNvSpPr>
            <a:spLocks noGrp="1"/>
          </p:cNvSpPr>
          <p:nvPr>
            <p:ph type="sldNum" sz="quarter" idx="12"/>
          </p:nvPr>
        </p:nvSpPr>
        <p:spPr/>
        <p:txBody>
          <a:bodyPr/>
          <a:lstStyle/>
          <a:p>
            <a:fld id="{3537764F-4052-4F1B-9FCA-4D38E744B915}" type="slidenum">
              <a:rPr lang="fr-FR" smtClean="0"/>
              <a:t>‹N°›</a:t>
            </a:fld>
            <a:endParaRPr lang="fr-FR"/>
          </a:p>
        </p:txBody>
      </p:sp>
    </p:spTree>
    <p:extLst>
      <p:ext uri="{BB962C8B-B14F-4D97-AF65-F5344CB8AC3E}">
        <p14:creationId xmlns:p14="http://schemas.microsoft.com/office/powerpoint/2010/main" val="282207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EDC6C0E-1235-2F5E-0FDC-50E837F3B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6CA4C83-A902-EC93-0042-5ED62B9AB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EFF0C64-FD36-C9CE-5EA0-CB6F297DB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B7E89-A97B-4EE4-AADE-7C8675BF0CC9}" type="datetimeFigureOut">
              <a:rPr lang="fr-FR" smtClean="0"/>
              <a:t>21/03/2024</a:t>
            </a:fld>
            <a:endParaRPr lang="fr-FR"/>
          </a:p>
        </p:txBody>
      </p:sp>
      <p:sp>
        <p:nvSpPr>
          <p:cNvPr id="5" name="Espace réservé du pied de page 4">
            <a:extLst>
              <a:ext uri="{FF2B5EF4-FFF2-40B4-BE49-F238E27FC236}">
                <a16:creationId xmlns:a16="http://schemas.microsoft.com/office/drawing/2014/main" id="{4C914613-B50E-5982-63C6-755B248847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D8ABAE-D7B7-F1D1-2B2C-DDB1A0AC8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37764F-4052-4F1B-9FCA-4D38E744B915}" type="slidenum">
              <a:rPr lang="fr-FR" smtClean="0"/>
              <a:t>‹N°›</a:t>
            </a:fld>
            <a:endParaRPr lang="fr-FR"/>
          </a:p>
        </p:txBody>
      </p:sp>
    </p:spTree>
    <p:extLst>
      <p:ext uri="{BB962C8B-B14F-4D97-AF65-F5344CB8AC3E}">
        <p14:creationId xmlns:p14="http://schemas.microsoft.com/office/powerpoint/2010/main" val="199201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D53490-121C-3AC0-D04F-A8B88171CF88}"/>
              </a:ext>
            </a:extLst>
          </p:cNvPr>
          <p:cNvSpPr>
            <a:spLocks noGrp="1"/>
          </p:cNvSpPr>
          <p:nvPr>
            <p:ph type="ctrTitle"/>
          </p:nvPr>
        </p:nvSpPr>
        <p:spPr>
          <a:xfrm>
            <a:off x="1021976" y="298545"/>
            <a:ext cx="9646024" cy="1655761"/>
          </a:xfrm>
        </p:spPr>
        <p:txBody>
          <a:bodyPr/>
          <a:lstStyle/>
          <a:p>
            <a:r>
              <a:rPr lang="fr-FR" b="1" i="1" u="sng" dirty="0">
                <a:solidFill>
                  <a:srgbClr val="FF0000"/>
                </a:solidFill>
                <a:latin typeface="Berlin Sans FB Demi" panose="020E0802020502020306" pitchFamily="34" charset="0"/>
              </a:rPr>
              <a:t>DATA VISUALISATION </a:t>
            </a:r>
          </a:p>
        </p:txBody>
      </p:sp>
      <p:sp>
        <p:nvSpPr>
          <p:cNvPr id="3" name="Sous-titre 2">
            <a:extLst>
              <a:ext uri="{FF2B5EF4-FFF2-40B4-BE49-F238E27FC236}">
                <a16:creationId xmlns:a16="http://schemas.microsoft.com/office/drawing/2014/main" id="{1DABFC55-5731-FCE5-26A6-885C89EE1C42}"/>
              </a:ext>
            </a:extLst>
          </p:cNvPr>
          <p:cNvSpPr>
            <a:spLocks noGrp="1"/>
          </p:cNvSpPr>
          <p:nvPr>
            <p:ph type="subTitle" idx="1"/>
          </p:nvPr>
        </p:nvSpPr>
        <p:spPr>
          <a:xfrm>
            <a:off x="1416424" y="1891553"/>
            <a:ext cx="9251576" cy="1739153"/>
          </a:xfrm>
        </p:spPr>
        <p:txBody>
          <a:bodyPr>
            <a:normAutofit/>
          </a:bodyPr>
          <a:lstStyle/>
          <a:p>
            <a:r>
              <a:rPr lang="fr-FR" b="1" i="1" u="sng" dirty="0"/>
              <a:t>TD3</a:t>
            </a:r>
            <a:r>
              <a:rPr lang="fr-FR" dirty="0"/>
              <a:t>: </a:t>
            </a:r>
            <a:r>
              <a:rPr lang="fr-FR" b="1" i="1" u="sng" dirty="0"/>
              <a:t>importer des données depuis SQL Server sur Power BI et réaliser un Dashboard </a:t>
            </a:r>
          </a:p>
          <a:p>
            <a:endParaRPr lang="fr-FR" dirty="0"/>
          </a:p>
          <a:p>
            <a:r>
              <a:rPr lang="fr-FR" b="1" i="1" u="sng" dirty="0"/>
              <a:t>Réalisé par</a:t>
            </a:r>
            <a:r>
              <a:rPr lang="fr-FR" dirty="0"/>
              <a:t>: GHERSBRAHAM Anis</a:t>
            </a:r>
          </a:p>
        </p:txBody>
      </p:sp>
      <p:pic>
        <p:nvPicPr>
          <p:cNvPr id="5" name="Image 4">
            <a:extLst>
              <a:ext uri="{FF2B5EF4-FFF2-40B4-BE49-F238E27FC236}">
                <a16:creationId xmlns:a16="http://schemas.microsoft.com/office/drawing/2014/main" id="{A846D89B-E3EE-42FF-759A-1179C62FC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765" y="4414089"/>
            <a:ext cx="4898098" cy="1556405"/>
          </a:xfrm>
          <a:prstGeom prst="rect">
            <a:avLst/>
          </a:prstGeom>
        </p:spPr>
      </p:pic>
      <p:pic>
        <p:nvPicPr>
          <p:cNvPr id="7" name="Image 6">
            <a:extLst>
              <a:ext uri="{FF2B5EF4-FFF2-40B4-BE49-F238E27FC236}">
                <a16:creationId xmlns:a16="http://schemas.microsoft.com/office/drawing/2014/main" id="{98BFDD88-1B79-513C-5864-624C6A48E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682" y="3200400"/>
            <a:ext cx="3932517" cy="2949388"/>
          </a:xfrm>
          <a:prstGeom prst="rect">
            <a:avLst/>
          </a:prstGeom>
        </p:spPr>
      </p:pic>
    </p:spTree>
    <p:extLst>
      <p:ext uri="{BB962C8B-B14F-4D97-AF65-F5344CB8AC3E}">
        <p14:creationId xmlns:p14="http://schemas.microsoft.com/office/powerpoint/2010/main" val="1958053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0D2C9-0784-4F3B-62B1-155395A850D2}"/>
              </a:ext>
            </a:extLst>
          </p:cNvPr>
          <p:cNvSpPr>
            <a:spLocks noGrp="1"/>
          </p:cNvSpPr>
          <p:nvPr>
            <p:ph type="title"/>
          </p:nvPr>
        </p:nvSpPr>
        <p:spPr/>
        <p:txBody>
          <a:bodyPr>
            <a:normAutofit/>
          </a:bodyPr>
          <a:lstStyle/>
          <a:p>
            <a:pPr algn="ctr"/>
            <a:r>
              <a:rPr lang="fr-FR"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somme des salaires par Catégorie socio-professionnelle</a:t>
            </a:r>
            <a:endParaRPr lang="fr-FR" sz="3600" b="1" i="1" u="sng" dirty="0">
              <a:effectLst>
                <a:outerShdw blurRad="38100" dist="38100" dir="2700000" algn="tl">
                  <a:srgbClr val="000000">
                    <a:alpha val="43137"/>
                  </a:srgbClr>
                </a:outerShdw>
              </a:effectLst>
            </a:endParaRPr>
          </a:p>
        </p:txBody>
      </p:sp>
      <p:pic>
        <p:nvPicPr>
          <p:cNvPr id="5" name="Espace réservé du contenu 4">
            <a:extLst>
              <a:ext uri="{FF2B5EF4-FFF2-40B4-BE49-F238E27FC236}">
                <a16:creationId xmlns:a16="http://schemas.microsoft.com/office/drawing/2014/main" id="{0C0EE398-F116-1BAA-E5D3-95EB3CD4A6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9388" y="1701431"/>
            <a:ext cx="4769223" cy="34551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ZoneTexte 6">
            <a:extLst>
              <a:ext uri="{FF2B5EF4-FFF2-40B4-BE49-F238E27FC236}">
                <a16:creationId xmlns:a16="http://schemas.microsoft.com/office/drawing/2014/main" id="{EF11F389-7115-E227-7779-774E2EB95DF0}"/>
              </a:ext>
            </a:extLst>
          </p:cNvPr>
          <p:cNvSpPr txBox="1"/>
          <p:nvPr/>
        </p:nvSpPr>
        <p:spPr>
          <a:xfrm>
            <a:off x="663389" y="2169459"/>
            <a:ext cx="5611905" cy="3046988"/>
          </a:xfrm>
          <a:prstGeom prst="rect">
            <a:avLst/>
          </a:prstGeom>
          <a:noFill/>
        </p:spPr>
        <p:txBody>
          <a:bodyPr wrap="square">
            <a:spAutoFit/>
          </a:bodyPr>
          <a:lstStyle/>
          <a:p>
            <a:r>
              <a:rPr lang="fr-FR" b="0" dirty="0">
                <a:solidFill>
                  <a:srgbClr val="0D0D0D"/>
                </a:solidFill>
                <a:effectLst/>
                <a:latin typeface="Söhne"/>
              </a:rPr>
              <a:t>     </a:t>
            </a:r>
            <a:r>
              <a:rPr lang="fr-FR" sz="2400" b="1" dirty="0">
                <a:solidFill>
                  <a:srgbClr val="0D0D0D"/>
                </a:solidFill>
                <a:latin typeface="+mj-lt"/>
              </a:rPr>
              <a:t>Le diagramme en colonnes groupées illustre la répartition des salaires selon les catégories socio-professionnelles. Par exemple, il met en évidence que les cadres et les professions intellectuelles supérieures cumulent un total de 22 millions de salaires, tandis que les ouvriers non qualifiés affichent un total de 8 millions de salaires.</a:t>
            </a:r>
            <a:endParaRPr lang="fr-FR" sz="2400" b="1" dirty="0">
              <a:latin typeface="+mj-lt"/>
            </a:endParaRPr>
          </a:p>
        </p:txBody>
      </p:sp>
    </p:spTree>
    <p:extLst>
      <p:ext uri="{BB962C8B-B14F-4D97-AF65-F5344CB8AC3E}">
        <p14:creationId xmlns:p14="http://schemas.microsoft.com/office/powerpoint/2010/main" val="1523622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B6CC03-0F7E-38C4-15FD-1C102C267D39}"/>
              </a:ext>
            </a:extLst>
          </p:cNvPr>
          <p:cNvSpPr>
            <a:spLocks noGrp="1"/>
          </p:cNvSpPr>
          <p:nvPr>
            <p:ph type="title"/>
          </p:nvPr>
        </p:nvSpPr>
        <p:spPr/>
        <p:txBody>
          <a:bodyPr>
            <a:normAutofit/>
          </a:bodyPr>
          <a:lstStyle/>
          <a:p>
            <a:pPr algn="ctr"/>
            <a:r>
              <a:rPr lang="fr-FR" sz="3600" b="1"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Pie chart qui présente un Diagram de somme des salaires par sexe </a:t>
            </a:r>
            <a:endParaRPr lang="fr-FR" sz="3600" b="1" i="1" u="sng" dirty="0">
              <a:effectLst>
                <a:outerShdw blurRad="38100" dist="38100" dir="2700000" algn="tl">
                  <a:srgbClr val="000000">
                    <a:alpha val="43137"/>
                  </a:srgbClr>
                </a:outerShdw>
              </a:effectLst>
            </a:endParaRPr>
          </a:p>
        </p:txBody>
      </p:sp>
      <p:pic>
        <p:nvPicPr>
          <p:cNvPr id="5" name="Espace réservé du contenu 4">
            <a:extLst>
              <a:ext uri="{FF2B5EF4-FFF2-40B4-BE49-F238E27FC236}">
                <a16:creationId xmlns:a16="http://schemas.microsoft.com/office/drawing/2014/main" id="{14A111FE-05B2-8002-5962-034C7F8EE6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418" y="2184157"/>
            <a:ext cx="6600582" cy="3499468"/>
          </a:xfrm>
        </p:spPr>
      </p:pic>
      <p:sp>
        <p:nvSpPr>
          <p:cNvPr id="7" name="ZoneTexte 6">
            <a:extLst>
              <a:ext uri="{FF2B5EF4-FFF2-40B4-BE49-F238E27FC236}">
                <a16:creationId xmlns:a16="http://schemas.microsoft.com/office/drawing/2014/main" id="{DFD8E8BB-05AD-7110-8762-B4E236635025}"/>
              </a:ext>
            </a:extLst>
          </p:cNvPr>
          <p:cNvSpPr txBox="1"/>
          <p:nvPr/>
        </p:nvSpPr>
        <p:spPr>
          <a:xfrm>
            <a:off x="484095" y="2690336"/>
            <a:ext cx="5809129" cy="1477328"/>
          </a:xfrm>
          <a:prstGeom prst="rect">
            <a:avLst/>
          </a:prstGeom>
          <a:noFill/>
        </p:spPr>
        <p:txBody>
          <a:bodyPr wrap="square">
            <a:spAutoFit/>
          </a:bodyPr>
          <a:lstStyle/>
          <a:p>
            <a:r>
              <a:rPr lang="fr-FR" b="1" i="0" dirty="0">
                <a:solidFill>
                  <a:srgbClr val="0D0D0D"/>
                </a:solidFill>
                <a:latin typeface="+mj-lt"/>
              </a:rPr>
              <a:t>Le diagramme circulaire représente la répartition des salaires par sexe, montrant que les femmes représentent 30,21 % du total des salaires, tandis que les hommes représentent 35,86 %. En combinant les deux sexes, on obtient un total de 33,93 % de l'ensemble des salaires.</a:t>
            </a:r>
            <a:endParaRPr lang="fr-FR" b="1" dirty="0">
              <a:latin typeface="+mj-lt"/>
            </a:endParaRPr>
          </a:p>
        </p:txBody>
      </p:sp>
    </p:spTree>
    <p:extLst>
      <p:ext uri="{BB962C8B-B14F-4D97-AF65-F5344CB8AC3E}">
        <p14:creationId xmlns:p14="http://schemas.microsoft.com/office/powerpoint/2010/main" val="391426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646326-C926-C5CD-FB92-5585281EF22F}"/>
              </a:ext>
            </a:extLst>
          </p:cNvPr>
          <p:cNvSpPr>
            <a:spLocks noGrp="1"/>
          </p:cNvSpPr>
          <p:nvPr>
            <p:ph type="title"/>
          </p:nvPr>
        </p:nvSpPr>
        <p:spPr/>
        <p:txBody>
          <a:bodyPr/>
          <a:lstStyle/>
          <a:p>
            <a:pPr algn="ctr"/>
            <a:r>
              <a:rPr lang="fr-FR" b="1" i="1" u="sng" dirty="0">
                <a:effectLst>
                  <a:outerShdw blurRad="38100" dist="38100" dir="2700000" algn="tl">
                    <a:srgbClr val="000000">
                      <a:alpha val="43137"/>
                    </a:srgbClr>
                  </a:outerShdw>
                </a:effectLst>
              </a:rPr>
              <a:t>Somme de salaire par ville en France </a:t>
            </a:r>
          </a:p>
        </p:txBody>
      </p:sp>
      <p:pic>
        <p:nvPicPr>
          <p:cNvPr id="5" name="Espace réservé du contenu 4">
            <a:extLst>
              <a:ext uri="{FF2B5EF4-FFF2-40B4-BE49-F238E27FC236}">
                <a16:creationId xmlns:a16="http://schemas.microsoft.com/office/drawing/2014/main" id="{513AEC4F-FECA-CB70-B6FC-4C1331A47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4451" y="1728312"/>
            <a:ext cx="5689349" cy="3401375"/>
          </a:xfrm>
        </p:spPr>
      </p:pic>
      <p:sp>
        <p:nvSpPr>
          <p:cNvPr id="7" name="ZoneTexte 6">
            <a:extLst>
              <a:ext uri="{FF2B5EF4-FFF2-40B4-BE49-F238E27FC236}">
                <a16:creationId xmlns:a16="http://schemas.microsoft.com/office/drawing/2014/main" id="{27B2DAD7-5AB1-416A-49E4-9F06CD34C00A}"/>
              </a:ext>
            </a:extLst>
          </p:cNvPr>
          <p:cNvSpPr txBox="1"/>
          <p:nvPr/>
        </p:nvSpPr>
        <p:spPr>
          <a:xfrm>
            <a:off x="457200" y="1690688"/>
            <a:ext cx="5002306" cy="3139321"/>
          </a:xfrm>
          <a:prstGeom prst="rect">
            <a:avLst/>
          </a:prstGeom>
          <a:noFill/>
        </p:spPr>
        <p:txBody>
          <a:bodyPr wrap="square">
            <a:spAutoFit/>
          </a:bodyPr>
          <a:lstStyle/>
          <a:p>
            <a:br>
              <a:rPr lang="fr-FR" dirty="0"/>
            </a:br>
            <a:r>
              <a:rPr lang="fr-FR" dirty="0"/>
              <a:t>     </a:t>
            </a:r>
            <a:r>
              <a:rPr lang="fr-FR" b="1" dirty="0">
                <a:solidFill>
                  <a:srgbClr val="0D0D0D"/>
                </a:solidFill>
                <a:latin typeface="Söhne"/>
              </a:rPr>
              <a:t>En observant ce schéma, il est notable que les salariés des Hauts-de-Seine bénéficient des rémunérations les plus élevées, suivis de près par ceux de Paris. En revanche, les autres villes affichent une stabilité relative dans leurs niveaux de rémunération. Cette observation souligne un certain écart salarial entre les employés des Hauts-de-Seine et ceux des autres régions, avec Paris comme un concurrent proche en termes de rémunération.</a:t>
            </a:r>
            <a:endParaRPr lang="fr-FR" b="1" dirty="0"/>
          </a:p>
        </p:txBody>
      </p:sp>
    </p:spTree>
    <p:extLst>
      <p:ext uri="{BB962C8B-B14F-4D97-AF65-F5344CB8AC3E}">
        <p14:creationId xmlns:p14="http://schemas.microsoft.com/office/powerpoint/2010/main" val="292047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C2E1D1-2D24-0316-4589-44991A099470}"/>
              </a:ext>
            </a:extLst>
          </p:cNvPr>
          <p:cNvSpPr>
            <a:spLocks noGrp="1"/>
          </p:cNvSpPr>
          <p:nvPr>
            <p:ph type="title"/>
          </p:nvPr>
        </p:nvSpPr>
        <p:spPr/>
        <p:txBody>
          <a:bodyPr/>
          <a:lstStyle/>
          <a:p>
            <a:pPr algn="ctr"/>
            <a:r>
              <a:rPr lang="fr-FR" b="1" i="1" u="sng" dirty="0">
                <a:effectLst>
                  <a:outerShdw blurRad="38100" dist="38100" dir="2700000" algn="tl">
                    <a:srgbClr val="000000">
                      <a:alpha val="43137"/>
                    </a:srgbClr>
                  </a:outerShdw>
                </a:effectLst>
              </a:rPr>
              <a:t>Le salaire par secteur d’activité</a:t>
            </a:r>
          </a:p>
        </p:txBody>
      </p:sp>
      <p:pic>
        <p:nvPicPr>
          <p:cNvPr id="5" name="Espace réservé du contenu 4">
            <a:extLst>
              <a:ext uri="{FF2B5EF4-FFF2-40B4-BE49-F238E27FC236}">
                <a16:creationId xmlns:a16="http://schemas.microsoft.com/office/drawing/2014/main" id="{05205AD2-06E3-4466-5872-8747A4533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031347"/>
            <a:ext cx="5953665" cy="3239900"/>
          </a:xfrm>
        </p:spPr>
      </p:pic>
      <p:sp>
        <p:nvSpPr>
          <p:cNvPr id="7" name="ZoneTexte 6">
            <a:extLst>
              <a:ext uri="{FF2B5EF4-FFF2-40B4-BE49-F238E27FC236}">
                <a16:creationId xmlns:a16="http://schemas.microsoft.com/office/drawing/2014/main" id="{93C2B0ED-F80B-2047-3B31-F77F3940D02B}"/>
              </a:ext>
            </a:extLst>
          </p:cNvPr>
          <p:cNvSpPr txBox="1"/>
          <p:nvPr/>
        </p:nvSpPr>
        <p:spPr>
          <a:xfrm>
            <a:off x="502024" y="2136338"/>
            <a:ext cx="4939553" cy="2585323"/>
          </a:xfrm>
          <a:prstGeom prst="rect">
            <a:avLst/>
          </a:prstGeom>
          <a:noFill/>
        </p:spPr>
        <p:txBody>
          <a:bodyPr wrap="square">
            <a:spAutoFit/>
          </a:bodyPr>
          <a:lstStyle/>
          <a:p>
            <a:r>
              <a:rPr lang="fr-FR" b="1" i="0" dirty="0">
                <a:solidFill>
                  <a:srgbClr val="0D0D0D"/>
                </a:solidFill>
                <a:effectLst/>
                <a:latin typeface="+mj-lt"/>
              </a:rPr>
              <a:t>     Ce schéma met en lumière les écarts de rémunération selon les activités, révélant que les secteurs de la fabrication des matériels et du transport, ainsi que celui des services financiers et de l'assurance, sont les mieux rémunérés, totalisant 17 millions de salaires. En revanche, le secteur de l'hébergement et de la restauration se distingue comme le moins rémunéré, avec un total de 8 millions de salaires.</a:t>
            </a:r>
            <a:endParaRPr lang="fr-FR" b="1" dirty="0">
              <a:latin typeface="+mj-lt"/>
            </a:endParaRPr>
          </a:p>
        </p:txBody>
      </p:sp>
    </p:spTree>
    <p:extLst>
      <p:ext uri="{BB962C8B-B14F-4D97-AF65-F5344CB8AC3E}">
        <p14:creationId xmlns:p14="http://schemas.microsoft.com/office/powerpoint/2010/main" val="365046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787F3D-3D27-D5E3-439D-1BCFE9E68088}"/>
              </a:ext>
            </a:extLst>
          </p:cNvPr>
          <p:cNvSpPr>
            <a:spLocks noGrp="1"/>
          </p:cNvSpPr>
          <p:nvPr>
            <p:ph type="title"/>
          </p:nvPr>
        </p:nvSpPr>
        <p:spPr/>
        <p:txBody>
          <a:bodyPr>
            <a:normAutofit/>
          </a:bodyPr>
          <a:lstStyle/>
          <a:p>
            <a:pPr algn="ctr"/>
            <a:r>
              <a:rPr lang="fr-FR" sz="6000" b="1" i="1" u="sng" dirty="0">
                <a:effectLst>
                  <a:outerShdw blurRad="38100" dist="38100" dir="2700000" algn="tl">
                    <a:srgbClr val="000000">
                      <a:alpha val="43137"/>
                    </a:srgbClr>
                  </a:outerShdw>
                </a:effectLst>
              </a:rPr>
              <a:t>Conclusion général </a:t>
            </a:r>
          </a:p>
        </p:txBody>
      </p:sp>
      <p:sp>
        <p:nvSpPr>
          <p:cNvPr id="6" name="Rectangle 1">
            <a:extLst>
              <a:ext uri="{FF2B5EF4-FFF2-40B4-BE49-F238E27FC236}">
                <a16:creationId xmlns:a16="http://schemas.microsoft.com/office/drawing/2014/main" id="{DF7EE936-C13D-47FC-A8B4-D2F1A80F8A10}"/>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rgbClr val="000000"/>
                </a:solidFill>
                <a:effectLst/>
                <a:latin typeface="Söhne"/>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313A8F86-3626-8390-BF67-B3C33F48A504}"/>
              </a:ext>
            </a:extLst>
          </p:cNvPr>
          <p:cNvSpPr>
            <a:spLocks noGrp="1" noChangeArrowheads="1"/>
          </p:cNvSpPr>
          <p:nvPr>
            <p:ph idx="1"/>
          </p:nvPr>
        </p:nvSpPr>
        <p:spPr bwMode="auto">
          <a:xfrm>
            <a:off x="838200" y="4479940"/>
            <a:ext cx="104798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tx1"/>
                </a:solidFill>
                <a:effectLst/>
                <a:latin typeface="+mj-lt"/>
              </a:rPr>
              <a:t>     En synthèse, l'analyse détaillée des données révèle des inégalités significatives dans les salaires, tant en termes de catégorie socio-professionnelle, de disparités entre les sexes que de différences entre les secteurs d'activité. Ces observations soulignent l'urgence d'instaurer des politiques salariales plus justes et inclusives, ainsi que des mesures concrètes visant à réduire les écarts de rémunération. En prenant des actions pour promouvoir l'égalité salariale, nous pouvons progresser vers une société plus équitable où chaque individu bénéficie d'une rémunération équitable, reflétant équitablement sa contribution et ses compétences</a:t>
            </a:r>
            <a:r>
              <a:rPr kumimoji="0" lang="fr-FR" altLang="fr-FR"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dirty="0">
                <a:ln>
                  <a:noFill/>
                </a:ln>
                <a:solidFill>
                  <a:srgbClr val="000000"/>
                </a:solidFill>
                <a:effectLst/>
                <a:latin typeface="Söhne"/>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16" name="Image 15">
            <a:extLst>
              <a:ext uri="{FF2B5EF4-FFF2-40B4-BE49-F238E27FC236}">
                <a16:creationId xmlns:a16="http://schemas.microsoft.com/office/drawing/2014/main" id="{AFD122C5-1602-7F7F-7D60-586891B1C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2623" y="1690688"/>
            <a:ext cx="6870985" cy="2393590"/>
          </a:xfrm>
          <a:prstGeom prst="rect">
            <a:avLst/>
          </a:prstGeom>
        </p:spPr>
      </p:pic>
    </p:spTree>
    <p:extLst>
      <p:ext uri="{BB962C8B-B14F-4D97-AF65-F5344CB8AC3E}">
        <p14:creationId xmlns:p14="http://schemas.microsoft.com/office/powerpoint/2010/main" val="295402228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Words>
  <Application>Microsoft Office PowerPoint</Application>
  <PresentationFormat>Grand écran</PresentationFormat>
  <Paragraphs>16</Paragraphs>
  <Slides>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Berlin Sans FB Demi</vt:lpstr>
      <vt:lpstr>Calibri</vt:lpstr>
      <vt:lpstr>Calibri Light</vt:lpstr>
      <vt:lpstr>Söhne</vt:lpstr>
      <vt:lpstr>Thème Office</vt:lpstr>
      <vt:lpstr>DATA VISUALISATION </vt:lpstr>
      <vt:lpstr>somme des salaires par Catégorie socio-professionnelle</vt:lpstr>
      <vt:lpstr>Pie chart qui présente un Diagram de somme des salaires par sexe </vt:lpstr>
      <vt:lpstr>Somme de salaire par ville en France </vt:lpstr>
      <vt:lpstr>Le salaire par secteur d’activité</vt:lpstr>
      <vt:lpstr>Conclusion général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VISUALISATION </dc:title>
  <dc:creator>Anis GHERSBRAHAM</dc:creator>
  <cp:lastModifiedBy>Anis GHERSBRAHAM</cp:lastModifiedBy>
  <cp:revision>1</cp:revision>
  <dcterms:created xsi:type="dcterms:W3CDTF">2024-03-21T21:42:20Z</dcterms:created>
  <dcterms:modified xsi:type="dcterms:W3CDTF">2024-03-21T21:42:59Z</dcterms:modified>
</cp:coreProperties>
</file>