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319" r:id="rId3"/>
    <p:sldId id="311" r:id="rId4"/>
    <p:sldId id="371" r:id="rId5"/>
    <p:sldId id="342" r:id="rId6"/>
    <p:sldId id="343" r:id="rId7"/>
    <p:sldId id="345" r:id="rId8"/>
    <p:sldId id="346" r:id="rId9"/>
    <p:sldId id="372" r:id="rId10"/>
    <p:sldId id="347" r:id="rId11"/>
    <p:sldId id="384" r:id="rId13"/>
    <p:sldId id="386" r:id="rId14"/>
    <p:sldId id="388" r:id="rId15"/>
    <p:sldId id="394" r:id="rId16"/>
    <p:sldId id="348" r:id="rId17"/>
    <p:sldId id="349" r:id="rId18"/>
    <p:sldId id="3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F62A"/>
    <a:srgbClr val="F48416"/>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nfyjgk</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nfyjgk</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nfyjgk</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nfyjgk</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nfyjgk</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345440"/>
            <a:ext cx="11158220" cy="6146800"/>
          </a:xfrm>
        </p:spPr>
        <p:txBody>
          <a:bodyPr/>
          <a:p>
            <a:br>
              <a:rPr lang="en-US" sz="2800" b="1" dirty="0">
                <a:latin typeface="Calibri Light" panose="020F0302020204030204" charset="0"/>
                <a:cs typeface="Calibri Light" panose="020F0302020204030204" charset="0"/>
                <a:sym typeface="+mn-ea"/>
              </a:rPr>
            </a:br>
            <a:br>
              <a:rPr lang="en-US" sz="2800" b="1" dirty="0">
                <a:latin typeface="Calibri Light" panose="020F0302020204030204" charset="0"/>
                <a:cs typeface="Calibri Light" panose="020F0302020204030204" charset="0"/>
                <a:sym typeface="+mn-ea"/>
              </a:rPr>
            </a:br>
            <a:br>
              <a:rPr lang="en-US" sz="2800" b="1" dirty="0">
                <a:latin typeface="Calibri Light" panose="020F0302020204030204" charset="0"/>
                <a:cs typeface="Calibri Light" panose="020F0302020204030204" charset="0"/>
                <a:sym typeface="+mn-ea"/>
              </a:rPr>
            </a:br>
            <a:br>
              <a:rPr lang="en-US" sz="2800" b="1" dirty="0">
                <a:latin typeface="Calibri Light" panose="020F0302020204030204" charset="0"/>
                <a:cs typeface="Calibri Light" panose="020F0302020204030204" charset="0"/>
                <a:sym typeface="+mn-ea"/>
              </a:rPr>
            </a:br>
            <a:br>
              <a:rPr lang="en-US" sz="2800" b="1" dirty="0">
                <a:latin typeface="Calibri Light" panose="020F0302020204030204" charset="0"/>
                <a:cs typeface="Calibri Light" panose="020F0302020204030204" charset="0"/>
                <a:sym typeface="+mn-ea"/>
              </a:rPr>
            </a:br>
            <a:br>
              <a:rPr lang="en-US" sz="2800" b="1" dirty="0">
                <a:latin typeface="Calibri Light" panose="020F0302020204030204" charset="0"/>
                <a:cs typeface="Calibri Light" panose="020F0302020204030204" charset="0"/>
                <a:sym typeface="+mn-ea"/>
              </a:rPr>
            </a:br>
            <a:r>
              <a:rPr lang="en-IN" altLang="en-US" sz="2800" b="1" dirty="0">
                <a:latin typeface="Calibri Light" panose="020F0302020204030204" charset="0"/>
                <a:cs typeface="Calibri Light" panose="020F0302020204030204" charset="0"/>
                <a:sym typeface="+mn-ea"/>
              </a:rPr>
              <a:t>Major Project -2</a:t>
            </a:r>
            <a:r>
              <a:rPr lang="en-US" sz="2800" b="1" dirty="0">
                <a:latin typeface="Calibri Light" panose="020F0302020204030204" charset="0"/>
                <a:cs typeface="Calibri Light" panose="020F0302020204030204" charset="0"/>
                <a:sym typeface="+mn-ea"/>
              </a:rPr>
              <a:t> Based Presentation</a:t>
            </a:r>
            <a:br>
              <a:rPr lang="en-US" sz="3200" dirty="0">
                <a:latin typeface="Calibri Light" panose="020F0302020204030204" charset="0"/>
                <a:cs typeface="Calibri Light" panose="020F0302020204030204" charset="0"/>
                <a:sym typeface="+mn-ea"/>
              </a:rPr>
            </a:br>
            <a:r>
              <a:rPr lang="en-US" sz="3200" dirty="0">
                <a:solidFill>
                  <a:srgbClr val="00B0F0"/>
                </a:solidFill>
                <a:latin typeface="Calibri Light" panose="020F0302020204030204" charset="0"/>
                <a:cs typeface="Calibri Light" panose="020F0302020204030204" charset="0"/>
                <a:sym typeface="+mn-ea"/>
              </a:rPr>
              <a:t>MENTAL HEALTH PREDICTION IN STUDENTS</a:t>
            </a:r>
            <a:br>
              <a:rPr lang="en-US" sz="3200" dirty="0">
                <a:solidFill>
                  <a:srgbClr val="00B0F0"/>
                </a:solidFill>
                <a:latin typeface="Calibri Light" panose="020F0302020204030204" charset="0"/>
                <a:cs typeface="Calibri Light" panose="020F0302020204030204" charset="0"/>
                <a:sym typeface="+mn-ea"/>
              </a:rPr>
            </a:br>
            <a:br>
              <a:rPr lang="en-US" sz="2000" baseline="30000" dirty="0">
                <a:solidFill>
                  <a:srgbClr val="FF0000"/>
                </a:solidFill>
                <a:latin typeface="Calibri Light" panose="020F0302020204030204" charset="0"/>
                <a:cs typeface="Calibri Light" panose="020F0302020204030204" charset="0"/>
              </a:rPr>
            </a:br>
            <a:br>
              <a:rPr lang="en-US" sz="2000" baseline="30000" dirty="0">
                <a:solidFill>
                  <a:srgbClr val="FF0000"/>
                </a:solidFill>
                <a:latin typeface="Calibri Light" panose="020F0302020204030204" charset="0"/>
                <a:cs typeface="Calibri Light" panose="020F0302020204030204" charset="0"/>
              </a:rPr>
            </a:br>
            <a:br>
              <a:rPr lang="en-US" sz="2000" dirty="0">
                <a:solidFill>
                  <a:srgbClr val="00B0F0"/>
                </a:solidFill>
                <a:latin typeface="Calibri Light" panose="020F0302020204030204" charset="0"/>
                <a:cs typeface="Calibri Light" panose="020F0302020204030204" charset="0"/>
                <a:sym typeface="+mn-ea"/>
              </a:rPr>
            </a:br>
            <a:r>
              <a:rPr lang="en-US" sz="2400" b="1" dirty="0">
                <a:solidFill>
                  <a:schemeClr val="tx1"/>
                </a:solidFill>
                <a:latin typeface="Calibri Light" panose="020F0302020204030204" charset="0"/>
                <a:cs typeface="Calibri Light" panose="020F0302020204030204" charset="0"/>
                <a:sym typeface="+mn-ea"/>
              </a:rPr>
              <a:t>Submitted to:</a:t>
            </a:r>
            <a:br>
              <a:rPr lang="en-US" sz="2400" b="1" dirty="0">
                <a:solidFill>
                  <a:schemeClr val="tx1"/>
                </a:solidFill>
                <a:latin typeface="Calibri Light" panose="020F0302020204030204" charset="0"/>
                <a:cs typeface="Calibri Light" panose="020F0302020204030204" charset="0"/>
                <a:sym typeface="+mn-ea"/>
              </a:rPr>
            </a:br>
            <a:r>
              <a:rPr lang="en-US" sz="2400" b="1" dirty="0">
                <a:solidFill>
                  <a:schemeClr val="tx1"/>
                </a:solidFill>
                <a:latin typeface="Calibri Light" panose="020F0302020204030204" charset="0"/>
                <a:cs typeface="Calibri Light" panose="020F0302020204030204" charset="0"/>
                <a:sym typeface="+mn-ea"/>
              </a:rPr>
              <a:t>Prof. V K Shrivastava</a:t>
            </a:r>
            <a:br>
              <a:rPr lang="en-US" sz="2400" dirty="0">
                <a:solidFill>
                  <a:schemeClr val="tx1"/>
                </a:solidFill>
                <a:latin typeface="Calibri Light" panose="020F0302020204030204" charset="0"/>
                <a:cs typeface="Calibri Light" panose="020F0302020204030204" charset="0"/>
                <a:sym typeface="+mn-ea"/>
              </a:rPr>
            </a:br>
            <a:br>
              <a:rPr lang="en-US" sz="2000" dirty="0">
                <a:solidFill>
                  <a:schemeClr val="tx1"/>
                </a:solidFill>
                <a:latin typeface="Calibri Light" panose="020F0302020204030204" charset="0"/>
                <a:cs typeface="Calibri Light" panose="020F0302020204030204" charset="0"/>
                <a:sym typeface="+mn-ea"/>
              </a:rPr>
            </a:br>
            <a:r>
              <a:rPr lang="en-US" sz="1800">
                <a:latin typeface="Calibri Light" panose="020F0302020204030204" charset="0"/>
                <a:cs typeface="Calibri Light" panose="020F0302020204030204" charset="0"/>
                <a:sym typeface="+mn-ea"/>
              </a:rPr>
              <a:t>School of Electronics Engineering</a:t>
            </a:r>
            <a:br>
              <a:rPr lang="en-US" sz="1800">
                <a:latin typeface="Calibri Light" panose="020F0302020204030204" charset="0"/>
                <a:cs typeface="Calibri Light" panose="020F0302020204030204" charset="0"/>
              </a:rPr>
            </a:br>
            <a:r>
              <a:rPr lang="en-US" sz="1800">
                <a:latin typeface="Calibri Light" panose="020F0302020204030204" charset="0"/>
                <a:cs typeface="Calibri Light" panose="020F0302020204030204" charset="0"/>
                <a:sym typeface="+mn-ea"/>
              </a:rPr>
              <a:t>Kalinga Institute of Industrial Technology (Deemed to be University).</a:t>
            </a:r>
            <a:endParaRPr lang="en-US" sz="1800" dirty="0">
              <a:solidFill>
                <a:schemeClr val="tx1"/>
              </a:solidFill>
              <a:latin typeface="Calibri Light" panose="020F0302020204030204" charset="0"/>
              <a:cs typeface="Calibri Light" panose="020F0302020204030204" charset="0"/>
              <a:sym typeface="+mn-ea"/>
            </a:endParaRPr>
          </a:p>
        </p:txBody>
      </p:sp>
      <p:pic>
        <p:nvPicPr>
          <p:cNvPr id="7" name="Picture 1" descr="KIIT-Logo-New"/>
          <p:cNvPicPr>
            <a:picLocks noChangeAspect="1"/>
          </p:cNvPicPr>
          <p:nvPr>
            <p:ph idx="1"/>
          </p:nvPr>
        </p:nvPicPr>
        <p:blipFill>
          <a:blip r:embed="rId1"/>
          <a:stretch>
            <a:fillRect/>
          </a:stretch>
        </p:blipFill>
        <p:spPr>
          <a:xfrm>
            <a:off x="2587625" y="624840"/>
            <a:ext cx="7016750" cy="20612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ound Diagonal Corner Rectangle 7"/>
          <p:cNvSpPr/>
          <p:nvPr/>
        </p:nvSpPr>
        <p:spPr>
          <a:xfrm>
            <a:off x="274955" y="334645"/>
            <a:ext cx="11650980" cy="6216650"/>
          </a:xfrm>
          <a:prstGeom prst="round2Diag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p:txBody>
          <a:bodyPr/>
          <a:p>
            <a:r>
              <a:rPr lang="en-US">
                <a:solidFill>
                  <a:srgbClr val="FF0000"/>
                </a:solidFill>
                <a:latin typeface="Times New Roman" panose="02020603050405020304" charset="0"/>
                <a:cs typeface="Times New Roman" panose="02020603050405020304" charset="0"/>
              </a:rPr>
              <a:t>ALGORITHMS USED</a:t>
            </a:r>
            <a:endParaRPr lang="en-US">
              <a:solidFill>
                <a:srgbClr val="FF0000"/>
              </a:solidFill>
              <a:latin typeface="Times New Roman" panose="02020603050405020304" charset="0"/>
              <a:cs typeface="Times New Roman" panose="02020603050405020304" charset="0"/>
            </a:endParaRPr>
          </a:p>
        </p:txBody>
      </p:sp>
      <p:sp>
        <p:nvSpPr>
          <p:cNvPr id="5" name="Content Placeholder 4"/>
          <p:cNvSpPr>
            <a:spLocks noGrp="1"/>
          </p:cNvSpPr>
          <p:nvPr>
            <p:ph sz="half" idx="1"/>
          </p:nvPr>
        </p:nvSpPr>
        <p:spPr>
          <a:xfrm>
            <a:off x="527050" y="3250565"/>
            <a:ext cx="5376545" cy="1078865"/>
          </a:xfrm>
        </p:spPr>
        <p:txBody>
          <a:bodyPr/>
          <a:p>
            <a:pPr marL="368300" marR="136525" algn="l">
              <a:lnSpc>
                <a:spcPct val="90000"/>
              </a:lnSpc>
              <a:spcBef>
                <a:spcPts val="800"/>
              </a:spcBef>
            </a:pPr>
            <a:r>
              <a:rPr lang="en-US" sz="2000" b="1">
                <a:latin typeface="Times New Roman" panose="02020603050405020304" charset="0"/>
                <a:cs typeface="Times New Roman" panose="02020603050405020304" charset="0"/>
              </a:rPr>
              <a:t>Case B : </a:t>
            </a:r>
            <a:r>
              <a:rPr lang="en-US" sz="2400">
                <a:latin typeface="Times New Roman" panose="02020603050405020304" charset="0"/>
                <a:cs typeface="Times New Roman" panose="02020603050405020304" charset="0"/>
              </a:rPr>
              <a:t>Predicting whether a person is affected by depression or not</a:t>
            </a:r>
            <a:r>
              <a:rPr lang="en-IN" altLang="en-US" sz="2400">
                <a:latin typeface="Times New Roman" panose="02020603050405020304" charset="0"/>
                <a:cs typeface="Times New Roman" panose="02020603050405020304" charset="0"/>
              </a:rPr>
              <a:t> - </a:t>
            </a:r>
            <a:r>
              <a:rPr lang="en-IN" altLang="en-US" sz="2400" b="1">
                <a:latin typeface="Times New Roman" panose="02020603050405020304" charset="0"/>
                <a:cs typeface="Times New Roman" panose="02020603050405020304" charset="0"/>
              </a:rPr>
              <a:t>Naive Bayes</a:t>
            </a:r>
            <a:endParaRPr lang="en-US" sz="2000" b="1">
              <a:latin typeface="Times New Roman" panose="02020603050405020304" charset="0"/>
              <a:cs typeface="Times New Roman" panose="02020603050405020304" charset="0"/>
            </a:endParaRPr>
          </a:p>
          <a:p>
            <a:pPr marL="368300" marR="136525" algn="l">
              <a:lnSpc>
                <a:spcPct val="90000"/>
              </a:lnSpc>
              <a:spcBef>
                <a:spcPts val="800"/>
              </a:spcBef>
            </a:pPr>
            <a:endParaRPr lang="en-US" sz="2000">
              <a:latin typeface="Times New Roman" panose="02020603050405020304" charset="0"/>
              <a:cs typeface="Times New Roman" panose="02020603050405020304" charset="0"/>
            </a:endParaRPr>
          </a:p>
          <a:p>
            <a:pPr marL="25400" marR="136525" indent="0" algn="l">
              <a:lnSpc>
                <a:spcPct val="90000"/>
              </a:lnSpc>
              <a:spcBef>
                <a:spcPts val="800"/>
              </a:spcBef>
              <a:buNone/>
            </a:pPr>
            <a:endParaRPr lang="en-US" sz="2000">
              <a:latin typeface="Times New Roman" panose="02020603050405020304" charset="0"/>
              <a:cs typeface="Times New Roman" panose="02020603050405020304" charset="0"/>
            </a:endParaRPr>
          </a:p>
        </p:txBody>
      </p:sp>
      <p:pic>
        <p:nvPicPr>
          <p:cNvPr id="4" name="Content Placeholder 3"/>
          <p:cNvPicPr>
            <a:picLocks noChangeAspect="1"/>
          </p:cNvPicPr>
          <p:nvPr>
            <p:ph sz="half" idx="2"/>
          </p:nvPr>
        </p:nvPicPr>
        <p:blipFill>
          <a:blip r:embed="rId1"/>
          <a:stretch>
            <a:fillRect/>
          </a:stretch>
        </p:blipFill>
        <p:spPr>
          <a:xfrm>
            <a:off x="6059170" y="1975485"/>
            <a:ext cx="5376545" cy="3629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ound Diagonal Corner Rectangle 7"/>
          <p:cNvSpPr/>
          <p:nvPr/>
        </p:nvSpPr>
        <p:spPr>
          <a:xfrm>
            <a:off x="274955" y="334645"/>
            <a:ext cx="11650980" cy="6216650"/>
          </a:xfrm>
          <a:prstGeom prst="round2Diag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p:txBody>
          <a:bodyPr/>
          <a:p>
            <a:r>
              <a:rPr lang="en-US">
                <a:solidFill>
                  <a:srgbClr val="FF0000"/>
                </a:solidFill>
                <a:latin typeface="Times New Roman" panose="02020603050405020304" charset="0"/>
                <a:cs typeface="Times New Roman" panose="02020603050405020304" charset="0"/>
              </a:rPr>
              <a:t>ALGORITHMS USED</a:t>
            </a:r>
            <a:endParaRPr lang="en-US">
              <a:solidFill>
                <a:srgbClr val="FF0000"/>
              </a:solidFill>
              <a:latin typeface="Times New Roman" panose="02020603050405020304" charset="0"/>
              <a:cs typeface="Times New Roman" panose="02020603050405020304" charset="0"/>
            </a:endParaRPr>
          </a:p>
        </p:txBody>
      </p:sp>
      <p:sp>
        <p:nvSpPr>
          <p:cNvPr id="5" name="Content Placeholder 4"/>
          <p:cNvSpPr>
            <a:spLocks noGrp="1"/>
          </p:cNvSpPr>
          <p:nvPr>
            <p:ph sz="half" idx="1"/>
          </p:nvPr>
        </p:nvSpPr>
        <p:spPr>
          <a:xfrm>
            <a:off x="545465" y="3167380"/>
            <a:ext cx="5376545" cy="932180"/>
          </a:xfrm>
        </p:spPr>
        <p:txBody>
          <a:bodyPr/>
          <a:p>
            <a:pPr marL="368300" marR="136525" algn="l">
              <a:lnSpc>
                <a:spcPct val="90000"/>
              </a:lnSpc>
              <a:spcBef>
                <a:spcPts val="800"/>
              </a:spcBef>
            </a:pPr>
            <a:r>
              <a:rPr lang="en-US" sz="2000" b="1">
                <a:latin typeface="Times New Roman" panose="02020603050405020304" charset="0"/>
                <a:cs typeface="Times New Roman" panose="02020603050405020304" charset="0"/>
              </a:rPr>
              <a:t>Case C : </a:t>
            </a:r>
            <a:r>
              <a:rPr lang="en-US" sz="2400">
                <a:latin typeface="Times New Roman" panose="02020603050405020304" charset="0"/>
                <a:cs typeface="Times New Roman" panose="02020603050405020304" charset="0"/>
              </a:rPr>
              <a:t>Predicting whether a person is affected by Depression Severity</a:t>
            </a:r>
            <a:r>
              <a:rPr lang="en-IN" altLang="en-US" sz="2400">
                <a:latin typeface="Times New Roman" panose="02020603050405020304" charset="0"/>
                <a:cs typeface="Times New Roman" panose="02020603050405020304" charset="0"/>
              </a:rPr>
              <a:t> - </a:t>
            </a:r>
            <a:r>
              <a:rPr lang="en-IN" altLang="en-US" sz="2400" b="1">
                <a:latin typeface="Times New Roman" panose="02020603050405020304" charset="0"/>
                <a:cs typeface="Times New Roman" panose="02020603050405020304" charset="0"/>
              </a:rPr>
              <a:t>Support Vector Machine</a:t>
            </a:r>
            <a:endParaRPr lang="en-US" sz="2000" b="1">
              <a:latin typeface="Times New Roman" panose="02020603050405020304" charset="0"/>
              <a:cs typeface="Times New Roman" panose="02020603050405020304" charset="0"/>
            </a:endParaRPr>
          </a:p>
          <a:p>
            <a:pPr marL="368300" marR="136525" algn="l">
              <a:lnSpc>
                <a:spcPct val="90000"/>
              </a:lnSpc>
              <a:spcBef>
                <a:spcPts val="800"/>
              </a:spcBef>
            </a:pPr>
            <a:endParaRPr lang="en-US" sz="2000">
              <a:latin typeface="Times New Roman" panose="02020603050405020304" charset="0"/>
              <a:cs typeface="Times New Roman" panose="02020603050405020304" charset="0"/>
            </a:endParaRPr>
          </a:p>
          <a:p>
            <a:pPr marL="25400" marR="136525" indent="0" algn="l">
              <a:lnSpc>
                <a:spcPct val="90000"/>
              </a:lnSpc>
              <a:spcBef>
                <a:spcPts val="800"/>
              </a:spcBef>
              <a:buNone/>
            </a:pPr>
            <a:endParaRPr lang="en-US" sz="2000">
              <a:latin typeface="Times New Roman" panose="02020603050405020304" charset="0"/>
              <a:cs typeface="Times New Roman" panose="02020603050405020304" charset="0"/>
            </a:endParaRPr>
          </a:p>
        </p:txBody>
      </p:sp>
      <p:pic>
        <p:nvPicPr>
          <p:cNvPr id="3" name="Content Placeholder 2"/>
          <p:cNvPicPr>
            <a:picLocks noChangeAspect="1"/>
          </p:cNvPicPr>
          <p:nvPr>
            <p:ph sz="half" idx="2"/>
          </p:nvPr>
        </p:nvPicPr>
        <p:blipFill>
          <a:blip r:embed="rId1"/>
          <a:stretch>
            <a:fillRect/>
          </a:stretch>
        </p:blipFill>
        <p:spPr>
          <a:xfrm>
            <a:off x="6040755" y="1882775"/>
            <a:ext cx="5376545" cy="38125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ound Diagonal Corner Rectangle 7"/>
          <p:cNvSpPr/>
          <p:nvPr/>
        </p:nvSpPr>
        <p:spPr>
          <a:xfrm>
            <a:off x="274955" y="334645"/>
            <a:ext cx="11650980" cy="6216650"/>
          </a:xfrm>
          <a:prstGeom prst="round2Diag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609600" y="301308"/>
            <a:ext cx="10972800" cy="1143000"/>
          </a:xfrm>
        </p:spPr>
        <p:txBody>
          <a:bodyPr/>
          <a:p>
            <a:r>
              <a:rPr lang="en-IN" altLang="en-US">
                <a:solidFill>
                  <a:srgbClr val="FF0000"/>
                </a:solidFill>
                <a:latin typeface="Times New Roman" panose="02020603050405020304" charset="0"/>
                <a:cs typeface="Times New Roman" panose="02020603050405020304" charset="0"/>
              </a:rPr>
              <a:t>FEATURE SELECTION</a:t>
            </a:r>
            <a:endParaRPr lang="en-IN" altLang="en-US">
              <a:solidFill>
                <a:srgbClr val="FF0000"/>
              </a:solidFill>
              <a:latin typeface="Times New Roman" panose="02020603050405020304" charset="0"/>
              <a:cs typeface="Times New Roman" panose="02020603050405020304" charset="0"/>
            </a:endParaRPr>
          </a:p>
        </p:txBody>
      </p:sp>
      <p:sp>
        <p:nvSpPr>
          <p:cNvPr id="3" name="Content Placeholder 4"/>
          <p:cNvSpPr>
            <a:spLocks noGrp="1"/>
          </p:cNvSpPr>
          <p:nvPr/>
        </p:nvSpPr>
        <p:spPr>
          <a:xfrm>
            <a:off x="462915" y="1569085"/>
            <a:ext cx="5027295" cy="39941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368300" marR="136525" algn="l">
              <a:lnSpc>
                <a:spcPct val="90000"/>
              </a:lnSpc>
              <a:spcBef>
                <a:spcPts val="800"/>
              </a:spcBef>
            </a:pPr>
            <a:r>
              <a:rPr lang="en-IN" altLang="en-US" sz="1800" b="1">
                <a:latin typeface="Times New Roman" panose="02020603050405020304" charset="0"/>
                <a:cs typeface="Times New Roman" panose="02020603050405020304" charset="0"/>
              </a:rPr>
              <a:t>USING EXTRA TREE CLASSIFIER :-</a:t>
            </a:r>
            <a:endParaRPr lang="en-US" sz="1800" b="1">
              <a:latin typeface="Times New Roman" panose="02020603050405020304" charset="0"/>
              <a:cs typeface="Times New Roman" panose="02020603050405020304" charset="0"/>
            </a:endParaRPr>
          </a:p>
          <a:p>
            <a:pPr marL="368300" marR="136525" algn="l">
              <a:lnSpc>
                <a:spcPct val="90000"/>
              </a:lnSpc>
              <a:spcBef>
                <a:spcPts val="800"/>
              </a:spcBef>
            </a:pPr>
            <a:endParaRPr lang="en-US" sz="1800">
              <a:latin typeface="Times New Roman" panose="02020603050405020304" charset="0"/>
              <a:cs typeface="Times New Roman" panose="02020603050405020304" charset="0"/>
            </a:endParaRPr>
          </a:p>
          <a:p>
            <a:pPr marL="25400" marR="136525" indent="0" algn="l">
              <a:lnSpc>
                <a:spcPct val="90000"/>
              </a:lnSpc>
              <a:spcBef>
                <a:spcPts val="800"/>
              </a:spcBef>
              <a:buNone/>
            </a:pPr>
            <a:endParaRPr lang="en-US" sz="1800">
              <a:latin typeface="Times New Roman" panose="02020603050405020304" charset="0"/>
              <a:cs typeface="Times New Roman" panose="02020603050405020304" charset="0"/>
            </a:endParaRPr>
          </a:p>
        </p:txBody>
      </p:sp>
      <p:pic>
        <p:nvPicPr>
          <p:cNvPr id="45" name="Picture 17"/>
          <p:cNvPicPr>
            <a:picLocks noChangeAspect="1"/>
          </p:cNvPicPr>
          <p:nvPr>
            <p:ph sz="half" idx="1"/>
          </p:nvPr>
        </p:nvPicPr>
        <p:blipFill>
          <a:blip r:embed="rId1"/>
          <a:stretch>
            <a:fillRect/>
          </a:stretch>
        </p:blipFill>
        <p:spPr>
          <a:xfrm>
            <a:off x="1170940" y="2249805"/>
            <a:ext cx="2800350" cy="2038350"/>
          </a:xfrm>
          <a:prstGeom prst="rect">
            <a:avLst/>
          </a:prstGeom>
          <a:noFill/>
          <a:ln>
            <a:noFill/>
          </a:ln>
        </p:spPr>
      </p:pic>
      <p:pic>
        <p:nvPicPr>
          <p:cNvPr id="49" name="Picture 18"/>
          <p:cNvPicPr>
            <a:picLocks noChangeAspect="1"/>
          </p:cNvPicPr>
          <p:nvPr>
            <p:ph sz="half" idx="2"/>
          </p:nvPr>
        </p:nvPicPr>
        <p:blipFill>
          <a:blip r:embed="rId2"/>
          <a:stretch>
            <a:fillRect/>
          </a:stretch>
        </p:blipFill>
        <p:spPr>
          <a:xfrm>
            <a:off x="4859655" y="2249805"/>
            <a:ext cx="2790825" cy="2009775"/>
          </a:xfrm>
          <a:prstGeom prst="rect">
            <a:avLst/>
          </a:prstGeom>
          <a:noFill/>
          <a:ln>
            <a:noFill/>
          </a:ln>
        </p:spPr>
      </p:pic>
      <p:pic>
        <p:nvPicPr>
          <p:cNvPr id="51" name="Picture 19"/>
          <p:cNvPicPr>
            <a:picLocks noChangeAspect="1"/>
          </p:cNvPicPr>
          <p:nvPr/>
        </p:nvPicPr>
        <p:blipFill>
          <a:blip r:embed="rId3"/>
          <a:stretch>
            <a:fillRect/>
          </a:stretch>
        </p:blipFill>
        <p:spPr>
          <a:xfrm>
            <a:off x="8538845" y="2249805"/>
            <a:ext cx="2710815" cy="1961515"/>
          </a:xfrm>
          <a:prstGeom prst="rect">
            <a:avLst/>
          </a:prstGeom>
          <a:noFill/>
          <a:ln>
            <a:noFill/>
          </a:ln>
        </p:spPr>
      </p:pic>
      <p:sp>
        <p:nvSpPr>
          <p:cNvPr id="12" name="Content Placeholder 4"/>
          <p:cNvSpPr>
            <a:spLocks noGrp="1"/>
          </p:cNvSpPr>
          <p:nvPr/>
        </p:nvSpPr>
        <p:spPr>
          <a:xfrm>
            <a:off x="688340" y="4449445"/>
            <a:ext cx="3765550" cy="148780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25400" marR="136525" indent="0" algn="l">
              <a:lnSpc>
                <a:spcPct val="90000"/>
              </a:lnSpc>
              <a:spcBef>
                <a:spcPts val="800"/>
              </a:spcBef>
              <a:buNone/>
            </a:pPr>
            <a:r>
              <a:rPr lang="en-US" sz="2000" b="1">
                <a:latin typeface="Times New Roman" panose="02020603050405020304" charset="0"/>
                <a:cs typeface="Times New Roman" panose="02020603050405020304" charset="0"/>
              </a:rPr>
              <a:t>Case A : </a:t>
            </a:r>
            <a:r>
              <a:rPr lang="en-US" sz="2000">
                <a:latin typeface="Times New Roman" panose="02020603050405020304" charset="0"/>
                <a:cs typeface="Times New Roman" panose="02020603050405020304" charset="0"/>
              </a:rPr>
              <a:t>Predicting whether the person given in the data is on the verge of attempting suicide or not</a:t>
            </a:r>
            <a:endParaRPr lang="en-US" sz="2000">
              <a:latin typeface="Times New Roman" panose="02020603050405020304" charset="0"/>
              <a:cs typeface="Times New Roman" panose="02020603050405020304" charset="0"/>
            </a:endParaRPr>
          </a:p>
          <a:p>
            <a:pPr marL="368300" marR="136525" algn="l">
              <a:lnSpc>
                <a:spcPct val="90000"/>
              </a:lnSpc>
              <a:spcBef>
                <a:spcPts val="800"/>
              </a:spcBef>
            </a:pPr>
            <a:endParaRPr lang="en-US" sz="2000">
              <a:latin typeface="Times New Roman" panose="02020603050405020304" charset="0"/>
              <a:cs typeface="Times New Roman" panose="02020603050405020304" charset="0"/>
            </a:endParaRPr>
          </a:p>
          <a:p>
            <a:pPr marL="25400" marR="136525" indent="0" algn="l">
              <a:lnSpc>
                <a:spcPct val="90000"/>
              </a:lnSpc>
              <a:spcBef>
                <a:spcPts val="800"/>
              </a:spcBef>
              <a:buNone/>
            </a:pPr>
            <a:endParaRPr lang="en-US" sz="2000">
              <a:latin typeface="Times New Roman" panose="02020603050405020304" charset="0"/>
              <a:cs typeface="Times New Roman" panose="02020603050405020304" charset="0"/>
            </a:endParaRPr>
          </a:p>
        </p:txBody>
      </p:sp>
      <p:sp>
        <p:nvSpPr>
          <p:cNvPr id="15" name="Content Placeholder 4"/>
          <p:cNvSpPr>
            <a:spLocks noGrp="1"/>
          </p:cNvSpPr>
          <p:nvPr/>
        </p:nvSpPr>
        <p:spPr>
          <a:xfrm>
            <a:off x="4614545" y="4449445"/>
            <a:ext cx="3765550" cy="148780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25400" marR="136525" indent="0" algn="l">
              <a:lnSpc>
                <a:spcPct val="90000"/>
              </a:lnSpc>
              <a:spcBef>
                <a:spcPts val="800"/>
              </a:spcBef>
              <a:buNone/>
            </a:pPr>
            <a:r>
              <a:rPr lang="en-US" sz="2000" b="1">
                <a:latin typeface="Times New Roman" panose="02020603050405020304" charset="0"/>
                <a:cs typeface="Times New Roman" panose="02020603050405020304" charset="0"/>
              </a:rPr>
              <a:t>Case </a:t>
            </a:r>
            <a:r>
              <a:rPr lang="en-IN" altLang="en-US" sz="2000" b="1">
                <a:latin typeface="Times New Roman" panose="02020603050405020304" charset="0"/>
                <a:cs typeface="Times New Roman" panose="02020603050405020304" charset="0"/>
              </a:rPr>
              <a:t>B</a:t>
            </a:r>
            <a:r>
              <a:rPr lang="en-US" sz="2000" b="1">
                <a:latin typeface="Times New Roman" panose="02020603050405020304" charset="0"/>
                <a:cs typeface="Times New Roman" panose="02020603050405020304" charset="0"/>
              </a:rPr>
              <a:t> : </a:t>
            </a:r>
            <a:r>
              <a:rPr lang="en-US" sz="2000">
                <a:latin typeface="Times New Roman" panose="02020603050405020304" charset="0"/>
                <a:cs typeface="Times New Roman" panose="02020603050405020304" charset="0"/>
                <a:sym typeface="+mn-ea"/>
              </a:rPr>
              <a:t>Predicting whether a person is affected by depression or not</a:t>
            </a:r>
            <a:endParaRPr lang="en-US" sz="2000">
              <a:latin typeface="Times New Roman" panose="02020603050405020304" charset="0"/>
              <a:cs typeface="Times New Roman" panose="02020603050405020304" charset="0"/>
            </a:endParaRPr>
          </a:p>
          <a:p>
            <a:pPr marL="368300" marR="136525" algn="l">
              <a:lnSpc>
                <a:spcPct val="90000"/>
              </a:lnSpc>
              <a:spcBef>
                <a:spcPts val="800"/>
              </a:spcBef>
            </a:pPr>
            <a:endParaRPr lang="en-US" sz="2000">
              <a:latin typeface="Times New Roman" panose="02020603050405020304" charset="0"/>
              <a:cs typeface="Times New Roman" panose="02020603050405020304" charset="0"/>
            </a:endParaRPr>
          </a:p>
          <a:p>
            <a:pPr marL="25400" marR="136525" indent="0" algn="l">
              <a:lnSpc>
                <a:spcPct val="90000"/>
              </a:lnSpc>
              <a:spcBef>
                <a:spcPts val="800"/>
              </a:spcBef>
              <a:buNone/>
            </a:pPr>
            <a:endParaRPr lang="en-US" sz="2000">
              <a:latin typeface="Times New Roman" panose="02020603050405020304" charset="0"/>
              <a:cs typeface="Times New Roman" panose="02020603050405020304" charset="0"/>
            </a:endParaRPr>
          </a:p>
        </p:txBody>
      </p:sp>
      <p:sp>
        <p:nvSpPr>
          <p:cNvPr id="18" name="Content Placeholder 4"/>
          <p:cNvSpPr>
            <a:spLocks noGrp="1"/>
          </p:cNvSpPr>
          <p:nvPr/>
        </p:nvSpPr>
        <p:spPr>
          <a:xfrm>
            <a:off x="8269605" y="4449445"/>
            <a:ext cx="3765550" cy="148780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25400" marR="136525" indent="0" algn="l">
              <a:lnSpc>
                <a:spcPct val="90000"/>
              </a:lnSpc>
              <a:spcBef>
                <a:spcPts val="800"/>
              </a:spcBef>
              <a:buNone/>
            </a:pPr>
            <a:r>
              <a:rPr lang="en-US" sz="2000" b="1">
                <a:latin typeface="Times New Roman" panose="02020603050405020304" charset="0"/>
                <a:cs typeface="Times New Roman" panose="02020603050405020304" charset="0"/>
              </a:rPr>
              <a:t>Case </a:t>
            </a:r>
            <a:r>
              <a:rPr lang="en-IN" altLang="en-US" sz="2000" b="1">
                <a:latin typeface="Times New Roman" panose="02020603050405020304" charset="0"/>
                <a:cs typeface="Times New Roman" panose="02020603050405020304" charset="0"/>
              </a:rPr>
              <a:t>C</a:t>
            </a:r>
            <a:r>
              <a:rPr lang="en-US" sz="2000" b="1">
                <a:latin typeface="Times New Roman" panose="02020603050405020304" charset="0"/>
                <a:cs typeface="Times New Roman" panose="02020603050405020304" charset="0"/>
              </a:rPr>
              <a:t> : </a:t>
            </a:r>
            <a:r>
              <a:rPr lang="en-US" sz="2000">
                <a:latin typeface="Times New Roman" panose="02020603050405020304" charset="0"/>
                <a:cs typeface="Times New Roman" panose="02020603050405020304" charset="0"/>
                <a:sym typeface="+mn-ea"/>
              </a:rPr>
              <a:t>Predicting whether a person is affected by Depression Severity</a:t>
            </a:r>
            <a:endParaRPr lang="en-US" sz="2000">
              <a:latin typeface="Times New Roman" panose="02020603050405020304" charset="0"/>
              <a:cs typeface="Times New Roman" panose="02020603050405020304" charset="0"/>
            </a:endParaRPr>
          </a:p>
          <a:p>
            <a:pPr marL="368300" marR="136525" algn="l">
              <a:lnSpc>
                <a:spcPct val="90000"/>
              </a:lnSpc>
              <a:spcBef>
                <a:spcPts val="800"/>
              </a:spcBef>
            </a:pPr>
            <a:endParaRPr lang="en-US" sz="2000">
              <a:latin typeface="Times New Roman" panose="02020603050405020304" charset="0"/>
              <a:cs typeface="Times New Roman" panose="02020603050405020304" charset="0"/>
            </a:endParaRPr>
          </a:p>
          <a:p>
            <a:pPr marL="25400" marR="136525" indent="0" algn="l">
              <a:lnSpc>
                <a:spcPct val="90000"/>
              </a:lnSpc>
              <a:spcBef>
                <a:spcPts val="800"/>
              </a:spcBef>
              <a:buNone/>
            </a:pPr>
            <a:endParaRPr lang="en-US" sz="20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ound Diagonal Corner Rectangle 7"/>
          <p:cNvSpPr/>
          <p:nvPr/>
        </p:nvSpPr>
        <p:spPr>
          <a:xfrm>
            <a:off x="274955" y="334645"/>
            <a:ext cx="11650980" cy="6216650"/>
          </a:xfrm>
          <a:prstGeom prst="round2Diag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p:txBody>
          <a:bodyPr/>
          <a:p>
            <a:r>
              <a:rPr lang="en-IN" altLang="en-US">
                <a:solidFill>
                  <a:srgbClr val="FF0000"/>
                </a:solidFill>
                <a:latin typeface="Times New Roman" panose="02020603050405020304" charset="0"/>
                <a:cs typeface="Times New Roman" panose="02020603050405020304" charset="0"/>
              </a:rPr>
              <a:t>FEATURE SELECTION</a:t>
            </a:r>
            <a:endParaRPr lang="en-IN" altLang="en-US">
              <a:solidFill>
                <a:srgbClr val="FF0000"/>
              </a:solidFill>
              <a:latin typeface="Times New Roman" panose="02020603050405020304" charset="0"/>
              <a:cs typeface="Times New Roman" panose="02020603050405020304" charset="0"/>
            </a:endParaRPr>
          </a:p>
        </p:txBody>
      </p:sp>
      <p:sp>
        <p:nvSpPr>
          <p:cNvPr id="3" name="Content Placeholder 4"/>
          <p:cNvSpPr>
            <a:spLocks noGrp="1"/>
          </p:cNvSpPr>
          <p:nvPr/>
        </p:nvSpPr>
        <p:spPr>
          <a:xfrm>
            <a:off x="1081405" y="1569085"/>
            <a:ext cx="5027295" cy="39941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368300" marR="136525" algn="l">
              <a:lnSpc>
                <a:spcPct val="90000"/>
              </a:lnSpc>
              <a:spcBef>
                <a:spcPts val="800"/>
              </a:spcBef>
            </a:pPr>
            <a:r>
              <a:rPr lang="en-IN" altLang="en-US" sz="1800" b="1">
                <a:latin typeface="Times New Roman" panose="02020603050405020304" charset="0"/>
                <a:cs typeface="Times New Roman" panose="02020603050405020304" charset="0"/>
              </a:rPr>
              <a:t>HEAT MAP :-</a:t>
            </a:r>
            <a:endParaRPr lang="en-US" sz="1800" b="1">
              <a:latin typeface="Times New Roman" panose="02020603050405020304" charset="0"/>
              <a:cs typeface="Times New Roman" panose="02020603050405020304" charset="0"/>
            </a:endParaRPr>
          </a:p>
          <a:p>
            <a:pPr marL="368300" marR="136525" algn="l">
              <a:lnSpc>
                <a:spcPct val="90000"/>
              </a:lnSpc>
              <a:spcBef>
                <a:spcPts val="800"/>
              </a:spcBef>
            </a:pPr>
            <a:endParaRPr lang="en-US" sz="1800">
              <a:latin typeface="Times New Roman" panose="02020603050405020304" charset="0"/>
              <a:cs typeface="Times New Roman" panose="02020603050405020304" charset="0"/>
            </a:endParaRPr>
          </a:p>
          <a:p>
            <a:pPr marL="25400" marR="136525" indent="0" algn="l">
              <a:lnSpc>
                <a:spcPct val="90000"/>
              </a:lnSpc>
              <a:spcBef>
                <a:spcPts val="800"/>
              </a:spcBef>
              <a:buNone/>
            </a:pPr>
            <a:endParaRPr lang="en-US" sz="1800">
              <a:latin typeface="Times New Roman" panose="02020603050405020304" charset="0"/>
              <a:cs typeface="Times New Roman" panose="02020603050405020304" charset="0"/>
            </a:endParaRPr>
          </a:p>
        </p:txBody>
      </p:sp>
      <p:pic>
        <p:nvPicPr>
          <p:cNvPr id="24" name="Picture 24" descr="figure1"/>
          <p:cNvPicPr>
            <a:picLocks noChangeAspect="1"/>
          </p:cNvPicPr>
          <p:nvPr>
            <p:ph sz="half" idx="1"/>
          </p:nvPr>
        </p:nvPicPr>
        <p:blipFill>
          <a:blip r:embed="rId1"/>
          <a:srcRect r="12144"/>
          <a:stretch>
            <a:fillRect/>
          </a:stretch>
        </p:blipFill>
        <p:spPr>
          <a:xfrm>
            <a:off x="609600" y="2429510"/>
            <a:ext cx="5594350" cy="2983230"/>
          </a:xfrm>
          <a:prstGeom prst="rect">
            <a:avLst/>
          </a:prstGeom>
        </p:spPr>
      </p:pic>
      <p:sp>
        <p:nvSpPr>
          <p:cNvPr id="5" name="Content Placeholder 4"/>
          <p:cNvSpPr>
            <a:spLocks noGrp="1"/>
          </p:cNvSpPr>
          <p:nvPr/>
        </p:nvSpPr>
        <p:spPr>
          <a:xfrm>
            <a:off x="6555105" y="1696085"/>
            <a:ext cx="5027295" cy="39941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368300" marR="136525" algn="l">
              <a:lnSpc>
                <a:spcPct val="90000"/>
              </a:lnSpc>
              <a:spcBef>
                <a:spcPts val="800"/>
              </a:spcBef>
            </a:pPr>
            <a:r>
              <a:rPr lang="en-IN" altLang="en-US" sz="1800" b="1">
                <a:latin typeface="Times New Roman" panose="02020603050405020304" charset="0"/>
                <a:cs typeface="Times New Roman" panose="02020603050405020304" charset="0"/>
              </a:rPr>
              <a:t>CHI-SQUARE TEST:-</a:t>
            </a:r>
            <a:endParaRPr lang="en-US" sz="1800" b="1">
              <a:latin typeface="Times New Roman" panose="02020603050405020304" charset="0"/>
              <a:cs typeface="Times New Roman" panose="02020603050405020304" charset="0"/>
            </a:endParaRPr>
          </a:p>
          <a:p>
            <a:pPr marL="368300" marR="136525" algn="l">
              <a:lnSpc>
                <a:spcPct val="90000"/>
              </a:lnSpc>
              <a:spcBef>
                <a:spcPts val="800"/>
              </a:spcBef>
            </a:pPr>
            <a:endParaRPr lang="en-US" sz="1800">
              <a:latin typeface="Times New Roman" panose="02020603050405020304" charset="0"/>
              <a:cs typeface="Times New Roman" panose="02020603050405020304" charset="0"/>
            </a:endParaRPr>
          </a:p>
          <a:p>
            <a:pPr marL="25400" marR="136525" indent="0" algn="l">
              <a:lnSpc>
                <a:spcPct val="90000"/>
              </a:lnSpc>
              <a:spcBef>
                <a:spcPts val="800"/>
              </a:spcBef>
              <a:buNone/>
            </a:pPr>
            <a:endParaRPr lang="en-US" sz="1800">
              <a:latin typeface="Times New Roman" panose="02020603050405020304" charset="0"/>
              <a:cs typeface="Times New Roman" panose="02020603050405020304" charset="0"/>
            </a:endParaRPr>
          </a:p>
        </p:txBody>
      </p:sp>
      <p:pic>
        <p:nvPicPr>
          <p:cNvPr id="43" name="Picture 16"/>
          <p:cNvPicPr>
            <a:picLocks noChangeAspect="1"/>
          </p:cNvPicPr>
          <p:nvPr>
            <p:ph sz="half" idx="2"/>
          </p:nvPr>
        </p:nvPicPr>
        <p:blipFill>
          <a:blip r:embed="rId2"/>
          <a:stretch>
            <a:fillRect/>
          </a:stretch>
        </p:blipFill>
        <p:spPr>
          <a:xfrm>
            <a:off x="6485255" y="2461260"/>
            <a:ext cx="4695190" cy="29514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ound Diagonal Corner Rectangle 7"/>
          <p:cNvSpPr/>
          <p:nvPr/>
        </p:nvSpPr>
        <p:spPr>
          <a:xfrm>
            <a:off x="609600" y="526415"/>
            <a:ext cx="10972800" cy="5804535"/>
          </a:xfrm>
          <a:prstGeom prst="round2Diag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dsdsdsdAAAAA</a:t>
            </a:r>
            <a:endParaRPr lang="en-IN" altLang="en-US"/>
          </a:p>
        </p:txBody>
      </p:sp>
      <p:sp>
        <p:nvSpPr>
          <p:cNvPr id="6" name="Title 5"/>
          <p:cNvSpPr>
            <a:spLocks noGrp="1"/>
          </p:cNvSpPr>
          <p:nvPr>
            <p:ph type="title"/>
          </p:nvPr>
        </p:nvSpPr>
        <p:spPr/>
        <p:txBody>
          <a:bodyPr/>
          <a:p>
            <a:r>
              <a:rPr lang="en-IN" altLang="en-US">
                <a:solidFill>
                  <a:srgbClr val="FF0000"/>
                </a:solidFill>
                <a:latin typeface="Times New Roman" panose="02020603050405020304" charset="0"/>
                <a:cs typeface="Times New Roman" panose="02020603050405020304" charset="0"/>
              </a:rPr>
              <a:t>FUTURE PROSPECT</a:t>
            </a:r>
            <a:endParaRPr lang="en-IN" altLang="en-US">
              <a:solidFill>
                <a:srgbClr val="FF0000"/>
              </a:solidFill>
              <a:latin typeface="Times New Roman" panose="02020603050405020304" charset="0"/>
              <a:cs typeface="Times New Roman" panose="02020603050405020304" charset="0"/>
            </a:endParaRPr>
          </a:p>
        </p:txBody>
      </p:sp>
      <p:sp>
        <p:nvSpPr>
          <p:cNvPr id="2" name="Title 5"/>
          <p:cNvSpPr>
            <a:spLocks noGrp="1"/>
          </p:cNvSpPr>
          <p:nvPr/>
        </p:nvSpPr>
        <p:spPr>
          <a:xfrm>
            <a:off x="913765" y="1661795"/>
            <a:ext cx="5384800" cy="408432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endParaRPr lang="en-IN" altLang="en-US">
              <a:solidFill>
                <a:srgbClr val="FF0000"/>
              </a:solidFill>
              <a:latin typeface="Times New Roman" panose="02020603050405020304" charset="0"/>
              <a:cs typeface="Times New Roman" panose="02020603050405020304" charset="0"/>
            </a:endParaRPr>
          </a:p>
        </p:txBody>
      </p:sp>
      <p:sp>
        <p:nvSpPr>
          <p:cNvPr id="5" name="Content Placeholder 4"/>
          <p:cNvSpPr>
            <a:spLocks noGrp="1"/>
          </p:cNvSpPr>
          <p:nvPr>
            <p:ph sz="half" idx="1"/>
          </p:nvPr>
        </p:nvSpPr>
        <p:spPr>
          <a:xfrm>
            <a:off x="913765" y="2016760"/>
            <a:ext cx="5376545" cy="3209290"/>
          </a:xfrm>
        </p:spPr>
        <p:txBody>
          <a:bodyPr/>
          <a:p>
            <a:pPr marL="368300" marR="136525" algn="just">
              <a:lnSpc>
                <a:spcPct val="90000"/>
              </a:lnSpc>
              <a:spcBef>
                <a:spcPts val="800"/>
              </a:spcBef>
              <a:buFont typeface="Arial" panose="020B0604020202020204" pitchFamily="34" charset="0"/>
              <a:buChar char="•"/>
            </a:pPr>
            <a:r>
              <a:rPr lang="en-IN" altLang="en-US" sz="2400">
                <a:latin typeface="Times New Roman" panose="02020603050405020304" charset="0"/>
                <a:cs typeface="Times New Roman" panose="02020603050405020304" charset="0"/>
              </a:rPr>
              <a:t>In the next steps of its development it can be implemented to real life by using aweb framework or some GUI toolkit. </a:t>
            </a:r>
            <a:endParaRPr lang="en-IN" altLang="en-US" sz="2400">
              <a:latin typeface="Times New Roman" panose="02020603050405020304" charset="0"/>
              <a:cs typeface="Times New Roman" panose="02020603050405020304" charset="0"/>
            </a:endParaRPr>
          </a:p>
          <a:p>
            <a:pPr marL="368300" marR="136525" algn="just">
              <a:lnSpc>
                <a:spcPct val="90000"/>
              </a:lnSpc>
              <a:spcBef>
                <a:spcPts val="800"/>
              </a:spcBef>
              <a:buFont typeface="Arial" panose="020B0604020202020204" pitchFamily="34" charset="0"/>
              <a:buChar char="•"/>
            </a:pPr>
            <a:r>
              <a:rPr lang="en-IN" altLang="en-US" sz="2400">
                <a:latin typeface="Times New Roman" panose="02020603050405020304" charset="0"/>
                <a:cs typeface="Times New Roman" panose="02020603050405020304" charset="0"/>
              </a:rPr>
              <a:t>In our case we have used Tinkter, a GUI toolkit in order to implement with real human numbers. </a:t>
            </a:r>
            <a:endParaRPr lang="en-IN" altLang="en-US" sz="2400">
              <a:latin typeface="Times New Roman" panose="02020603050405020304" charset="0"/>
              <a:cs typeface="Times New Roman" panose="02020603050405020304" charset="0"/>
            </a:endParaRPr>
          </a:p>
          <a:p>
            <a:pPr marL="368300" marR="136525" algn="just">
              <a:lnSpc>
                <a:spcPct val="90000"/>
              </a:lnSpc>
              <a:spcBef>
                <a:spcPts val="800"/>
              </a:spcBef>
              <a:buFont typeface="Arial" panose="020B0604020202020204" pitchFamily="34" charset="0"/>
              <a:buChar char="•"/>
            </a:pPr>
            <a:r>
              <a:rPr lang="en-IN" altLang="en-US" sz="2400">
                <a:latin typeface="Times New Roman" panose="02020603050405020304" charset="0"/>
                <a:cs typeface="Times New Roman" panose="02020603050405020304" charset="0"/>
              </a:rPr>
              <a:t>A snapshot of that frame is attached for reference. </a:t>
            </a:r>
            <a:endParaRPr lang="en-US" sz="2400">
              <a:latin typeface="Times New Roman" panose="02020603050405020304" charset="0"/>
              <a:cs typeface="Times New Roman" panose="02020603050405020304" charset="0"/>
            </a:endParaRPr>
          </a:p>
          <a:p>
            <a:pPr marL="368300" marR="136525" algn="just">
              <a:lnSpc>
                <a:spcPct val="90000"/>
              </a:lnSpc>
              <a:spcBef>
                <a:spcPts val="800"/>
              </a:spcBef>
              <a:buFont typeface="Arial" panose="020B0604020202020204" pitchFamily="34" charset="0"/>
              <a:buChar char="•"/>
            </a:pPr>
            <a:endParaRPr lang="en-US" sz="2400">
              <a:latin typeface="Times New Roman" panose="02020603050405020304" charset="0"/>
              <a:cs typeface="Times New Roman" panose="02020603050405020304" charset="0"/>
            </a:endParaRPr>
          </a:p>
        </p:txBody>
      </p:sp>
      <p:pic>
        <p:nvPicPr>
          <p:cNvPr id="3" name="Content Placeholder 2"/>
          <p:cNvPicPr>
            <a:picLocks noChangeAspect="1"/>
          </p:cNvPicPr>
          <p:nvPr>
            <p:ph sz="half" idx="2"/>
          </p:nvPr>
        </p:nvPicPr>
        <p:blipFill>
          <a:blip r:embed="rId1"/>
          <a:stretch>
            <a:fillRect/>
          </a:stretch>
        </p:blipFill>
        <p:spPr>
          <a:xfrm>
            <a:off x="6841490" y="1440815"/>
            <a:ext cx="4307840" cy="45262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ound Diagonal Corner Rectangle 7"/>
          <p:cNvSpPr/>
          <p:nvPr/>
        </p:nvSpPr>
        <p:spPr>
          <a:xfrm>
            <a:off x="609600" y="527050"/>
            <a:ext cx="10972800" cy="5804535"/>
          </a:xfrm>
          <a:prstGeom prst="round2Diag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619760" y="362903"/>
            <a:ext cx="10972800" cy="1143000"/>
          </a:xfrm>
        </p:spPr>
        <p:txBody>
          <a:bodyPr/>
          <a:p>
            <a:r>
              <a:rPr lang="en-IN" altLang="en-US">
                <a:solidFill>
                  <a:srgbClr val="FF0000"/>
                </a:solidFill>
                <a:latin typeface="Times New Roman" panose="02020603050405020304" charset="0"/>
                <a:cs typeface="Times New Roman" panose="02020603050405020304" charset="0"/>
              </a:rPr>
              <a:t>CONCLUSION</a:t>
            </a:r>
            <a:endParaRPr lang="en-IN" altLang="en-US">
              <a:solidFill>
                <a:srgbClr val="FF0000"/>
              </a:solidFill>
              <a:latin typeface="Times New Roman" panose="02020603050405020304" charset="0"/>
              <a:cs typeface="Times New Roman" panose="02020603050405020304" charset="0"/>
            </a:endParaRPr>
          </a:p>
        </p:txBody>
      </p:sp>
      <p:sp>
        <p:nvSpPr>
          <p:cNvPr id="2" name="Content Placeholder 1"/>
          <p:cNvSpPr/>
          <p:nvPr>
            <p:ph sz="half" idx="2"/>
          </p:nvPr>
        </p:nvSpPr>
        <p:spPr>
          <a:xfrm>
            <a:off x="876935" y="1590675"/>
            <a:ext cx="10458450" cy="4526280"/>
          </a:xfrm>
        </p:spPr>
        <p:txBody>
          <a:bodyPr/>
          <a:p>
            <a:pPr algn="l">
              <a:buFont typeface="Arial" panose="020B0604020202020204" pitchFamily="34" charset="0"/>
              <a:buChar char="•"/>
            </a:pPr>
            <a:r>
              <a:rPr lang="en-US" sz="2800">
                <a:latin typeface="Times New Roman" panose="02020603050405020304" charset="0"/>
                <a:cs typeface="Times New Roman" panose="02020603050405020304" charset="0"/>
              </a:rPr>
              <a:t>Many different techniques and algorithms had been introduced and proposed to test and solve the mental health problems. There are still many solutions that can be refined. </a:t>
            </a:r>
            <a:endParaRPr lang="en-US" sz="2800">
              <a:latin typeface="Times New Roman" panose="02020603050405020304" charset="0"/>
              <a:cs typeface="Times New Roman" panose="02020603050405020304" charset="0"/>
            </a:endParaRPr>
          </a:p>
          <a:p>
            <a:pPr algn="l">
              <a:buFont typeface="Arial" panose="020B0604020202020204" pitchFamily="34" charset="0"/>
              <a:buChar char="•"/>
            </a:pPr>
            <a:r>
              <a:rPr lang="en-US" sz="2800">
                <a:latin typeface="Times New Roman" panose="02020603050405020304" charset="0"/>
                <a:cs typeface="Times New Roman" panose="02020603050405020304" charset="0"/>
              </a:rPr>
              <a:t>In addition, there are still many problems to be discovered and tested using a wide variety of settings in machine learning for the mental health domain. </a:t>
            </a:r>
            <a:endParaRPr lang="en-US" sz="2800">
              <a:latin typeface="Times New Roman" panose="02020603050405020304" charset="0"/>
              <a:cs typeface="Times New Roman" panose="02020603050405020304" charset="0"/>
            </a:endParaRPr>
          </a:p>
          <a:p>
            <a:pPr algn="l">
              <a:buFont typeface="Arial" panose="020B0604020202020204" pitchFamily="34" charset="0"/>
              <a:buChar char="•"/>
            </a:pPr>
            <a:r>
              <a:rPr lang="en-US" sz="2800">
                <a:latin typeface="Times New Roman" panose="02020603050405020304" charset="0"/>
                <a:cs typeface="Times New Roman" panose="02020603050405020304" charset="0"/>
              </a:rPr>
              <a:t>As classifying the mental health data is generally a very challenging problem, the features used in the machine learning algorithms will significantly affect the performance of the classification.</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ound Diagonal Corner Rectangle 4"/>
          <p:cNvSpPr/>
          <p:nvPr/>
        </p:nvSpPr>
        <p:spPr>
          <a:xfrm>
            <a:off x="641985" y="646430"/>
            <a:ext cx="10995025" cy="5565140"/>
          </a:xfrm>
          <a:prstGeom prst="round2Diag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aphicFrame>
        <p:nvGraphicFramePr>
          <p:cNvPr id="7" name="Content Placeholder 6"/>
          <p:cNvGraphicFramePr/>
          <p:nvPr>
            <p:ph sz="half" idx="1"/>
          </p:nvPr>
        </p:nvGraphicFramePr>
        <p:xfrm>
          <a:off x="748665" y="3296285"/>
          <a:ext cx="10541000" cy="2651760"/>
        </p:xfrm>
        <a:graphic>
          <a:graphicData uri="http://schemas.openxmlformats.org/drawingml/2006/table">
            <a:tbl>
              <a:tblPr firstRow="1" bandRow="1">
                <a:tableStyleId>{5C22544A-7EE6-4342-B048-85BDC9FD1C3A}</a:tableStyleId>
              </a:tblPr>
              <a:tblGrid>
                <a:gridCol w="5270500"/>
                <a:gridCol w="5270500"/>
              </a:tblGrid>
              <a:tr h="2651760">
                <a:tc>
                  <a:txBody>
                    <a:bodyPr/>
                    <a:p>
                      <a:pPr algn="ctr">
                        <a:buNone/>
                      </a:pPr>
                      <a:r>
                        <a:rPr lang="en-IN" altLang="en-US" sz="2800" b="1">
                          <a:solidFill>
                            <a:schemeClr val="tx1"/>
                          </a:solidFill>
                          <a:latin typeface="Times New Roman" panose="02020603050405020304" charset="0"/>
                          <a:cs typeface="Times New Roman" panose="02020603050405020304" charset="0"/>
                        </a:rPr>
                        <a:t>ANIS GHOSH</a:t>
                      </a:r>
                      <a:r>
                        <a:rPr lang="en-US" sz="2800" b="1">
                          <a:solidFill>
                            <a:schemeClr val="tx1"/>
                          </a:solidFill>
                          <a:latin typeface="Times New Roman" panose="02020603050405020304" charset="0"/>
                          <a:cs typeface="Times New Roman" panose="02020603050405020304" charset="0"/>
                        </a:rPr>
                        <a:t> </a:t>
                      </a:r>
                      <a:r>
                        <a:rPr lang="en-US" sz="2800" b="0">
                          <a:solidFill>
                            <a:schemeClr val="tx1"/>
                          </a:solidFill>
                          <a:latin typeface="Times New Roman" panose="02020603050405020304" charset="0"/>
                          <a:cs typeface="Times New Roman" panose="02020603050405020304" charset="0"/>
                        </a:rPr>
                        <a:t>(18044</a:t>
                      </a:r>
                      <a:r>
                        <a:rPr lang="en-IN" altLang="en-US" sz="2800" b="0">
                          <a:solidFill>
                            <a:schemeClr val="tx1"/>
                          </a:solidFill>
                          <a:latin typeface="Times New Roman" panose="02020603050405020304" charset="0"/>
                          <a:cs typeface="Times New Roman" panose="02020603050405020304" charset="0"/>
                        </a:rPr>
                        <a:t>30</a:t>
                      </a:r>
                      <a:r>
                        <a:rPr lang="en-US" sz="2800" b="0">
                          <a:solidFill>
                            <a:schemeClr val="tx1"/>
                          </a:solidFill>
                          <a:latin typeface="Times New Roman" panose="02020603050405020304" charset="0"/>
                          <a:cs typeface="Times New Roman" panose="02020603050405020304" charset="0"/>
                        </a:rPr>
                        <a:t>)</a:t>
                      </a:r>
                      <a:endParaRPr lang="en-US" sz="2800" b="0">
                        <a:solidFill>
                          <a:schemeClr val="tx1"/>
                        </a:solidFill>
                        <a:latin typeface="Times New Roman" panose="02020603050405020304" charset="0"/>
                        <a:cs typeface="Times New Roman" panose="02020603050405020304" charset="0"/>
                      </a:endParaRPr>
                    </a:p>
                    <a:p>
                      <a:pPr algn="ctr">
                        <a:buNone/>
                      </a:pPr>
                      <a:endParaRPr lang="en-US" sz="2800" b="0">
                        <a:solidFill>
                          <a:schemeClr val="tx1"/>
                        </a:solidFill>
                        <a:latin typeface="Times New Roman" panose="02020603050405020304" charset="0"/>
                        <a:cs typeface="Times New Roman" panose="02020603050405020304" charset="0"/>
                      </a:endParaRPr>
                    </a:p>
                    <a:p>
                      <a:pPr algn="ctr">
                        <a:buNone/>
                      </a:pPr>
                      <a:r>
                        <a:rPr lang="en-IN" altLang="en-US" sz="2800" b="1">
                          <a:solidFill>
                            <a:schemeClr val="tx1"/>
                          </a:solidFill>
                          <a:latin typeface="Times New Roman" panose="02020603050405020304" charset="0"/>
                          <a:cs typeface="Times New Roman" panose="02020603050405020304" charset="0"/>
                        </a:rPr>
                        <a:t>HARSH BANSAL</a:t>
                      </a:r>
                      <a:r>
                        <a:rPr lang="en-US" sz="2800" b="1">
                          <a:solidFill>
                            <a:schemeClr val="tx1"/>
                          </a:solidFill>
                          <a:latin typeface="Times New Roman" panose="02020603050405020304" charset="0"/>
                          <a:cs typeface="Times New Roman" panose="02020603050405020304" charset="0"/>
                        </a:rPr>
                        <a:t> </a:t>
                      </a:r>
                      <a:r>
                        <a:rPr lang="en-US" sz="2800" b="0">
                          <a:solidFill>
                            <a:schemeClr val="tx1"/>
                          </a:solidFill>
                          <a:latin typeface="Times New Roman" panose="02020603050405020304" charset="0"/>
                          <a:cs typeface="Times New Roman" panose="02020603050405020304" charset="0"/>
                        </a:rPr>
                        <a:t>(18044</a:t>
                      </a:r>
                      <a:r>
                        <a:rPr lang="en-IN" altLang="en-US" sz="2800" b="0">
                          <a:solidFill>
                            <a:schemeClr val="tx1"/>
                          </a:solidFill>
                          <a:latin typeface="Times New Roman" panose="02020603050405020304" charset="0"/>
                          <a:cs typeface="Times New Roman" panose="02020603050405020304" charset="0"/>
                        </a:rPr>
                        <a:t>42</a:t>
                      </a:r>
                      <a:r>
                        <a:rPr lang="en-US" sz="2800" b="0">
                          <a:solidFill>
                            <a:schemeClr val="tx1"/>
                          </a:solidFill>
                          <a:latin typeface="Times New Roman" panose="02020603050405020304" charset="0"/>
                          <a:cs typeface="Times New Roman" panose="02020603050405020304" charset="0"/>
                        </a:rPr>
                        <a:t>)</a:t>
                      </a:r>
                      <a:endParaRPr lang="en-US" sz="2800" b="0">
                        <a:solidFill>
                          <a:schemeClr val="tx1"/>
                        </a:solidFill>
                        <a:latin typeface="Times New Roman" panose="02020603050405020304" charset="0"/>
                        <a:cs typeface="Times New Roman" panose="02020603050405020304" charset="0"/>
                      </a:endParaRPr>
                    </a:p>
                    <a:p>
                      <a:pPr algn="ctr">
                        <a:buNone/>
                      </a:pPr>
                      <a:endParaRPr lang="en-US" sz="2800" b="0">
                        <a:solidFill>
                          <a:schemeClr val="tx1"/>
                        </a:solidFill>
                        <a:latin typeface="Times New Roman" panose="02020603050405020304" charset="0"/>
                        <a:cs typeface="Times New Roman" panose="02020603050405020304" charset="0"/>
                      </a:endParaRPr>
                    </a:p>
                    <a:p>
                      <a:pPr algn="ctr">
                        <a:buNone/>
                      </a:pPr>
                      <a:r>
                        <a:rPr lang="en-IN" altLang="en-US" sz="2800" b="1">
                          <a:solidFill>
                            <a:schemeClr val="tx1"/>
                          </a:solidFill>
                          <a:latin typeface="Times New Roman" panose="02020603050405020304" charset="0"/>
                          <a:cs typeface="Times New Roman" panose="02020603050405020304" charset="0"/>
                        </a:rPr>
                        <a:t>SIRAK GUHA NIYOGI</a:t>
                      </a:r>
                      <a:r>
                        <a:rPr lang="en-US" sz="2800" b="1">
                          <a:solidFill>
                            <a:schemeClr val="tx1"/>
                          </a:solidFill>
                          <a:latin typeface="Times New Roman" panose="02020603050405020304" charset="0"/>
                          <a:cs typeface="Times New Roman" panose="02020603050405020304" charset="0"/>
                        </a:rPr>
                        <a:t> </a:t>
                      </a:r>
                      <a:r>
                        <a:rPr lang="en-US" sz="2800" b="0">
                          <a:solidFill>
                            <a:schemeClr val="tx1"/>
                          </a:solidFill>
                          <a:latin typeface="Times New Roman" panose="02020603050405020304" charset="0"/>
                          <a:cs typeface="Times New Roman" panose="02020603050405020304" charset="0"/>
                        </a:rPr>
                        <a:t>(180447</a:t>
                      </a:r>
                      <a:r>
                        <a:rPr lang="en-IN" altLang="en-US" sz="2800" b="0">
                          <a:solidFill>
                            <a:schemeClr val="tx1"/>
                          </a:solidFill>
                          <a:latin typeface="Times New Roman" panose="02020603050405020304" charset="0"/>
                          <a:cs typeface="Times New Roman" panose="02020603050405020304" charset="0"/>
                        </a:rPr>
                        <a:t>7</a:t>
                      </a:r>
                      <a:r>
                        <a:rPr lang="en-US" sz="2800" b="0">
                          <a:solidFill>
                            <a:schemeClr val="tx1"/>
                          </a:solidFill>
                          <a:latin typeface="Times New Roman" panose="02020603050405020304" charset="0"/>
                          <a:cs typeface="Times New Roman" panose="02020603050405020304" charset="0"/>
                        </a:rPr>
                        <a:t>)</a:t>
                      </a:r>
                      <a:endParaRPr lang="en-US" sz="2800" b="0">
                        <a:solidFill>
                          <a:schemeClr val="tx1"/>
                        </a:solidFill>
                        <a:latin typeface="Times New Roman" panose="02020603050405020304" charset="0"/>
                        <a:cs typeface="Times New Roman" panose="02020603050405020304" charset="0"/>
                      </a:endParaRPr>
                    </a:p>
                  </a:txBody>
                  <a:tcPr>
                    <a:solidFill>
                      <a:schemeClr val="bg1"/>
                    </a:solidFill>
                  </a:tcPr>
                </a:tc>
                <a:tc>
                  <a:txBody>
                    <a:bodyPr/>
                    <a:p>
                      <a:pPr algn="ctr">
                        <a:buNone/>
                      </a:pPr>
                      <a:r>
                        <a:rPr lang="en-US" sz="2800" b="1">
                          <a:solidFill>
                            <a:schemeClr val="tx1"/>
                          </a:solidFill>
                          <a:latin typeface="Times New Roman" panose="02020603050405020304" charset="0"/>
                          <a:cs typeface="Times New Roman" panose="02020603050405020304" charset="0"/>
                          <a:sym typeface="+mn-ea"/>
                        </a:rPr>
                        <a:t>SUMIT SAHA</a:t>
                      </a:r>
                      <a:r>
                        <a:rPr lang="en-US" sz="2800" b="0">
                          <a:solidFill>
                            <a:schemeClr val="tx1"/>
                          </a:solidFill>
                          <a:latin typeface="Times New Roman" panose="02020603050405020304" charset="0"/>
                          <a:cs typeface="Times New Roman" panose="02020603050405020304" charset="0"/>
                          <a:sym typeface="+mn-ea"/>
                        </a:rPr>
                        <a:t> (1804485)</a:t>
                      </a:r>
                      <a:endParaRPr lang="en-US" sz="2800" b="0">
                        <a:solidFill>
                          <a:schemeClr val="tx1"/>
                        </a:solidFill>
                        <a:latin typeface="Times New Roman" panose="02020603050405020304" charset="0"/>
                        <a:cs typeface="Times New Roman" panose="02020603050405020304" charset="0"/>
                        <a:sym typeface="+mn-ea"/>
                      </a:endParaRPr>
                    </a:p>
                    <a:p>
                      <a:pPr algn="ctr">
                        <a:buNone/>
                      </a:pPr>
                      <a:endParaRPr lang="en-US" sz="2800" b="1">
                        <a:solidFill>
                          <a:schemeClr val="tx1"/>
                        </a:solidFill>
                        <a:latin typeface="Times New Roman" panose="02020603050405020304" charset="0"/>
                        <a:cs typeface="Times New Roman" panose="02020603050405020304" charset="0"/>
                        <a:sym typeface="+mn-ea"/>
                      </a:endParaRPr>
                    </a:p>
                    <a:p>
                      <a:pPr algn="ctr">
                        <a:buNone/>
                      </a:pPr>
                      <a:r>
                        <a:rPr lang="en-US" sz="2800" b="1">
                          <a:solidFill>
                            <a:schemeClr val="tx1"/>
                          </a:solidFill>
                          <a:latin typeface="Times New Roman" panose="02020603050405020304" charset="0"/>
                          <a:cs typeface="Times New Roman" panose="02020603050405020304" charset="0"/>
                          <a:sym typeface="+mn-ea"/>
                        </a:rPr>
                        <a:t>TINA SASMAL</a:t>
                      </a:r>
                      <a:r>
                        <a:rPr lang="en-US" sz="2800" b="0">
                          <a:solidFill>
                            <a:schemeClr val="tx1"/>
                          </a:solidFill>
                          <a:latin typeface="Times New Roman" panose="02020603050405020304" charset="0"/>
                          <a:cs typeface="Times New Roman" panose="02020603050405020304" charset="0"/>
                          <a:sym typeface="+mn-ea"/>
                        </a:rPr>
                        <a:t> (1804486)</a:t>
                      </a:r>
                      <a:endParaRPr lang="en-US" sz="2800" b="0">
                        <a:solidFill>
                          <a:schemeClr val="tx1"/>
                        </a:solidFill>
                        <a:latin typeface="Times New Roman" panose="02020603050405020304" charset="0"/>
                        <a:cs typeface="Times New Roman" panose="02020603050405020304" charset="0"/>
                        <a:sym typeface="+mn-ea"/>
                      </a:endParaRPr>
                    </a:p>
                    <a:p>
                      <a:pPr algn="ctr">
                        <a:buNone/>
                      </a:pPr>
                      <a:endParaRPr lang="en-US" sz="2800" b="0">
                        <a:solidFill>
                          <a:schemeClr val="tx1"/>
                        </a:solidFill>
                        <a:latin typeface="Times New Roman" panose="02020603050405020304" charset="0"/>
                        <a:cs typeface="Times New Roman" panose="02020603050405020304" charset="0"/>
                        <a:sym typeface="+mn-ea"/>
                      </a:endParaRPr>
                    </a:p>
                    <a:p>
                      <a:pPr algn="ctr">
                        <a:buNone/>
                      </a:pPr>
                      <a:r>
                        <a:rPr lang="en-US" sz="2800" b="1">
                          <a:solidFill>
                            <a:schemeClr val="tx1"/>
                          </a:solidFill>
                          <a:latin typeface="Times New Roman" panose="02020603050405020304" charset="0"/>
                          <a:cs typeface="Times New Roman" panose="02020603050405020304" charset="0"/>
                          <a:sym typeface="+mn-ea"/>
                        </a:rPr>
                        <a:t>UTSAB GHOSH </a:t>
                      </a:r>
                      <a:r>
                        <a:rPr lang="en-US" sz="2800" b="0">
                          <a:solidFill>
                            <a:schemeClr val="tx1"/>
                          </a:solidFill>
                          <a:latin typeface="Times New Roman" panose="02020603050405020304" charset="0"/>
                          <a:cs typeface="Times New Roman" panose="02020603050405020304" charset="0"/>
                          <a:sym typeface="+mn-ea"/>
                        </a:rPr>
                        <a:t>(1804488)</a:t>
                      </a:r>
                      <a:endParaRPr lang="en-US" sz="2800" b="0">
                        <a:solidFill>
                          <a:schemeClr val="tx1"/>
                        </a:solidFill>
                        <a:latin typeface="Times New Roman" panose="02020603050405020304" charset="0"/>
                        <a:cs typeface="Times New Roman" panose="02020603050405020304" charset="0"/>
                        <a:sym typeface="+mn-ea"/>
                      </a:endParaRPr>
                    </a:p>
                  </a:txBody>
                  <a:tcPr>
                    <a:solidFill>
                      <a:schemeClr val="bg1"/>
                    </a:solidFill>
                  </a:tcPr>
                </a:tc>
              </a:tr>
            </a:tbl>
          </a:graphicData>
        </a:graphic>
      </p:graphicFrame>
      <p:sp>
        <p:nvSpPr>
          <p:cNvPr id="10" name="Up Ribbon 9"/>
          <p:cNvSpPr/>
          <p:nvPr/>
        </p:nvSpPr>
        <p:spPr>
          <a:xfrm>
            <a:off x="1597025" y="1340485"/>
            <a:ext cx="9304020" cy="1565275"/>
          </a:xfrm>
          <a:prstGeom prst="ribbon2">
            <a:avLst>
              <a:gd name="adj1" fmla="val 16673"/>
              <a:gd name="adj2" fmla="val 62435"/>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3596005" y="1495425"/>
            <a:ext cx="5306695" cy="922020"/>
          </a:xfrm>
          <a:prstGeom prst="rect">
            <a:avLst/>
          </a:prstGeom>
          <a:noFill/>
        </p:spPr>
        <p:txBody>
          <a:bodyPr wrap="square" rtlCol="0">
            <a:spAutoFit/>
          </a:bodyPr>
          <a:p>
            <a:pPr algn="ctr"/>
            <a:r>
              <a:rPr lang="en-US" sz="5400" b="1">
                <a:solidFill>
                  <a:srgbClr val="FF0000"/>
                </a:solidFill>
                <a:latin typeface="Times New Roman" panose="02020603050405020304" charset="0"/>
                <a:cs typeface="Times New Roman" panose="02020603050405020304" charset="0"/>
              </a:rPr>
              <a:t>Presented by</a:t>
            </a:r>
            <a:endParaRPr lang="en-US" sz="5400" b="1">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ound Diagonal Corner Rectangle 7"/>
          <p:cNvSpPr/>
          <p:nvPr/>
        </p:nvSpPr>
        <p:spPr>
          <a:xfrm>
            <a:off x="609600" y="527050"/>
            <a:ext cx="10972800" cy="5804535"/>
          </a:xfrm>
          <a:prstGeom prst="round2Diag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609600" y="380048"/>
            <a:ext cx="10972800" cy="1143000"/>
          </a:xfrm>
        </p:spPr>
        <p:txBody>
          <a:bodyPr/>
          <a:p>
            <a:r>
              <a:rPr lang="en-US">
                <a:solidFill>
                  <a:srgbClr val="FF0000"/>
                </a:solidFill>
                <a:latin typeface="Times New Roman" panose="02020603050405020304" charset="0"/>
                <a:cs typeface="Times New Roman" panose="02020603050405020304" charset="0"/>
              </a:rPr>
              <a:t>ABSTRACT</a:t>
            </a:r>
            <a:endParaRPr lang="en-US">
              <a:solidFill>
                <a:srgbClr val="FF0000"/>
              </a:solidFill>
              <a:latin typeface="Times New Roman" panose="02020603050405020304" charset="0"/>
              <a:cs typeface="Times New Roman" panose="02020603050405020304" charset="0"/>
            </a:endParaRPr>
          </a:p>
        </p:txBody>
      </p:sp>
      <p:sp>
        <p:nvSpPr>
          <p:cNvPr id="5" name="Content Placeholder 4"/>
          <p:cNvSpPr>
            <a:spLocks noGrp="1"/>
          </p:cNvSpPr>
          <p:nvPr>
            <p:ph sz="half" idx="1"/>
          </p:nvPr>
        </p:nvSpPr>
        <p:spPr>
          <a:xfrm>
            <a:off x="967105" y="1438910"/>
            <a:ext cx="10257790" cy="4660900"/>
          </a:xfrm>
        </p:spPr>
        <p:txBody>
          <a:bodyPr/>
          <a:p>
            <a:pPr algn="just">
              <a:lnSpc>
                <a:spcPct val="100000"/>
              </a:lnSpc>
            </a:pPr>
            <a:r>
              <a:rPr lang="en-US" sz="2400">
                <a:latin typeface="Times New Roman" panose="02020603050405020304" charset="0"/>
                <a:cs typeface="Times New Roman" panose="02020603050405020304" charset="0"/>
              </a:rPr>
              <a:t>Behavioral health treatment is grounded in the medical model with language of deficits and problems, rather than resources and strengths.</a:t>
            </a:r>
            <a:endParaRPr lang="en-US" sz="2400">
              <a:latin typeface="Times New Roman" panose="02020603050405020304" charset="0"/>
              <a:cs typeface="Times New Roman" panose="02020603050405020304" charset="0"/>
            </a:endParaRPr>
          </a:p>
          <a:p>
            <a:pPr marL="0" indent="0" algn="just">
              <a:lnSpc>
                <a:spcPct val="100000"/>
              </a:lnSpc>
              <a:buNone/>
            </a:pPr>
            <a:endParaRPr lang="en-US" sz="2400">
              <a:latin typeface="Times New Roman" panose="02020603050405020304" charset="0"/>
              <a:cs typeface="Times New Roman" panose="02020603050405020304" charset="0"/>
            </a:endParaRPr>
          </a:p>
          <a:p>
            <a:pPr algn="just">
              <a:lnSpc>
                <a:spcPct val="100000"/>
              </a:lnSpc>
            </a:pPr>
            <a:r>
              <a:rPr lang="en-US" sz="2400">
                <a:latin typeface="Times New Roman" panose="02020603050405020304" charset="0"/>
                <a:cs typeface="Times New Roman" panose="02020603050405020304" charset="0"/>
              </a:rPr>
              <a:t>With developments in the field of positive psychology, re-focusing on well-being rather than illness is possible.</a:t>
            </a:r>
            <a:endParaRPr lang="en-US" sz="2400">
              <a:latin typeface="Times New Roman" panose="02020603050405020304" charset="0"/>
              <a:cs typeface="Times New Roman" panose="02020603050405020304" charset="0"/>
            </a:endParaRPr>
          </a:p>
          <a:p>
            <a:pPr algn="just">
              <a:lnSpc>
                <a:spcPct val="100000"/>
              </a:lnSpc>
            </a:pPr>
            <a:endParaRPr lang="en-US" sz="2400">
              <a:latin typeface="Times New Roman" panose="02020603050405020304" charset="0"/>
              <a:cs typeface="Times New Roman" panose="02020603050405020304" charset="0"/>
            </a:endParaRPr>
          </a:p>
          <a:p>
            <a:pPr algn="just">
              <a:lnSpc>
                <a:spcPct val="100000"/>
              </a:lnSpc>
            </a:pPr>
            <a:r>
              <a:rPr lang="en-US" sz="2400">
                <a:latin typeface="Times New Roman" panose="02020603050405020304" charset="0"/>
                <a:cs typeface="Times New Roman" panose="02020603050405020304" charset="0"/>
              </a:rPr>
              <a:t>Studies have shown that mental health problems can negatively influence academic performance as well as personality disorders. </a:t>
            </a:r>
            <a:endParaRPr lang="en-US" sz="2400">
              <a:latin typeface="Times New Roman" panose="02020603050405020304" charset="0"/>
              <a:cs typeface="Times New Roman" panose="02020603050405020304" charset="0"/>
            </a:endParaRPr>
          </a:p>
          <a:p>
            <a:pPr algn="just">
              <a:lnSpc>
                <a:spcPct val="100000"/>
              </a:lnSpc>
            </a:pPr>
            <a:endParaRPr lang="en-US" sz="2400">
              <a:latin typeface="Times New Roman" panose="02020603050405020304" charset="0"/>
              <a:cs typeface="Times New Roman" panose="02020603050405020304" charset="0"/>
            </a:endParaRPr>
          </a:p>
          <a:p>
            <a:pPr algn="just">
              <a:lnSpc>
                <a:spcPct val="100000"/>
              </a:lnSpc>
            </a:pPr>
            <a:r>
              <a:rPr lang="en-US" sz="2400">
                <a:latin typeface="Times New Roman" panose="02020603050405020304" charset="0"/>
                <a:cs typeface="Times New Roman" panose="02020603050405020304" charset="0"/>
              </a:rPr>
              <a:t>This paper makes use of Mental Health data-set available in the source repository.</a:t>
            </a:r>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ound Diagonal Corner Rectangle 7"/>
          <p:cNvSpPr/>
          <p:nvPr/>
        </p:nvSpPr>
        <p:spPr>
          <a:xfrm>
            <a:off x="609600" y="527050"/>
            <a:ext cx="10972800" cy="5804535"/>
          </a:xfrm>
          <a:prstGeom prst="round2Diag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p:txBody>
          <a:bodyPr/>
          <a:p>
            <a:r>
              <a:rPr lang="en-US">
                <a:solidFill>
                  <a:srgbClr val="FF0000"/>
                </a:solidFill>
                <a:latin typeface="Times New Roman" panose="02020603050405020304" charset="0"/>
                <a:cs typeface="Times New Roman" panose="02020603050405020304" charset="0"/>
              </a:rPr>
              <a:t>Introduction</a:t>
            </a:r>
            <a:endParaRPr lang="en-US">
              <a:solidFill>
                <a:srgbClr val="FF0000"/>
              </a:solidFill>
              <a:latin typeface="Times New Roman" panose="02020603050405020304" charset="0"/>
              <a:cs typeface="Times New Roman" panose="02020603050405020304" charset="0"/>
            </a:endParaRPr>
          </a:p>
        </p:txBody>
      </p:sp>
      <p:pic>
        <p:nvPicPr>
          <p:cNvPr id="3" name="Content Placeholder 2" descr="depositphotos_361374892-stock-illustration-head-brain-outline-sad-heart"/>
          <p:cNvPicPr>
            <a:picLocks noChangeAspect="1"/>
          </p:cNvPicPr>
          <p:nvPr>
            <p:ph idx="1"/>
          </p:nvPr>
        </p:nvPicPr>
        <p:blipFill>
          <a:blip r:embed="rId1"/>
          <a:srcRect l="13163" t="10760" r="15325" b="14815"/>
          <a:stretch>
            <a:fillRect/>
          </a:stretch>
        </p:blipFill>
        <p:spPr>
          <a:xfrm>
            <a:off x="8138795" y="1417955"/>
            <a:ext cx="3046095" cy="3368675"/>
          </a:xfrm>
          <a:prstGeom prst="ellipse">
            <a:avLst/>
          </a:prstGeom>
        </p:spPr>
      </p:pic>
      <p:sp>
        <p:nvSpPr>
          <p:cNvPr id="2" name="Text Box 1"/>
          <p:cNvSpPr txBox="1"/>
          <p:nvPr/>
        </p:nvSpPr>
        <p:spPr>
          <a:xfrm>
            <a:off x="942975" y="1823085"/>
            <a:ext cx="7125335" cy="3969385"/>
          </a:xfrm>
          <a:prstGeom prst="rect">
            <a:avLst/>
          </a:prstGeom>
          <a:noFill/>
        </p:spPr>
        <p:txBody>
          <a:bodyPr wrap="square" rtlCol="0">
            <a:spAutoFit/>
          </a:bodyPr>
          <a:p>
            <a:pPr marL="285750" indent="-285750" algn="l">
              <a:buFont typeface="Arial" panose="020B0604020202020204" pitchFamily="34" charset="0"/>
              <a:buChar char="•"/>
            </a:pPr>
            <a:r>
              <a:rPr lang="en-US">
                <a:latin typeface="Times New Roman" panose="02020603050405020304" charset="0"/>
                <a:cs typeface="Times New Roman" panose="02020603050405020304" charset="0"/>
              </a:rPr>
              <a:t>Mental health is a state of well-being in which an individual recognises his or her own potential, is able to cope with daily stressors, works successfully and productively, and contributes to his or her community.</a:t>
            </a:r>
            <a:endParaRPr lang="en-US">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atin typeface="Times New Roman" panose="02020603050405020304" charset="0"/>
                <a:cs typeface="Times New Roman" panose="02020603050405020304" charset="0"/>
              </a:rPr>
              <a:t>Physical and mental health are the result of a complex interaction between a number of individual and environmental factors, including: Family history of illness and disease/genetics Lifestyle and health behaviour (e.g., smoking, exercise, substance use) </a:t>
            </a:r>
            <a:endParaRPr lang="en-US">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atin typeface="Times New Roman" panose="02020603050405020304" charset="0"/>
                <a:cs typeface="Times New Roman" panose="02020603050405020304" charset="0"/>
              </a:rPr>
              <a:t>Levels of personal and workplace stress Exposure to toxins Exposure to trauma Personal life circumstances and history</a:t>
            </a:r>
            <a:r>
              <a:rPr lang="en-IN" altLang="en-US">
                <a:latin typeface="Times New Roman" panose="02020603050405020304" charset="0"/>
                <a:cs typeface="Times New Roman" panose="02020603050405020304" charset="0"/>
              </a:rPr>
              <a:t>.</a:t>
            </a:r>
            <a:endParaRPr lang="en-IN" altLang="en-US">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IN" altLang="en-US">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IN" altLang="en-US">
                <a:latin typeface="Times New Roman" panose="02020603050405020304" charset="0"/>
                <a:cs typeface="Times New Roman" panose="02020603050405020304" charset="0"/>
              </a:rPr>
              <a:t>So here in these project we will be trying to predict three main outcomes of three mental health problems with the higest accuracy.</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ound Diagonal Corner Rectangle 7"/>
          <p:cNvSpPr/>
          <p:nvPr/>
        </p:nvSpPr>
        <p:spPr>
          <a:xfrm>
            <a:off x="599440" y="536575"/>
            <a:ext cx="10972800" cy="5804535"/>
          </a:xfrm>
          <a:prstGeom prst="round2Diag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609600" y="536258"/>
            <a:ext cx="10972800" cy="1143000"/>
          </a:xfrm>
        </p:spPr>
        <p:txBody>
          <a:bodyPr/>
          <a:p>
            <a:r>
              <a:rPr lang="en-US">
                <a:solidFill>
                  <a:srgbClr val="FF0000"/>
                </a:solidFill>
                <a:latin typeface="Times New Roman" panose="02020603050405020304" charset="0"/>
                <a:cs typeface="Times New Roman" panose="02020603050405020304" charset="0"/>
              </a:rPr>
              <a:t>DATASET EXPLORATION</a:t>
            </a:r>
            <a:endParaRPr lang="en-US">
              <a:solidFill>
                <a:srgbClr val="FF0000"/>
              </a:solidFill>
              <a:latin typeface="Times New Roman" panose="02020603050405020304" charset="0"/>
              <a:cs typeface="Times New Roman" panose="02020603050405020304" charset="0"/>
            </a:endParaRPr>
          </a:p>
        </p:txBody>
      </p:sp>
      <p:sp>
        <p:nvSpPr>
          <p:cNvPr id="5" name="Content Placeholder 4"/>
          <p:cNvSpPr>
            <a:spLocks noGrp="1"/>
          </p:cNvSpPr>
          <p:nvPr>
            <p:ph sz="half" idx="1"/>
          </p:nvPr>
        </p:nvSpPr>
        <p:spPr>
          <a:xfrm>
            <a:off x="940435" y="1600200"/>
            <a:ext cx="6626860" cy="4526280"/>
          </a:xfrm>
        </p:spPr>
        <p:txBody>
          <a:bodyPr/>
          <a:p>
            <a:pPr marL="25400" marR="5080" indent="0">
              <a:lnSpc>
                <a:spcPct val="150000"/>
              </a:lnSpc>
              <a:spcBef>
                <a:spcPts val="100"/>
              </a:spcBef>
              <a:buNone/>
            </a:pPr>
            <a:r>
              <a:rPr lang="en-US" altLang="en-GB" sz="2000" b="1">
                <a:latin typeface="Times New Roman" panose="02020603050405020304" charset="0"/>
                <a:cs typeface="Times New Roman" panose="02020603050405020304" charset="0"/>
                <a:sym typeface="+mn-ea"/>
              </a:rPr>
              <a:t>Dataset : </a:t>
            </a:r>
            <a:r>
              <a:rPr lang="en-US" altLang="en-GB" sz="2000">
                <a:latin typeface="Times New Roman" panose="02020603050405020304" charset="0"/>
                <a:cs typeface="Times New Roman" panose="02020603050405020304" charset="0"/>
                <a:sym typeface="+mn-ea"/>
              </a:rPr>
              <a:t>Data was gathered from a group of domestic and international students at Ritsumeikan Asia Pacific University who completed the General Health Help-Seeking Questionnaire and Patient Health Questionnaire comprises of 286 rows and 50 columns</a:t>
            </a:r>
            <a:endParaRPr lang="en-US" altLang="en-GB" sz="2000">
              <a:latin typeface="Times New Roman" panose="02020603050405020304" charset="0"/>
              <a:cs typeface="Times New Roman" panose="02020603050405020304" charset="0"/>
              <a:sym typeface="+mn-ea"/>
            </a:endParaRPr>
          </a:p>
          <a:p>
            <a:pPr marL="368300" marR="5080">
              <a:lnSpc>
                <a:spcPct val="150000"/>
              </a:lnSpc>
              <a:spcBef>
                <a:spcPts val="100"/>
              </a:spcBef>
              <a:buFont typeface="Arial" panose="020B0604020202020204" pitchFamily="34" charset="0"/>
              <a:buChar char="•"/>
            </a:pPr>
            <a:r>
              <a:rPr lang="en-US" altLang="en-GB" sz="2000">
                <a:latin typeface="Times New Roman" panose="02020603050405020304" charset="0"/>
                <a:cs typeface="Times New Roman" panose="02020603050405020304" charset="0"/>
                <a:sym typeface="+mn-ea"/>
              </a:rPr>
              <a:t>We obtained our data from a reliable source and then cleaned it by removing any unnecessary elements.</a:t>
            </a:r>
            <a:endParaRPr lang="en-US" altLang="en-GB" sz="2000">
              <a:latin typeface="Times New Roman" panose="02020603050405020304" charset="0"/>
              <a:cs typeface="Times New Roman" panose="02020603050405020304" charset="0"/>
              <a:sym typeface="+mn-ea"/>
            </a:endParaRPr>
          </a:p>
          <a:p>
            <a:pPr marL="368300" marR="5080">
              <a:lnSpc>
                <a:spcPct val="150000"/>
              </a:lnSpc>
              <a:spcBef>
                <a:spcPts val="100"/>
              </a:spcBef>
              <a:buFont typeface="Arial" panose="020B0604020202020204" pitchFamily="34" charset="0"/>
              <a:buChar char="•"/>
            </a:pPr>
            <a:r>
              <a:rPr lang="en-US" altLang="en-GB" sz="2000">
                <a:latin typeface="Times New Roman" panose="02020603050405020304" charset="0"/>
                <a:cs typeface="Times New Roman" panose="02020603050405020304" charset="0"/>
                <a:sym typeface="+mn-ea"/>
              </a:rPr>
              <a:t>We employed feature selection techniques and then scaled it to fit our needs.</a:t>
            </a:r>
            <a:endParaRPr lang="en-US" altLang="en-GB" sz="2000">
              <a:latin typeface="Times New Roman" panose="02020603050405020304" charset="0"/>
              <a:cs typeface="Times New Roman" panose="02020603050405020304" charset="0"/>
              <a:sym typeface="+mn-ea"/>
            </a:endParaRPr>
          </a:p>
          <a:p>
            <a:pPr marL="368300" marR="5080">
              <a:lnSpc>
                <a:spcPct val="150000"/>
              </a:lnSpc>
              <a:spcBef>
                <a:spcPts val="100"/>
              </a:spcBef>
              <a:buNone/>
            </a:pPr>
            <a:endParaRPr lang="en-US" altLang="en-IN" sz="2000" spc="-15" dirty="0">
              <a:latin typeface="Times New Roman" panose="02020603050405020304" charset="0"/>
              <a:cs typeface="Times New Roman" panose="02020603050405020304" charset="0"/>
              <a:sym typeface="+mn-ea"/>
            </a:endParaRPr>
          </a:p>
          <a:p>
            <a:pPr marL="368300" marR="5080">
              <a:lnSpc>
                <a:spcPct val="100000"/>
              </a:lnSpc>
              <a:spcBef>
                <a:spcPts val="100"/>
              </a:spcBef>
            </a:pPr>
            <a:endParaRPr lang="en-US" sz="2000">
              <a:latin typeface="Times New Roman" panose="02020603050405020304" charset="0"/>
              <a:cs typeface="Times New Roman" panose="02020603050405020304" charset="0"/>
            </a:endParaRPr>
          </a:p>
        </p:txBody>
      </p:sp>
      <p:pic>
        <p:nvPicPr>
          <p:cNvPr id="2" name="Content Placeholder 1" descr="logo-icon-for-digital-business-vector-19103027"/>
          <p:cNvPicPr>
            <a:picLocks noChangeAspect="1"/>
          </p:cNvPicPr>
          <p:nvPr>
            <p:ph sz="half" idx="2"/>
          </p:nvPr>
        </p:nvPicPr>
        <p:blipFill>
          <a:blip r:embed="rId1"/>
          <a:stretch>
            <a:fillRect/>
          </a:stretch>
        </p:blipFill>
        <p:spPr>
          <a:xfrm>
            <a:off x="8011795" y="1844675"/>
            <a:ext cx="3022600" cy="3175000"/>
          </a:xfrm>
          <a:prstGeom prst="ellipse">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ound Diagonal Corner Rectangle 7"/>
          <p:cNvSpPr/>
          <p:nvPr/>
        </p:nvSpPr>
        <p:spPr>
          <a:xfrm>
            <a:off x="342900" y="425450"/>
            <a:ext cx="11478260" cy="6053455"/>
          </a:xfrm>
          <a:prstGeom prst="round2Diag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609600" y="400368"/>
            <a:ext cx="10972800" cy="1143000"/>
          </a:xfrm>
        </p:spPr>
        <p:txBody>
          <a:bodyPr/>
          <a:p>
            <a:r>
              <a:rPr lang="en-US">
                <a:solidFill>
                  <a:srgbClr val="FF0000"/>
                </a:solidFill>
                <a:latin typeface="Times New Roman" panose="02020603050405020304" charset="0"/>
                <a:cs typeface="Times New Roman" panose="02020603050405020304" charset="0"/>
              </a:rPr>
              <a:t>WORKING MODEL</a:t>
            </a:r>
            <a:endParaRPr lang="en-US">
              <a:solidFill>
                <a:srgbClr val="FF0000"/>
              </a:solidFill>
              <a:latin typeface="Times New Roman" panose="02020603050405020304" charset="0"/>
              <a:cs typeface="Times New Roman" panose="02020603050405020304" charset="0"/>
            </a:endParaRPr>
          </a:p>
        </p:txBody>
      </p:sp>
      <p:pic>
        <p:nvPicPr>
          <p:cNvPr id="64" name="Picture 64" descr="7215-133074-1-PB"/>
          <p:cNvPicPr>
            <a:picLocks noChangeAspect="1"/>
          </p:cNvPicPr>
          <p:nvPr>
            <p:ph sz="half" idx="2"/>
          </p:nvPr>
        </p:nvPicPr>
        <p:blipFill>
          <a:blip r:embed="rId1"/>
          <a:stretch>
            <a:fillRect/>
          </a:stretch>
        </p:blipFill>
        <p:spPr>
          <a:xfrm>
            <a:off x="2993390" y="3329940"/>
            <a:ext cx="6276975" cy="2707005"/>
          </a:xfrm>
          <a:prstGeom prst="rect">
            <a:avLst/>
          </a:prstGeom>
        </p:spPr>
      </p:pic>
      <p:sp>
        <p:nvSpPr>
          <p:cNvPr id="9" name="Curved Down Arrow 8"/>
          <p:cNvSpPr/>
          <p:nvPr/>
        </p:nvSpPr>
        <p:spPr>
          <a:xfrm rot="1140000">
            <a:off x="3459480" y="2164715"/>
            <a:ext cx="2286000" cy="783590"/>
          </a:xfrm>
          <a:prstGeom prst="curvedDownArrow">
            <a:avLst>
              <a:gd name="adj1" fmla="val 48528"/>
              <a:gd name="adj2" fmla="val 110963"/>
              <a:gd name="adj3" fmla="val 385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3" name="Right Arrow Callout 2"/>
          <p:cNvSpPr/>
          <p:nvPr/>
        </p:nvSpPr>
        <p:spPr>
          <a:xfrm>
            <a:off x="609600" y="3569970"/>
            <a:ext cx="2435860" cy="1296670"/>
          </a:xfrm>
          <a:prstGeom prst="rightArrowCallout">
            <a:avLst>
              <a:gd name="adj1" fmla="val 17681"/>
              <a:gd name="adj2" fmla="val 25000"/>
              <a:gd name="adj3" fmla="val 25000"/>
              <a:gd name="adj4" fmla="val 77277"/>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latin typeface="Times New Roman" panose="02020603050405020304" charset="0"/>
                <a:cs typeface="Times New Roman" panose="02020603050405020304" charset="0"/>
              </a:rPr>
              <a:t>Users Generate their data in the website</a:t>
            </a:r>
            <a:endParaRPr lang="en-US">
              <a:solidFill>
                <a:schemeClr val="tx1"/>
              </a:solidFill>
              <a:latin typeface="Times New Roman" panose="02020603050405020304" charset="0"/>
              <a:cs typeface="Times New Roman" panose="02020603050405020304" charset="0"/>
            </a:endParaRPr>
          </a:p>
        </p:txBody>
      </p:sp>
      <p:sp>
        <p:nvSpPr>
          <p:cNvPr id="10" name="Down Arrow Callout 9"/>
          <p:cNvSpPr/>
          <p:nvPr/>
        </p:nvSpPr>
        <p:spPr>
          <a:xfrm>
            <a:off x="5996940" y="1956435"/>
            <a:ext cx="2500630" cy="1403985"/>
          </a:xfrm>
          <a:prstGeom prst="downArrowCallout">
            <a:avLst>
              <a:gd name="adj1" fmla="val 17141"/>
              <a:gd name="adj2" fmla="val 15807"/>
              <a:gd name="adj3" fmla="val 17186"/>
              <a:gd name="adj4" fmla="val 71344"/>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latin typeface="Times New Roman" panose="02020603050405020304" charset="0"/>
                <a:cs typeface="Times New Roman" panose="02020603050405020304" charset="0"/>
              </a:rPr>
              <a:t>Data gets uploaded in our model and starts pre-processing it</a:t>
            </a:r>
            <a:endParaRPr lang="en-US" sz="1600">
              <a:solidFill>
                <a:schemeClr val="tx1"/>
              </a:solidFill>
              <a:latin typeface="Times New Roman" panose="02020603050405020304" charset="0"/>
              <a:cs typeface="Times New Roman" panose="02020603050405020304" charset="0"/>
            </a:endParaRPr>
          </a:p>
        </p:txBody>
      </p:sp>
      <p:sp>
        <p:nvSpPr>
          <p:cNvPr id="12" name="Left Arrow Callout 11"/>
          <p:cNvSpPr/>
          <p:nvPr/>
        </p:nvSpPr>
        <p:spPr>
          <a:xfrm>
            <a:off x="9270365" y="2855595"/>
            <a:ext cx="2338705" cy="1339850"/>
          </a:xfrm>
          <a:prstGeom prst="leftArrowCallout">
            <a:avLst>
              <a:gd name="adj1" fmla="val 12427"/>
              <a:gd name="adj2" fmla="val 18478"/>
              <a:gd name="adj3" fmla="val 26164"/>
              <a:gd name="adj4" fmla="val 79405"/>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latin typeface="Times New Roman" panose="02020603050405020304" charset="0"/>
                <a:cs typeface="Times New Roman" panose="02020603050405020304" charset="0"/>
              </a:rPr>
              <a:t>Our model predicts the disease and display the results to userend</a:t>
            </a:r>
            <a:endParaRPr lang="en-US" sz="1600">
              <a:solidFill>
                <a:schemeClr val="tx1"/>
              </a:solidFill>
              <a:latin typeface="Times New Roman" panose="02020603050405020304" charset="0"/>
              <a:cs typeface="Times New Roman" panose="02020603050405020304" charset="0"/>
            </a:endParaRPr>
          </a:p>
        </p:txBody>
      </p:sp>
      <p:sp>
        <p:nvSpPr>
          <p:cNvPr id="13" name="Rounded Rectangle 12"/>
          <p:cNvSpPr/>
          <p:nvPr/>
        </p:nvSpPr>
        <p:spPr>
          <a:xfrm>
            <a:off x="885825" y="2005330"/>
            <a:ext cx="2740025" cy="1102995"/>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latin typeface="Times New Roman" panose="02020603050405020304" charset="0"/>
                <a:cs typeface="Times New Roman" panose="02020603050405020304" charset="0"/>
              </a:rPr>
              <a:t>Data Gets stored in our cloud web sever</a:t>
            </a:r>
            <a:endParaRPr lang="en-US">
              <a:solidFill>
                <a:schemeClr val="tx1"/>
              </a:solidFill>
              <a:latin typeface="Times New Roman" panose="02020603050405020304" charset="0"/>
              <a:cs typeface="Times New Roman" panose="02020603050405020304" charset="0"/>
            </a:endParaRPr>
          </a:p>
        </p:txBody>
      </p:sp>
      <p:sp>
        <p:nvSpPr>
          <p:cNvPr id="14" name="Text Box 13"/>
          <p:cNvSpPr txBox="1"/>
          <p:nvPr/>
        </p:nvSpPr>
        <p:spPr>
          <a:xfrm>
            <a:off x="831850" y="1387475"/>
            <a:ext cx="2868295" cy="368300"/>
          </a:xfrm>
          <a:prstGeom prst="rect">
            <a:avLst/>
          </a:prstGeom>
          <a:noFill/>
        </p:spPr>
        <p:txBody>
          <a:bodyPr wrap="square" rtlCol="0">
            <a:spAutoFit/>
          </a:bodyPr>
          <a:p>
            <a:r>
              <a:rPr lang="en-US" b="1">
                <a:latin typeface="Times New Roman" panose="02020603050405020304" charset="0"/>
                <a:cs typeface="Times New Roman" panose="02020603050405020304" charset="0"/>
              </a:rPr>
              <a:t>Flow Chart is as follows :</a:t>
            </a:r>
            <a:endParaRPr lang="en-US" b="1">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ound Diagonal Corner Rectangle 7"/>
          <p:cNvSpPr/>
          <p:nvPr/>
        </p:nvSpPr>
        <p:spPr>
          <a:xfrm>
            <a:off x="371475" y="346710"/>
            <a:ext cx="11385550" cy="6086475"/>
          </a:xfrm>
          <a:prstGeom prst="round2Diag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609600" y="347028"/>
            <a:ext cx="10972800" cy="1143000"/>
          </a:xfrm>
        </p:spPr>
        <p:txBody>
          <a:bodyPr/>
          <a:p>
            <a:r>
              <a:rPr lang="en-US">
                <a:solidFill>
                  <a:srgbClr val="FF0000"/>
                </a:solidFill>
                <a:latin typeface="Times New Roman" panose="02020603050405020304" charset="0"/>
                <a:cs typeface="Times New Roman" panose="02020603050405020304" charset="0"/>
              </a:rPr>
              <a:t>Usuage of Our Model</a:t>
            </a:r>
            <a:endParaRPr lang="en-US">
              <a:solidFill>
                <a:srgbClr val="FF0000"/>
              </a:solidFill>
              <a:latin typeface="Times New Roman" panose="02020603050405020304" charset="0"/>
              <a:cs typeface="Times New Roman" panose="02020603050405020304" charset="0"/>
            </a:endParaRPr>
          </a:p>
        </p:txBody>
      </p:sp>
      <p:sp>
        <p:nvSpPr>
          <p:cNvPr id="2" name="Content Placeholder 1"/>
          <p:cNvSpPr/>
          <p:nvPr>
            <p:ph sz="half" idx="1"/>
          </p:nvPr>
        </p:nvSpPr>
        <p:spPr>
          <a:xfrm>
            <a:off x="884555" y="1490345"/>
            <a:ext cx="10422890" cy="1943100"/>
          </a:xfrm>
        </p:spPr>
        <p:txBody>
          <a:bodyPr/>
          <a:p>
            <a:r>
              <a:rPr lang="en-US" sz="1800">
                <a:latin typeface="Times New Roman" panose="02020603050405020304" charset="0"/>
                <a:cs typeface="Times New Roman" panose="02020603050405020304" charset="0"/>
              </a:rPr>
              <a:t>Used in Basel Psychosis Screening Instrument (BSIP). A technology that detects the most significant risk factors for mental illness or suicide ideation.</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Our model can be used to inspire the architecture of this gadget, which will aid in the detection of mental illness in kids.</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The BSIP is a checklist that includes guidelines for conducting a semi-structured clinical interview and covers seven criteria of importance for detecting psychosis early on</a:t>
            </a:r>
            <a:endParaRPr lang="en-US" sz="1800">
              <a:latin typeface="Times New Roman" panose="02020603050405020304" charset="0"/>
              <a:cs typeface="Times New Roman" panose="02020603050405020304" charset="0"/>
            </a:endParaRPr>
          </a:p>
        </p:txBody>
      </p:sp>
      <p:pic>
        <p:nvPicPr>
          <p:cNvPr id="33" name="Picture 7"/>
          <p:cNvPicPr>
            <a:picLocks noChangeAspect="1"/>
          </p:cNvPicPr>
          <p:nvPr/>
        </p:nvPicPr>
        <p:blipFill>
          <a:blip r:embed="rId1"/>
          <a:stretch>
            <a:fillRect/>
          </a:stretch>
        </p:blipFill>
        <p:spPr>
          <a:xfrm>
            <a:off x="2207260" y="3488690"/>
            <a:ext cx="8128000" cy="26390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ound Diagonal Corner Rectangle 7"/>
          <p:cNvSpPr/>
          <p:nvPr/>
        </p:nvSpPr>
        <p:spPr>
          <a:xfrm>
            <a:off x="609600" y="527050"/>
            <a:ext cx="10972800" cy="5804535"/>
          </a:xfrm>
          <a:prstGeom prst="round2Diag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609600" y="458153"/>
            <a:ext cx="10972800" cy="1143000"/>
          </a:xfrm>
        </p:spPr>
        <p:txBody>
          <a:bodyPr/>
          <a:p>
            <a:r>
              <a:rPr lang="en-US">
                <a:solidFill>
                  <a:srgbClr val="FF0000"/>
                </a:solidFill>
                <a:latin typeface="Times New Roman" panose="02020603050405020304" charset="0"/>
                <a:cs typeface="Times New Roman" panose="02020603050405020304" charset="0"/>
              </a:rPr>
              <a:t>EDA</a:t>
            </a:r>
            <a:endParaRPr lang="en-US">
              <a:solidFill>
                <a:srgbClr val="FF0000"/>
              </a:solidFill>
              <a:latin typeface="Times New Roman" panose="02020603050405020304" charset="0"/>
              <a:cs typeface="Times New Roman" panose="02020603050405020304" charset="0"/>
            </a:endParaRPr>
          </a:p>
        </p:txBody>
      </p:sp>
      <p:sp>
        <p:nvSpPr>
          <p:cNvPr id="5" name="Content Placeholder 4"/>
          <p:cNvSpPr>
            <a:spLocks noGrp="1"/>
          </p:cNvSpPr>
          <p:nvPr>
            <p:ph sz="half" idx="1"/>
          </p:nvPr>
        </p:nvSpPr>
        <p:spPr>
          <a:xfrm>
            <a:off x="940435" y="1489710"/>
            <a:ext cx="6559550" cy="4526280"/>
          </a:xfrm>
        </p:spPr>
        <p:txBody>
          <a:bodyPr/>
          <a:p>
            <a:pPr marL="152400" indent="0" algn="just">
              <a:buNone/>
            </a:pPr>
            <a:r>
              <a:rPr lang="en-US" sz="2000" b="1">
                <a:latin typeface="Times New Roman" panose="02020603050405020304" charset="0"/>
                <a:cs typeface="Times New Roman" panose="02020603050405020304" charset="0"/>
                <a:sym typeface="+mn-ea"/>
              </a:rPr>
              <a:t>The data Preprocessing contains several checkpoints (steps) such as:</a:t>
            </a:r>
            <a:r>
              <a:rPr lang="en-US" sz="2000" b="1">
                <a:sym typeface="+mn-ea"/>
              </a:rPr>
              <a:t> </a:t>
            </a:r>
            <a:endParaRPr lang="en-US" sz="2400" b="1">
              <a:latin typeface="Times New Roman" panose="02020603050405020304" charset="0"/>
              <a:cs typeface="Times New Roman" panose="02020603050405020304" charset="0"/>
            </a:endParaRPr>
          </a:p>
          <a:p>
            <a:pPr algn="l">
              <a:lnSpc>
                <a:spcPct val="100000"/>
              </a:lnSpc>
              <a:buFont typeface="Arial" panose="020B0604020202020204" pitchFamily="34" charset="0"/>
              <a:buChar char="•"/>
            </a:pPr>
            <a:r>
              <a:rPr lang="en-US" sz="2400">
                <a:latin typeface="Times New Roman" panose="02020603050405020304" charset="0"/>
                <a:cs typeface="Times New Roman" panose="02020603050405020304" charset="0"/>
              </a:rPr>
              <a:t>After importing our dataset, we remove duplicates,correct errors, deal with missing values, normalization, data type conversions.</a:t>
            </a:r>
            <a:endParaRPr lang="en-US" sz="2400">
              <a:latin typeface="Times New Roman" panose="02020603050405020304" charset="0"/>
              <a:cs typeface="Times New Roman" panose="02020603050405020304" charset="0"/>
            </a:endParaRPr>
          </a:p>
          <a:p>
            <a:pPr algn="l">
              <a:lnSpc>
                <a:spcPct val="100000"/>
              </a:lnSpc>
              <a:buFont typeface="Arial" panose="020B0604020202020204" pitchFamily="34" charset="0"/>
              <a:buChar char="•"/>
            </a:pPr>
            <a:r>
              <a:rPr lang="en-US" sz="2400">
                <a:latin typeface="Times New Roman" panose="02020603050405020304" charset="0"/>
                <a:cs typeface="Times New Roman" panose="02020603050405020304" charset="0"/>
                <a:sym typeface="+mn-ea"/>
              </a:rPr>
              <a:t>We, too, use data visualization to aid in the detection of meaningful correlations between variables or class imbalances (bias alert! ), as well as perform additional exploratory analysis and divide data into training and evaluation sets.</a:t>
            </a:r>
            <a:endParaRPr lang="en-US" sz="2400">
              <a:latin typeface="Times New Roman" panose="02020603050405020304" charset="0"/>
              <a:cs typeface="Times New Roman" panose="02020603050405020304" charset="0"/>
              <a:sym typeface="+mn-ea"/>
            </a:endParaRPr>
          </a:p>
          <a:p>
            <a:pPr algn="l">
              <a:lnSpc>
                <a:spcPct val="100000"/>
              </a:lnSpc>
              <a:buFont typeface="Arial" panose="020B0604020202020204" pitchFamily="34" charset="0"/>
              <a:buChar char="•"/>
            </a:pPr>
            <a:r>
              <a:rPr lang="en-US" sz="2400">
                <a:latin typeface="Times New Roman" panose="02020603050405020304" charset="0"/>
                <a:cs typeface="Times New Roman" panose="02020603050405020304" charset="0"/>
              </a:rPr>
              <a:t>We convert our categorical data into numerical representations</a:t>
            </a:r>
            <a:endParaRPr lang="en-US" sz="2400">
              <a:latin typeface="Times New Roman" panose="02020603050405020304" charset="0"/>
              <a:cs typeface="Times New Roman" panose="02020603050405020304" charset="0"/>
            </a:endParaRPr>
          </a:p>
        </p:txBody>
      </p:sp>
      <p:pic>
        <p:nvPicPr>
          <p:cNvPr id="4" name="Content Placeholder 3" descr="Eda-designstyle-candy-m-removebg-preview"/>
          <p:cNvPicPr>
            <a:picLocks noChangeAspect="1"/>
          </p:cNvPicPr>
          <p:nvPr>
            <p:ph sz="half" idx="2"/>
          </p:nvPr>
        </p:nvPicPr>
        <p:blipFill>
          <a:blip r:embed="rId1"/>
          <a:stretch>
            <a:fillRect/>
          </a:stretch>
        </p:blipFill>
        <p:spPr>
          <a:xfrm>
            <a:off x="7380605" y="2494915"/>
            <a:ext cx="3936365" cy="18218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ound Diagonal Corner Rectangle 7"/>
          <p:cNvSpPr/>
          <p:nvPr/>
        </p:nvSpPr>
        <p:spPr>
          <a:xfrm>
            <a:off x="609600" y="527050"/>
            <a:ext cx="10972800" cy="5804535"/>
          </a:xfrm>
          <a:prstGeom prst="round2Diag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a:xfrm>
            <a:off x="875665" y="452438"/>
            <a:ext cx="10972800" cy="1143000"/>
          </a:xfrm>
        </p:spPr>
        <p:txBody>
          <a:bodyPr/>
          <a:p>
            <a:r>
              <a:rPr lang="en-US">
                <a:solidFill>
                  <a:srgbClr val="FF0000"/>
                </a:solidFill>
                <a:latin typeface="Times New Roman" panose="02020603050405020304" charset="0"/>
                <a:cs typeface="Times New Roman" panose="02020603050405020304" charset="0"/>
              </a:rPr>
              <a:t>EDA</a:t>
            </a:r>
            <a:endParaRPr lang="en-US">
              <a:solidFill>
                <a:srgbClr val="FF0000"/>
              </a:solidFill>
              <a:latin typeface="Times New Roman" panose="02020603050405020304" charset="0"/>
              <a:cs typeface="Times New Roman" panose="02020603050405020304" charset="0"/>
            </a:endParaRPr>
          </a:p>
        </p:txBody>
      </p:sp>
      <p:sp>
        <p:nvSpPr>
          <p:cNvPr id="5" name="Content Placeholder 4"/>
          <p:cNvSpPr>
            <a:spLocks noGrp="1"/>
          </p:cNvSpPr>
          <p:nvPr>
            <p:ph sz="half" idx="1"/>
          </p:nvPr>
        </p:nvSpPr>
        <p:spPr>
          <a:xfrm>
            <a:off x="1052195" y="933450"/>
            <a:ext cx="6997700" cy="5121910"/>
          </a:xfrm>
        </p:spPr>
        <p:txBody>
          <a:bodyPr/>
          <a:p>
            <a:pPr marL="152400" indent="0" algn="just">
              <a:buNone/>
            </a:pPr>
            <a:endParaRPr lang="en-US" sz="2400" b="1">
              <a:latin typeface="Times New Roman" panose="02020603050405020304" charset="0"/>
              <a:cs typeface="Times New Roman" panose="02020603050405020304" charset="0"/>
            </a:endParaRPr>
          </a:p>
          <a:p>
            <a:pPr algn="l">
              <a:lnSpc>
                <a:spcPct val="100000"/>
              </a:lnSpc>
              <a:buFont typeface="Arial" panose="020B0604020202020204" pitchFamily="34" charset="0"/>
              <a:buChar char="•"/>
            </a:pPr>
            <a:r>
              <a:rPr lang="en-US" sz="2400">
                <a:latin typeface="Times New Roman" panose="02020603050405020304" charset="0"/>
                <a:cs typeface="Times New Roman" panose="02020603050405020304" charset="0"/>
              </a:rPr>
              <a:t>After conversion, we replaced the Nan values with ‘0’ or the average values of all the data in the column for analysis purposes.</a:t>
            </a:r>
            <a:endParaRPr lang="en-US" sz="2400">
              <a:latin typeface="Times New Roman" panose="02020603050405020304" charset="0"/>
              <a:cs typeface="Times New Roman" panose="02020603050405020304" charset="0"/>
            </a:endParaRPr>
          </a:p>
          <a:p>
            <a:pPr algn="l">
              <a:lnSpc>
                <a:spcPct val="100000"/>
              </a:lnSpc>
              <a:buFont typeface="Arial" panose="020B0604020202020204" pitchFamily="34" charset="0"/>
              <a:buChar char="•"/>
            </a:pPr>
            <a:r>
              <a:rPr lang="en-US" sz="2400">
                <a:latin typeface="Times New Roman" panose="02020603050405020304" charset="0"/>
                <a:cs typeface="Times New Roman" panose="02020603050405020304" charset="0"/>
              </a:rPr>
              <a:t>To train our machine learning model, I utilized the capable machine learning library of python, scikit-learn or sklearn to partition this dataset into Test and Train datasets.</a:t>
            </a:r>
            <a:endParaRPr lang="en-US" sz="2400">
              <a:latin typeface="Times New Roman" panose="02020603050405020304" charset="0"/>
              <a:cs typeface="Times New Roman" panose="02020603050405020304" charset="0"/>
            </a:endParaRPr>
          </a:p>
          <a:p>
            <a:pPr algn="l">
              <a:lnSpc>
                <a:spcPct val="100000"/>
              </a:lnSpc>
              <a:buFont typeface="Arial" panose="020B0604020202020204" pitchFamily="34" charset="0"/>
              <a:buChar char="•"/>
            </a:pPr>
            <a:r>
              <a:rPr lang="en-US" sz="2400">
                <a:latin typeface="Times New Roman" panose="02020603050405020304" charset="0"/>
                <a:cs typeface="Times New Roman" panose="02020603050405020304" charset="0"/>
              </a:rPr>
              <a:t>Done the parameter tunning, Model parameters that are fine-tuned boost performance.</a:t>
            </a:r>
            <a:endParaRPr lang="en-US" sz="2400">
              <a:latin typeface="Times New Roman" panose="02020603050405020304" charset="0"/>
              <a:cs typeface="Times New Roman" panose="02020603050405020304" charset="0"/>
            </a:endParaRPr>
          </a:p>
          <a:p>
            <a:pPr algn="l">
              <a:lnSpc>
                <a:spcPct val="100000"/>
              </a:lnSpc>
              <a:buFont typeface="Arial" panose="020B0604020202020204" pitchFamily="34" charset="0"/>
              <a:buChar char="•"/>
            </a:pPr>
            <a:r>
              <a:rPr lang="en-US" sz="2400">
                <a:latin typeface="Times New Roman" panose="02020603050405020304" charset="0"/>
                <a:cs typeface="Times New Roman" panose="02020603050405020304" charset="0"/>
              </a:rPr>
              <a:t>Tested our model with the pre-processed data providing a better estimate of how the model will behave in the actual world.</a:t>
            </a:r>
            <a:endParaRPr lang="en-US" sz="2400">
              <a:latin typeface="Times New Roman" panose="02020603050405020304" charset="0"/>
              <a:cs typeface="Times New Roman" panose="02020603050405020304" charset="0"/>
            </a:endParaRPr>
          </a:p>
        </p:txBody>
      </p:sp>
      <p:pic>
        <p:nvPicPr>
          <p:cNvPr id="4" name="Picture 3" descr="png-transparent-computer-icons-data-conversion-update-button-emblem-trademark-logo-removebg-preview"/>
          <p:cNvPicPr>
            <a:picLocks noChangeAspect="1"/>
          </p:cNvPicPr>
          <p:nvPr/>
        </p:nvPicPr>
        <p:blipFill>
          <a:blip r:embed="rId1"/>
          <a:stretch>
            <a:fillRect/>
          </a:stretch>
        </p:blipFill>
        <p:spPr>
          <a:xfrm>
            <a:off x="8145145" y="1903095"/>
            <a:ext cx="2942590" cy="29425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ound Diagonal Corner Rectangle 7"/>
          <p:cNvSpPr/>
          <p:nvPr/>
        </p:nvSpPr>
        <p:spPr>
          <a:xfrm>
            <a:off x="274955" y="334645"/>
            <a:ext cx="11650980" cy="6216650"/>
          </a:xfrm>
          <a:prstGeom prst="round2Diag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itle 5"/>
          <p:cNvSpPr>
            <a:spLocks noGrp="1"/>
          </p:cNvSpPr>
          <p:nvPr>
            <p:ph type="title"/>
          </p:nvPr>
        </p:nvSpPr>
        <p:spPr/>
        <p:txBody>
          <a:bodyPr/>
          <a:p>
            <a:r>
              <a:rPr lang="en-US">
                <a:solidFill>
                  <a:srgbClr val="FF0000"/>
                </a:solidFill>
                <a:latin typeface="Times New Roman" panose="02020603050405020304" charset="0"/>
                <a:cs typeface="Times New Roman" panose="02020603050405020304" charset="0"/>
              </a:rPr>
              <a:t>ALGORITHMS USED</a:t>
            </a:r>
            <a:endParaRPr lang="en-US">
              <a:solidFill>
                <a:srgbClr val="FF0000"/>
              </a:solidFill>
              <a:latin typeface="Times New Roman" panose="02020603050405020304" charset="0"/>
              <a:cs typeface="Times New Roman" panose="02020603050405020304" charset="0"/>
            </a:endParaRPr>
          </a:p>
        </p:txBody>
      </p:sp>
      <p:sp>
        <p:nvSpPr>
          <p:cNvPr id="5" name="Content Placeholder 4"/>
          <p:cNvSpPr>
            <a:spLocks noGrp="1"/>
          </p:cNvSpPr>
          <p:nvPr>
            <p:ph sz="half" idx="1"/>
          </p:nvPr>
        </p:nvSpPr>
        <p:spPr>
          <a:xfrm>
            <a:off x="527050" y="3268980"/>
            <a:ext cx="5376545" cy="1069975"/>
          </a:xfrm>
        </p:spPr>
        <p:txBody>
          <a:bodyPr/>
          <a:p>
            <a:pPr marL="368300" marR="136525" algn="l">
              <a:lnSpc>
                <a:spcPct val="90000"/>
              </a:lnSpc>
              <a:spcBef>
                <a:spcPts val="800"/>
              </a:spcBef>
            </a:pPr>
            <a:r>
              <a:rPr lang="en-US" sz="2000" b="1">
                <a:latin typeface="Times New Roman" panose="02020603050405020304" charset="0"/>
                <a:cs typeface="Times New Roman" panose="02020603050405020304" charset="0"/>
              </a:rPr>
              <a:t>Case A : </a:t>
            </a:r>
            <a:r>
              <a:rPr lang="en-US" sz="2000">
                <a:latin typeface="Times New Roman" panose="02020603050405020304" charset="0"/>
                <a:cs typeface="Times New Roman" panose="02020603050405020304" charset="0"/>
              </a:rPr>
              <a:t>Predicting whether the person given in the data is on the verge of attempting suicide or not</a:t>
            </a:r>
            <a:r>
              <a:rPr lang="en-IN" altLang="en-US" sz="2000">
                <a:latin typeface="Times New Roman" panose="02020603050405020304" charset="0"/>
                <a:cs typeface="Times New Roman" panose="02020603050405020304" charset="0"/>
              </a:rPr>
              <a:t> - </a:t>
            </a:r>
            <a:r>
              <a:rPr lang="en-IN" altLang="en-US" sz="2000" b="1">
                <a:latin typeface="Times New Roman" panose="02020603050405020304" charset="0"/>
                <a:cs typeface="Times New Roman" panose="02020603050405020304" charset="0"/>
              </a:rPr>
              <a:t>Logistic Regression</a:t>
            </a:r>
            <a:endParaRPr lang="en-US" sz="2000">
              <a:latin typeface="Times New Roman" panose="02020603050405020304" charset="0"/>
              <a:cs typeface="Times New Roman" panose="02020603050405020304" charset="0"/>
            </a:endParaRPr>
          </a:p>
          <a:p>
            <a:pPr marL="368300" marR="136525" algn="l">
              <a:lnSpc>
                <a:spcPct val="90000"/>
              </a:lnSpc>
              <a:spcBef>
                <a:spcPts val="800"/>
              </a:spcBef>
            </a:pPr>
            <a:endParaRPr lang="en-US" sz="2000">
              <a:latin typeface="Times New Roman" panose="02020603050405020304" charset="0"/>
              <a:cs typeface="Times New Roman" panose="02020603050405020304" charset="0"/>
            </a:endParaRPr>
          </a:p>
          <a:p>
            <a:pPr marL="25400" marR="136525" indent="0" algn="l">
              <a:lnSpc>
                <a:spcPct val="90000"/>
              </a:lnSpc>
              <a:spcBef>
                <a:spcPts val="800"/>
              </a:spcBef>
              <a:buNone/>
            </a:pPr>
            <a:endParaRPr lang="en-US" sz="2000">
              <a:latin typeface="Times New Roman" panose="02020603050405020304" charset="0"/>
              <a:cs typeface="Times New Roman" panose="02020603050405020304" charset="0"/>
            </a:endParaRPr>
          </a:p>
        </p:txBody>
      </p:sp>
      <p:pic>
        <p:nvPicPr>
          <p:cNvPr id="12" name="Content Placeholder 11"/>
          <p:cNvPicPr>
            <a:picLocks noChangeAspect="1"/>
          </p:cNvPicPr>
          <p:nvPr>
            <p:ph sz="half" idx="2"/>
          </p:nvPr>
        </p:nvPicPr>
        <p:blipFill>
          <a:blip r:embed="rId1"/>
          <a:stretch>
            <a:fillRect/>
          </a:stretch>
        </p:blipFill>
        <p:spPr>
          <a:xfrm>
            <a:off x="5903595" y="2063750"/>
            <a:ext cx="5376545" cy="324993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5234</Words>
  <Application>WPS Presentation</Application>
  <PresentationFormat>Widescreen</PresentationFormat>
  <Paragraphs>137</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Calibri Light</vt:lpstr>
      <vt:lpstr>Times New Roman</vt:lpstr>
      <vt:lpstr>Microsoft YaHei</vt:lpstr>
      <vt:lpstr>Arial Unicode MS</vt:lpstr>
      <vt:lpstr>Calibri</vt:lpstr>
      <vt:lpstr>Default Design</vt:lpstr>
      <vt:lpstr>      Major Project -2 Based Presentation MENTAL HEALTH PREDICTION IN STUDENTS    Submitted to: Prof. V K Shrivastava  School of Electronics Engineering Kalinga Institute of Industrial Technology (Deemed to be University).</vt:lpstr>
      <vt:lpstr>ABSTRACT</vt:lpstr>
      <vt:lpstr>Introduction</vt:lpstr>
      <vt:lpstr>DATASET EXPLORATION</vt:lpstr>
      <vt:lpstr>WORKING MODEL</vt:lpstr>
      <vt:lpstr>Usuage of Our Model</vt:lpstr>
      <vt:lpstr>EDA</vt:lpstr>
      <vt:lpstr>EDA</vt:lpstr>
      <vt:lpstr>ALGORITHMS USED</vt:lpstr>
      <vt:lpstr>ALGORITHMS USED</vt:lpstr>
      <vt:lpstr>ALGORITHMS USED</vt:lpstr>
      <vt:lpstr>FEATURE SELECTION</vt:lpstr>
      <vt:lpstr>FEATURE SELECTION</vt:lpstr>
      <vt:lpstr>FUTURE PROSPECT</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Anis Ghosh</cp:lastModifiedBy>
  <cp:revision>97</cp:revision>
  <dcterms:created xsi:type="dcterms:W3CDTF">2020-04-24T07:16:00Z</dcterms:created>
  <dcterms:modified xsi:type="dcterms:W3CDTF">2022-04-13T16:31:25Z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1033-11.2.0.11074</vt:lpwstr>
  </property>
  <property fmtid="{D5CDD505-2E9C-101B-9397-08002B2CF9AE}" pid="3" name="ICV">
    <vt:lpwstr>5B3ACA049B544C38994C96B4A7B76BF5</vt:lpwstr>
  </property>
</Properties>
</file>