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Nunito"/>
      <p:regular r:id="rId24"/>
      <p:bold r:id="rId25"/>
      <p:italic r:id="rId26"/>
      <p:boldItalic r:id="rId27"/>
    </p:embeddedFont>
    <p:embeddedFont>
      <p:font typeface="Frank Ruhl Libre"/>
      <p:regular r:id="rId28"/>
      <p:bold r:id="rId29"/>
    </p:embeddedFont>
    <p:embeddedFont>
      <p:font typeface="EB Garamond"/>
      <p:regular r:id="rId30"/>
      <p:bold r:id="rId31"/>
      <p:italic r:id="rId32"/>
      <p:boldItalic r:id="rId33"/>
    </p:embeddedFont>
    <p:embeddedFont>
      <p:font typeface="Marcellus SC"/>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Nuni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FrankRuhlLibre-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ankRuhlLibr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fntdata"/><Relationship Id="rId30" Type="http://schemas.openxmlformats.org/officeDocument/2006/relationships/font" Target="fonts/EBGaramond-regular.fntdata"/><Relationship Id="rId11" Type="http://schemas.openxmlformats.org/officeDocument/2006/relationships/slide" Target="slides/slide6.xml"/><Relationship Id="rId33" Type="http://schemas.openxmlformats.org/officeDocument/2006/relationships/font" Target="fonts/EBGaramond-boldItalic.fntdata"/><Relationship Id="rId10" Type="http://schemas.openxmlformats.org/officeDocument/2006/relationships/slide" Target="slides/slide5.xml"/><Relationship Id="rId32" Type="http://schemas.openxmlformats.org/officeDocument/2006/relationships/font" Target="fonts/EBGaramond-italic.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MarcellusSC-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593bb518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593bb518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93bb518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93bb518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93bb518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93bb518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593bb518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93bb518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593bb518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593bb518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593bb518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593bb518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593bb518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593bb518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593bb518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593bb518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593bb51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593bb51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593bb518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593bb518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593bb518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593bb51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593bb518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593bb518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593bb518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593bb518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917475" y="1991825"/>
            <a:ext cx="50985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548025" y="4330100"/>
            <a:ext cx="5511000" cy="519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800"/>
              <a:buNone/>
              <a:defRPr sz="1800"/>
            </a:lvl1pPr>
          </a:lstStyle>
          <a:p/>
        </p:txBody>
      </p:sp>
      <p:sp>
        <p:nvSpPr>
          <p:cNvPr id="43" name="Google Shape;43;p11"/>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44" name="Shape 44"/>
        <p:cNvGrpSpPr/>
        <p:nvPr/>
      </p:nvGrpSpPr>
      <p:grpSpPr>
        <a:xfrm>
          <a:off x="0" y="0"/>
          <a:ext cx="0" cy="0"/>
          <a:chOff x="0" y="0"/>
          <a:chExt cx="0" cy="0"/>
        </a:xfrm>
      </p:grpSpPr>
      <p:sp>
        <p:nvSpPr>
          <p:cNvPr id="45" name="Google Shape;45;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 name="Shape 11"/>
        <p:cNvGrpSpPr/>
        <p:nvPr/>
      </p:nvGrpSpPr>
      <p:grpSpPr>
        <a:xfrm>
          <a:off x="0" y="0"/>
          <a:ext cx="0" cy="0"/>
          <a:chOff x="0" y="0"/>
          <a:chExt cx="0" cy="0"/>
        </a:xfrm>
      </p:grpSpPr>
      <p:sp>
        <p:nvSpPr>
          <p:cNvPr id="12" name="Google Shape;12;p3"/>
          <p:cNvSpPr txBox="1"/>
          <p:nvPr>
            <p:ph type="title"/>
          </p:nvPr>
        </p:nvSpPr>
        <p:spPr>
          <a:xfrm>
            <a:off x="548025" y="431025"/>
            <a:ext cx="5511000" cy="775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3" name="Google Shape;13;p3"/>
          <p:cNvSpPr txBox="1"/>
          <p:nvPr>
            <p:ph idx="1" type="body"/>
          </p:nvPr>
        </p:nvSpPr>
        <p:spPr>
          <a:xfrm>
            <a:off x="548025" y="1410075"/>
            <a:ext cx="2567400" cy="33060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4" name="Google Shape;14;p3"/>
          <p:cNvSpPr txBox="1"/>
          <p:nvPr>
            <p:ph idx="2" type="body"/>
          </p:nvPr>
        </p:nvSpPr>
        <p:spPr>
          <a:xfrm>
            <a:off x="3491636" y="1410075"/>
            <a:ext cx="2567400" cy="33060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5" name="Google Shape;15;p3"/>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sp>
        <p:nvSpPr>
          <p:cNvPr id="17" name="Google Shape;17;p4"/>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ctrTitle"/>
          </p:nvPr>
        </p:nvSpPr>
        <p:spPr>
          <a:xfrm>
            <a:off x="917475" y="1583350"/>
            <a:ext cx="50985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0" name="Google Shape;20;p5"/>
          <p:cNvSpPr txBox="1"/>
          <p:nvPr>
            <p:ph idx="1" type="subTitle"/>
          </p:nvPr>
        </p:nvSpPr>
        <p:spPr>
          <a:xfrm>
            <a:off x="917475" y="2840052"/>
            <a:ext cx="5098500" cy="784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24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 name="Shape 21"/>
        <p:cNvGrpSpPr/>
        <p:nvPr/>
      </p:nvGrpSpPr>
      <p:grpSpPr>
        <a:xfrm>
          <a:off x="0" y="0"/>
          <a:ext cx="0" cy="0"/>
          <a:chOff x="0" y="0"/>
          <a:chExt cx="0" cy="0"/>
        </a:xfrm>
      </p:grpSpPr>
      <p:sp>
        <p:nvSpPr>
          <p:cNvPr id="22" name="Google Shape;22;p6"/>
          <p:cNvSpPr txBox="1"/>
          <p:nvPr>
            <p:ph idx="1" type="body"/>
          </p:nvPr>
        </p:nvSpPr>
        <p:spPr>
          <a:xfrm>
            <a:off x="1315400" y="980300"/>
            <a:ext cx="4257300" cy="3221700"/>
          </a:xfrm>
          <a:prstGeom prst="rect">
            <a:avLst/>
          </a:prstGeom>
          <a:noFill/>
          <a:ln>
            <a:noFill/>
          </a:ln>
        </p:spPr>
        <p:txBody>
          <a:bodyPr anchorCtr="0" anchor="t" bIns="0" lIns="0" spcFirstLastPara="1" rIns="0" wrap="square" tIns="0">
            <a:noAutofit/>
          </a:bodyPr>
          <a:lstStyle>
            <a:lvl1pPr indent="-431800" lvl="0" marL="457200" algn="l">
              <a:lnSpc>
                <a:spcPct val="100000"/>
              </a:lnSpc>
              <a:spcBef>
                <a:spcPts val="600"/>
              </a:spcBef>
              <a:spcAft>
                <a:spcPts val="0"/>
              </a:spcAft>
              <a:buSzPts val="3200"/>
              <a:buChar char="⬗"/>
              <a:defRPr i="1" sz="3200"/>
            </a:lvl1pPr>
            <a:lvl2pPr indent="-431800" lvl="1" marL="914400" algn="l">
              <a:lnSpc>
                <a:spcPct val="100000"/>
              </a:lnSpc>
              <a:spcBef>
                <a:spcPts val="0"/>
              </a:spcBef>
              <a:spcAft>
                <a:spcPts val="0"/>
              </a:spcAft>
              <a:buSzPts val="3200"/>
              <a:buChar char="⬗"/>
              <a:defRPr i="1" sz="3200"/>
            </a:lvl2pPr>
            <a:lvl3pPr indent="-431800" lvl="2" marL="1371600" algn="l">
              <a:lnSpc>
                <a:spcPct val="100000"/>
              </a:lnSpc>
              <a:spcBef>
                <a:spcPts val="0"/>
              </a:spcBef>
              <a:spcAft>
                <a:spcPts val="0"/>
              </a:spcAft>
              <a:buSzPts val="3200"/>
              <a:buChar char="⬗"/>
              <a:defRPr i="1" sz="3200"/>
            </a:lvl3pPr>
            <a:lvl4pPr indent="-431800" lvl="3" marL="1828800" algn="l">
              <a:lnSpc>
                <a:spcPct val="100000"/>
              </a:lnSpc>
              <a:spcBef>
                <a:spcPts val="0"/>
              </a:spcBef>
              <a:spcAft>
                <a:spcPts val="0"/>
              </a:spcAft>
              <a:buSzPts val="3200"/>
              <a:buChar char="●"/>
              <a:defRPr i="1" sz="3200"/>
            </a:lvl4pPr>
            <a:lvl5pPr indent="-431800" lvl="4" marL="2286000" algn="l">
              <a:lnSpc>
                <a:spcPct val="100000"/>
              </a:lnSpc>
              <a:spcBef>
                <a:spcPts val="0"/>
              </a:spcBef>
              <a:spcAft>
                <a:spcPts val="0"/>
              </a:spcAft>
              <a:buSzPts val="3200"/>
              <a:buChar char="○"/>
              <a:defRPr i="1" sz="3200"/>
            </a:lvl5pPr>
            <a:lvl6pPr indent="-431800" lvl="5" marL="2743200" algn="l">
              <a:lnSpc>
                <a:spcPct val="100000"/>
              </a:lnSpc>
              <a:spcBef>
                <a:spcPts val="0"/>
              </a:spcBef>
              <a:spcAft>
                <a:spcPts val="0"/>
              </a:spcAft>
              <a:buSzPts val="3200"/>
              <a:buChar char="■"/>
              <a:defRPr i="1" sz="3200"/>
            </a:lvl6pPr>
            <a:lvl7pPr indent="-431800" lvl="6" marL="3200400" algn="l">
              <a:lnSpc>
                <a:spcPct val="100000"/>
              </a:lnSpc>
              <a:spcBef>
                <a:spcPts val="0"/>
              </a:spcBef>
              <a:spcAft>
                <a:spcPts val="0"/>
              </a:spcAft>
              <a:buSzPts val="3200"/>
              <a:buChar char="●"/>
              <a:defRPr i="1" sz="3200"/>
            </a:lvl7pPr>
            <a:lvl8pPr indent="-431800" lvl="7" marL="3657600" algn="l">
              <a:lnSpc>
                <a:spcPct val="100000"/>
              </a:lnSpc>
              <a:spcBef>
                <a:spcPts val="0"/>
              </a:spcBef>
              <a:spcAft>
                <a:spcPts val="0"/>
              </a:spcAft>
              <a:buSzPts val="3200"/>
              <a:buChar char="○"/>
              <a:defRPr i="1" sz="3200"/>
            </a:lvl8pPr>
            <a:lvl9pPr indent="-431800" lvl="8" marL="4114800" algn="l">
              <a:lnSpc>
                <a:spcPct val="100000"/>
              </a:lnSpc>
              <a:spcBef>
                <a:spcPts val="0"/>
              </a:spcBef>
              <a:spcAft>
                <a:spcPts val="0"/>
              </a:spcAft>
              <a:buSzPts val="3200"/>
              <a:buChar char="■"/>
              <a:defRPr i="1" sz="3200"/>
            </a:lvl9pPr>
          </a:lstStyle>
          <a:p/>
        </p:txBody>
      </p:sp>
      <p:sp>
        <p:nvSpPr>
          <p:cNvPr id="23" name="Google Shape;23;p6"/>
          <p:cNvSpPr txBox="1"/>
          <p:nvPr/>
        </p:nvSpPr>
        <p:spPr>
          <a:xfrm>
            <a:off x="817400" y="705169"/>
            <a:ext cx="19572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lt2"/>
                </a:solidFill>
                <a:latin typeface="Marcellus SC"/>
                <a:ea typeface="Marcellus SC"/>
                <a:cs typeface="Marcellus SC"/>
                <a:sym typeface="Marcellus SC"/>
              </a:rPr>
              <a:t>“</a:t>
            </a:r>
            <a:endParaRPr b="0" i="0" sz="9600" u="none" cap="none" strike="noStrike">
              <a:solidFill>
                <a:schemeClr val="lt2"/>
              </a:solidFill>
              <a:latin typeface="Marcellus SC"/>
              <a:ea typeface="Marcellus SC"/>
              <a:cs typeface="Marcellus SC"/>
              <a:sym typeface="Marcellus SC"/>
            </a:endParaRPr>
          </a:p>
        </p:txBody>
      </p:sp>
      <p:sp>
        <p:nvSpPr>
          <p:cNvPr id="24" name="Google Shape;24;p6"/>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7"/>
          <p:cNvSpPr txBox="1"/>
          <p:nvPr>
            <p:ph type="title"/>
          </p:nvPr>
        </p:nvSpPr>
        <p:spPr>
          <a:xfrm>
            <a:off x="548025" y="431025"/>
            <a:ext cx="5511000" cy="775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7" name="Google Shape;27;p7"/>
          <p:cNvSpPr txBox="1"/>
          <p:nvPr>
            <p:ph idx="1" type="body"/>
          </p:nvPr>
        </p:nvSpPr>
        <p:spPr>
          <a:xfrm>
            <a:off x="548025" y="1410075"/>
            <a:ext cx="5511000" cy="321120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28" name="Google Shape;28;p7"/>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9" name="Shape 29"/>
        <p:cNvGrpSpPr/>
        <p:nvPr/>
      </p:nvGrpSpPr>
      <p:grpSpPr>
        <a:xfrm>
          <a:off x="0" y="0"/>
          <a:ext cx="0" cy="0"/>
          <a:chOff x="0" y="0"/>
          <a:chExt cx="0" cy="0"/>
        </a:xfrm>
      </p:grpSpPr>
      <p:sp>
        <p:nvSpPr>
          <p:cNvPr id="30" name="Google Shape;30;p8"/>
          <p:cNvSpPr txBox="1"/>
          <p:nvPr>
            <p:ph type="title"/>
          </p:nvPr>
        </p:nvSpPr>
        <p:spPr>
          <a:xfrm>
            <a:off x="548025" y="431025"/>
            <a:ext cx="5511000" cy="775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1" name="Google Shape;31;p8"/>
          <p:cNvSpPr txBox="1"/>
          <p:nvPr>
            <p:ph idx="1" type="body"/>
          </p:nvPr>
        </p:nvSpPr>
        <p:spPr>
          <a:xfrm>
            <a:off x="548025" y="1410075"/>
            <a:ext cx="1837800" cy="3305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2" name="Google Shape;32;p8"/>
          <p:cNvSpPr txBox="1"/>
          <p:nvPr>
            <p:ph idx="2" type="body"/>
          </p:nvPr>
        </p:nvSpPr>
        <p:spPr>
          <a:xfrm>
            <a:off x="2594365" y="1410075"/>
            <a:ext cx="1837800" cy="3305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3" name="Google Shape;33;p8"/>
          <p:cNvSpPr txBox="1"/>
          <p:nvPr>
            <p:ph idx="3" type="body"/>
          </p:nvPr>
        </p:nvSpPr>
        <p:spPr>
          <a:xfrm>
            <a:off x="4640704" y="1410075"/>
            <a:ext cx="1837800" cy="3305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34" name="Google Shape;34;p8"/>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chemeClr val="dk2"/>
        </a:solidFill>
      </p:bgPr>
    </p:bg>
    <p:spTree>
      <p:nvGrpSpPr>
        <p:cNvPr id="35" name="Shape 35"/>
        <p:cNvGrpSpPr/>
        <p:nvPr/>
      </p:nvGrpSpPr>
      <p:grpSpPr>
        <a:xfrm>
          <a:off x="0" y="0"/>
          <a:ext cx="0" cy="0"/>
          <a:chOff x="0" y="0"/>
          <a:chExt cx="0" cy="0"/>
        </a:xfrm>
      </p:grpSpPr>
      <p:pic>
        <p:nvPicPr>
          <p:cNvPr id="36" name="Google Shape;36;p9"/>
          <p:cNvPicPr preferRelativeResize="0"/>
          <p:nvPr/>
        </p:nvPicPr>
        <p:blipFill rotWithShape="1">
          <a:blip r:embed="rId2">
            <a:alphaModFix/>
          </a:blip>
          <a:srcRect b="0" l="0" r="0" t="0"/>
          <a:stretch/>
        </p:blipFill>
        <p:spPr>
          <a:xfrm>
            <a:off x="0" y="0"/>
            <a:ext cx="9143990" cy="5143500"/>
          </a:xfrm>
          <a:prstGeom prst="rect">
            <a:avLst/>
          </a:prstGeom>
          <a:noFill/>
          <a:ln>
            <a:noFill/>
          </a:ln>
        </p:spPr>
      </p:pic>
      <p:sp>
        <p:nvSpPr>
          <p:cNvPr id="37" name="Google Shape;37;p9"/>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10"/>
          <p:cNvSpPr txBox="1"/>
          <p:nvPr>
            <p:ph type="title"/>
          </p:nvPr>
        </p:nvSpPr>
        <p:spPr>
          <a:xfrm>
            <a:off x="548025" y="431025"/>
            <a:ext cx="5511000" cy="7755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0" name="Google Shape;40;p10"/>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025" y="431025"/>
            <a:ext cx="5511000" cy="7755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1pPr>
            <a:lvl2pPr lvl="1"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2pPr>
            <a:lvl3pPr lvl="2"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3pPr>
            <a:lvl4pPr lvl="3"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4pPr>
            <a:lvl5pPr lvl="4"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5pPr>
            <a:lvl6pPr lvl="5"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6pPr>
            <a:lvl7pPr lvl="6"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7pPr>
            <a:lvl8pPr lvl="7"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8pPr>
            <a:lvl9pPr lvl="8" marR="0" rtl="0" algn="l">
              <a:lnSpc>
                <a:spcPct val="100000"/>
              </a:lnSpc>
              <a:spcBef>
                <a:spcPts val="0"/>
              </a:spcBef>
              <a:spcAft>
                <a:spcPts val="0"/>
              </a:spcAft>
              <a:buClr>
                <a:schemeClr val="dk1"/>
              </a:buClr>
              <a:buSzPts val="2400"/>
              <a:buFont typeface="Marcellus SC"/>
              <a:buNone/>
              <a:defRPr b="0" i="0" sz="2400" u="none" cap="none" strike="noStrike">
                <a:solidFill>
                  <a:schemeClr val="dk1"/>
                </a:solidFill>
                <a:latin typeface="Marcellus SC"/>
                <a:ea typeface="Marcellus SC"/>
                <a:cs typeface="Marcellus SC"/>
                <a:sym typeface="Marcellus SC"/>
              </a:defRPr>
            </a:lvl9pPr>
          </a:lstStyle>
          <a:p/>
        </p:txBody>
      </p:sp>
      <p:sp>
        <p:nvSpPr>
          <p:cNvPr id="7" name="Google Shape;7;p1"/>
          <p:cNvSpPr txBox="1"/>
          <p:nvPr>
            <p:ph idx="1" type="body"/>
          </p:nvPr>
        </p:nvSpPr>
        <p:spPr>
          <a:xfrm>
            <a:off x="548025" y="1410075"/>
            <a:ext cx="5511000" cy="32112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60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1pPr>
            <a:lvl2pPr indent="-381000" lvl="1" marL="9144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2pPr>
            <a:lvl3pPr indent="-381000" lvl="2" marL="13716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3pPr>
            <a:lvl4pPr indent="-381000" lvl="3" marL="18288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4pPr>
            <a:lvl5pPr indent="-381000" lvl="4" marL="22860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5pPr>
            <a:lvl6pPr indent="-381000" lvl="5" marL="27432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6pPr>
            <a:lvl7pPr indent="-381000" lvl="6" marL="32004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7pPr>
            <a:lvl8pPr indent="-381000" lvl="7" marL="36576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8pPr>
            <a:lvl9pPr indent="-381000" lvl="8" marL="4114800" marR="0" rtl="0" algn="l">
              <a:lnSpc>
                <a:spcPct val="100000"/>
              </a:lnSpc>
              <a:spcBef>
                <a:spcPts val="0"/>
              </a:spcBef>
              <a:spcAft>
                <a:spcPts val="0"/>
              </a:spcAft>
              <a:buClr>
                <a:schemeClr val="lt2"/>
              </a:buClr>
              <a:buSzPts val="2400"/>
              <a:buFont typeface="EB Garamond"/>
              <a:buChar char="■"/>
              <a:defRPr b="0" i="0" sz="2400" u="none" cap="none" strike="noStrike">
                <a:solidFill>
                  <a:schemeClr val="dk1"/>
                </a:solidFill>
                <a:latin typeface="EB Garamond"/>
                <a:ea typeface="EB Garamond"/>
                <a:cs typeface="EB Garamond"/>
                <a:sym typeface="EB Garamond"/>
              </a:defRPr>
            </a:lvl9pPr>
          </a:lstStyle>
          <a:p/>
        </p:txBody>
      </p:sp>
      <p:sp>
        <p:nvSpPr>
          <p:cNvPr id="8" name="Google Shape;8;p1"/>
          <p:cNvSpPr txBox="1"/>
          <p:nvPr>
            <p:ph idx="12" type="sldNum"/>
          </p:nvPr>
        </p:nvSpPr>
        <p:spPr>
          <a:xfrm>
            <a:off x="270800" y="4882950"/>
            <a:ext cx="8614500" cy="2604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Frank Ruhl Libre"/>
                <a:ea typeface="Frank Ruhl Libre"/>
                <a:cs typeface="Frank Ruhl Libre"/>
                <a:sym typeface="Frank Ruhl Libr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3"/>
          <p:cNvSpPr txBox="1"/>
          <p:nvPr/>
        </p:nvSpPr>
        <p:spPr>
          <a:xfrm>
            <a:off x="2620350" y="1954350"/>
            <a:ext cx="3903300" cy="617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4800">
                <a:solidFill>
                  <a:srgbClr val="413724"/>
                </a:solidFill>
                <a:latin typeface="Marcellus SC"/>
                <a:ea typeface="Marcellus SC"/>
                <a:cs typeface="Marcellus SC"/>
                <a:sym typeface="Marcellus SC"/>
              </a:rPr>
              <a:t>Convex Hull</a:t>
            </a:r>
            <a:endParaRPr sz="4800">
              <a:solidFill>
                <a:srgbClr val="413724"/>
              </a:solidFill>
              <a:latin typeface="Marcellus SC"/>
              <a:ea typeface="Marcellus SC"/>
              <a:cs typeface="Marcellus SC"/>
              <a:sym typeface="Marcellus SC"/>
            </a:endParaRPr>
          </a:p>
        </p:txBody>
      </p:sp>
      <p:sp>
        <p:nvSpPr>
          <p:cNvPr id="53" name="Google Shape;53;p13"/>
          <p:cNvSpPr txBox="1"/>
          <p:nvPr/>
        </p:nvSpPr>
        <p:spPr>
          <a:xfrm>
            <a:off x="274175" y="3418600"/>
            <a:ext cx="5511000" cy="1455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400">
                <a:solidFill>
                  <a:srgbClr val="413724"/>
                </a:solidFill>
                <a:latin typeface="Marcellus SC"/>
                <a:ea typeface="Marcellus SC"/>
                <a:cs typeface="Marcellus SC"/>
                <a:sym typeface="Marcellus SC"/>
              </a:rPr>
              <a:t>Akshat Gupta (</a:t>
            </a:r>
            <a:r>
              <a:rPr lang="en" sz="2000">
                <a:solidFill>
                  <a:srgbClr val="413724"/>
                </a:solidFill>
                <a:latin typeface="Marcellus SC"/>
                <a:ea typeface="Marcellus SC"/>
                <a:cs typeface="Marcellus SC"/>
                <a:sym typeface="Marcellus SC"/>
              </a:rPr>
              <a:t>180123002</a:t>
            </a:r>
            <a:r>
              <a:rPr lang="en" sz="2400">
                <a:solidFill>
                  <a:srgbClr val="413724"/>
                </a:solidFill>
                <a:latin typeface="Marcellus SC"/>
                <a:ea typeface="Marcellus SC"/>
                <a:cs typeface="Marcellus SC"/>
                <a:sym typeface="Marcellus SC"/>
              </a:rPr>
              <a:t>)</a:t>
            </a:r>
            <a:endParaRPr sz="2400">
              <a:solidFill>
                <a:srgbClr val="413724"/>
              </a:solidFill>
              <a:latin typeface="Marcellus SC"/>
              <a:ea typeface="Marcellus SC"/>
              <a:cs typeface="Marcellus SC"/>
              <a:sym typeface="Marcellus SC"/>
            </a:endParaRPr>
          </a:p>
          <a:p>
            <a:pPr indent="0" lvl="0" marL="0" rtl="0" algn="l">
              <a:lnSpc>
                <a:spcPct val="100000"/>
              </a:lnSpc>
              <a:spcBef>
                <a:spcPts val="0"/>
              </a:spcBef>
              <a:spcAft>
                <a:spcPts val="0"/>
              </a:spcAft>
              <a:buNone/>
            </a:pPr>
            <a:r>
              <a:rPr lang="en" sz="2400">
                <a:solidFill>
                  <a:srgbClr val="413724"/>
                </a:solidFill>
                <a:latin typeface="Marcellus SC"/>
                <a:ea typeface="Marcellus SC"/>
                <a:cs typeface="Marcellus SC"/>
                <a:sym typeface="Marcellus SC"/>
              </a:rPr>
              <a:t>Anish Kumar (</a:t>
            </a:r>
            <a:r>
              <a:rPr lang="en" sz="2000">
                <a:solidFill>
                  <a:srgbClr val="413724"/>
                </a:solidFill>
                <a:latin typeface="Marcellus SC"/>
                <a:ea typeface="Marcellus SC"/>
                <a:cs typeface="Marcellus SC"/>
                <a:sym typeface="Marcellus SC"/>
              </a:rPr>
              <a:t>180123003</a:t>
            </a:r>
            <a:r>
              <a:rPr lang="en" sz="2400">
                <a:solidFill>
                  <a:srgbClr val="413724"/>
                </a:solidFill>
                <a:latin typeface="Marcellus SC"/>
                <a:ea typeface="Marcellus SC"/>
                <a:cs typeface="Marcellus SC"/>
                <a:sym typeface="Marcellus SC"/>
              </a:rPr>
              <a:t>)</a:t>
            </a:r>
            <a:endParaRPr sz="2400">
              <a:solidFill>
                <a:srgbClr val="413724"/>
              </a:solidFill>
              <a:latin typeface="Marcellus SC"/>
              <a:ea typeface="Marcellus SC"/>
              <a:cs typeface="Marcellus SC"/>
              <a:sym typeface="Marcellus SC"/>
            </a:endParaRPr>
          </a:p>
          <a:p>
            <a:pPr indent="0" lvl="0" marL="0" rtl="0" algn="l">
              <a:lnSpc>
                <a:spcPct val="115000"/>
              </a:lnSpc>
              <a:spcBef>
                <a:spcPts val="0"/>
              </a:spcBef>
              <a:spcAft>
                <a:spcPts val="0"/>
              </a:spcAft>
              <a:buNone/>
            </a:pPr>
            <a:r>
              <a:rPr lang="en" sz="2400">
                <a:solidFill>
                  <a:srgbClr val="413724"/>
                </a:solidFill>
                <a:latin typeface="Marcellus SC"/>
                <a:ea typeface="Marcellus SC"/>
                <a:cs typeface="Marcellus SC"/>
                <a:sym typeface="Marcellus SC"/>
              </a:rPr>
              <a:t>IIT Guwahati</a:t>
            </a:r>
            <a:endParaRPr sz="2400">
              <a:solidFill>
                <a:srgbClr val="413724"/>
              </a:solidFill>
              <a:latin typeface="Marcellus SC"/>
              <a:ea typeface="Marcellus SC"/>
              <a:cs typeface="Marcellus SC"/>
              <a:sym typeface="Marcellus SC"/>
            </a:endParaRPr>
          </a:p>
        </p:txBody>
      </p:sp>
      <p:sp>
        <p:nvSpPr>
          <p:cNvPr id="54" name="Google Shape;54;p13"/>
          <p:cNvSpPr txBox="1"/>
          <p:nvPr/>
        </p:nvSpPr>
        <p:spPr>
          <a:xfrm>
            <a:off x="7057250" y="173850"/>
            <a:ext cx="2193900" cy="547800"/>
          </a:xfrm>
          <a:prstGeom prst="rect">
            <a:avLst/>
          </a:prstGeom>
          <a:noFill/>
          <a:ln>
            <a:noFill/>
          </a:ln>
        </p:spPr>
        <p:txBody>
          <a:bodyPr anchorCtr="0" anchor="t" bIns="0" lIns="0" spcFirstLastPara="1" rIns="0" wrap="square" tIns="0">
            <a:noAutofit/>
          </a:bodyPr>
          <a:lstStyle/>
          <a:p>
            <a:pPr indent="0" lvl="0" marL="0" rtl="0" algn="l">
              <a:spcBef>
                <a:spcPts val="600"/>
              </a:spcBef>
              <a:spcAft>
                <a:spcPts val="0"/>
              </a:spcAft>
              <a:buNone/>
            </a:pPr>
            <a:r>
              <a:rPr lang="en" sz="2400">
                <a:solidFill>
                  <a:srgbClr val="413724"/>
                </a:solidFill>
                <a:latin typeface="EB Garamond"/>
                <a:ea typeface="EB Garamond"/>
                <a:cs typeface="EB Garamond"/>
                <a:sym typeface="EB Garamond"/>
              </a:rPr>
              <a:t>MA252 Project</a:t>
            </a:r>
            <a:endParaRPr sz="2400">
              <a:solidFill>
                <a:srgbClr val="413724"/>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688175" y="3159750"/>
            <a:ext cx="2556102" cy="1983749"/>
          </a:xfrm>
          <a:prstGeom prst="rect">
            <a:avLst/>
          </a:prstGeom>
          <a:noFill/>
          <a:ln>
            <a:noFill/>
          </a:ln>
        </p:spPr>
      </p:pic>
      <p:pic>
        <p:nvPicPr>
          <p:cNvPr id="125" name="Google Shape;125;p22"/>
          <p:cNvPicPr preferRelativeResize="0"/>
          <p:nvPr/>
        </p:nvPicPr>
        <p:blipFill>
          <a:blip r:embed="rId4">
            <a:alphaModFix/>
          </a:blip>
          <a:stretch>
            <a:fillRect/>
          </a:stretch>
        </p:blipFill>
        <p:spPr>
          <a:xfrm>
            <a:off x="6159485" y="3159750"/>
            <a:ext cx="2452040" cy="1871676"/>
          </a:xfrm>
          <a:prstGeom prst="rect">
            <a:avLst/>
          </a:prstGeom>
          <a:noFill/>
          <a:ln>
            <a:noFill/>
          </a:ln>
        </p:spPr>
      </p:pic>
      <p:pic>
        <p:nvPicPr>
          <p:cNvPr id="126" name="Google Shape;126;p22"/>
          <p:cNvPicPr preferRelativeResize="0"/>
          <p:nvPr/>
        </p:nvPicPr>
        <p:blipFill>
          <a:blip r:embed="rId5">
            <a:alphaModFix/>
          </a:blip>
          <a:stretch>
            <a:fillRect/>
          </a:stretch>
        </p:blipFill>
        <p:spPr>
          <a:xfrm>
            <a:off x="152400" y="99175"/>
            <a:ext cx="3694500" cy="2726926"/>
          </a:xfrm>
          <a:prstGeom prst="rect">
            <a:avLst/>
          </a:prstGeom>
          <a:noFill/>
          <a:ln>
            <a:noFill/>
          </a:ln>
        </p:spPr>
      </p:pic>
      <p:pic>
        <p:nvPicPr>
          <p:cNvPr id="127" name="Google Shape;127;p22"/>
          <p:cNvPicPr preferRelativeResize="0"/>
          <p:nvPr/>
        </p:nvPicPr>
        <p:blipFill>
          <a:blip r:embed="rId6">
            <a:alphaModFix/>
          </a:blip>
          <a:stretch>
            <a:fillRect/>
          </a:stretch>
        </p:blipFill>
        <p:spPr>
          <a:xfrm>
            <a:off x="5247075" y="99175"/>
            <a:ext cx="3745449" cy="2995524"/>
          </a:xfrm>
          <a:prstGeom prst="rect">
            <a:avLst/>
          </a:prstGeom>
          <a:noFill/>
          <a:ln>
            <a:noFill/>
          </a:ln>
        </p:spPr>
      </p:pic>
      <p:sp>
        <p:nvSpPr>
          <p:cNvPr id="128" name="Google Shape;128;p22"/>
          <p:cNvSpPr txBox="1"/>
          <p:nvPr/>
        </p:nvSpPr>
        <p:spPr>
          <a:xfrm>
            <a:off x="1264350" y="648650"/>
            <a:ext cx="2036100" cy="7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Pop point P</a:t>
            </a:r>
            <a:r>
              <a:rPr baseline="-25000" lang="en">
                <a:latin typeface="Playfair Display"/>
                <a:ea typeface="Playfair Display"/>
                <a:cs typeface="Playfair Display"/>
                <a:sym typeface="Playfair Display"/>
              </a:rPr>
              <a:t>2</a:t>
            </a:r>
            <a:r>
              <a:rPr lang="en">
                <a:latin typeface="Playfair Display"/>
                <a:ea typeface="Playfair Display"/>
                <a:cs typeface="Playfair Display"/>
                <a:sym typeface="Playfair Display"/>
              </a:rPr>
              <a:t> as orientation of line P</a:t>
            </a:r>
            <a:r>
              <a:rPr baseline="-25000" lang="en">
                <a:latin typeface="Playfair Display"/>
                <a:ea typeface="Playfair Display"/>
                <a:cs typeface="Playfair Display"/>
                <a:sym typeface="Playfair Display"/>
              </a:rPr>
              <a:t>1</a:t>
            </a:r>
            <a:r>
              <a:rPr lang="en">
                <a:latin typeface="Playfair Display"/>
                <a:ea typeface="Playfair Display"/>
                <a:cs typeface="Playfair Display"/>
                <a:sym typeface="Playfair Display"/>
              </a:rPr>
              <a:t>P</a:t>
            </a:r>
            <a:r>
              <a:rPr baseline="-25000" lang="en">
                <a:latin typeface="Playfair Display"/>
                <a:ea typeface="Playfair Display"/>
                <a:cs typeface="Playfair Display"/>
                <a:sym typeface="Playfair Display"/>
              </a:rPr>
              <a:t>2</a:t>
            </a:r>
            <a:r>
              <a:rPr lang="en">
                <a:latin typeface="Playfair Display"/>
                <a:ea typeface="Playfair Display"/>
                <a:cs typeface="Playfair Display"/>
                <a:sym typeface="Playfair Display"/>
              </a:rPr>
              <a:t> with P</a:t>
            </a:r>
            <a:r>
              <a:rPr baseline="-25000" lang="en">
                <a:latin typeface="Playfair Display"/>
                <a:ea typeface="Playfair Display"/>
                <a:cs typeface="Playfair Display"/>
                <a:sym typeface="Playfair Display"/>
              </a:rPr>
              <a:t>2</a:t>
            </a:r>
            <a:r>
              <a:rPr lang="en">
                <a:latin typeface="Playfair Display"/>
                <a:ea typeface="Playfair Display"/>
                <a:cs typeface="Playfair Display"/>
                <a:sym typeface="Playfair Display"/>
              </a:rPr>
              <a:t>P</a:t>
            </a:r>
            <a:r>
              <a:rPr baseline="-25000" lang="en">
                <a:latin typeface="Playfair Display"/>
                <a:ea typeface="Playfair Display"/>
                <a:cs typeface="Playfair Display"/>
                <a:sym typeface="Playfair Display"/>
              </a:rPr>
              <a:t>3</a:t>
            </a:r>
            <a:r>
              <a:rPr lang="en">
                <a:latin typeface="Playfair Display"/>
                <a:ea typeface="Playfair Display"/>
                <a:cs typeface="Playfair Display"/>
                <a:sym typeface="Playfair Display"/>
              </a:rPr>
              <a:t> is negative</a:t>
            </a:r>
            <a:endParaRPr>
              <a:latin typeface="Playfair Display"/>
              <a:ea typeface="Playfair Display"/>
              <a:cs typeface="Playfair Display"/>
              <a:sym typeface="Playfair Display"/>
            </a:endParaRPr>
          </a:p>
        </p:txBody>
      </p:sp>
      <p:sp>
        <p:nvSpPr>
          <p:cNvPr id="129" name="Google Shape;129;p22"/>
          <p:cNvSpPr txBox="1"/>
          <p:nvPr/>
        </p:nvSpPr>
        <p:spPr>
          <a:xfrm>
            <a:off x="6486500" y="726275"/>
            <a:ext cx="16074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Push P4 into the stack as it made positive orientation.</a:t>
            </a:r>
            <a:endParaRPr>
              <a:latin typeface="Playfair Display"/>
              <a:ea typeface="Playfair Display"/>
              <a:cs typeface="Playfair Display"/>
              <a:sym typeface="Playfair Display"/>
            </a:endParaRPr>
          </a:p>
        </p:txBody>
      </p:sp>
      <p:sp>
        <p:nvSpPr>
          <p:cNvPr id="130" name="Google Shape;130;p22"/>
          <p:cNvSpPr txBox="1"/>
          <p:nvPr/>
        </p:nvSpPr>
        <p:spPr>
          <a:xfrm>
            <a:off x="3846900" y="18575"/>
            <a:ext cx="1200300" cy="16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All these steps are a part of Graham’s Scan</a:t>
            </a:r>
            <a:endParaRPr b="1">
              <a:latin typeface="Playfair Display"/>
              <a:ea typeface="Playfair Display"/>
              <a:cs typeface="Playfair Display"/>
              <a:sym typeface="Playfair Display"/>
            </a:endParaRPr>
          </a:p>
        </p:txBody>
      </p:sp>
      <p:sp>
        <p:nvSpPr>
          <p:cNvPr id="131" name="Google Shape;131;p22"/>
          <p:cNvSpPr txBox="1"/>
          <p:nvPr/>
        </p:nvSpPr>
        <p:spPr>
          <a:xfrm>
            <a:off x="-2375" y="18575"/>
            <a:ext cx="3858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3.</a:t>
            </a:r>
            <a:endParaRPr sz="2000">
              <a:latin typeface="Playfair Display"/>
              <a:ea typeface="Playfair Display"/>
              <a:cs typeface="Playfair Display"/>
              <a:sym typeface="Playfair Display"/>
            </a:endParaRPr>
          </a:p>
        </p:txBody>
      </p:sp>
      <p:sp>
        <p:nvSpPr>
          <p:cNvPr id="132" name="Google Shape;132;p22"/>
          <p:cNvSpPr txBox="1"/>
          <p:nvPr/>
        </p:nvSpPr>
        <p:spPr>
          <a:xfrm>
            <a:off x="5058350" y="18575"/>
            <a:ext cx="385800" cy="3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4.</a:t>
            </a:r>
            <a:endParaRPr sz="2000">
              <a:latin typeface="Playfair Display"/>
              <a:ea typeface="Playfair Display"/>
              <a:cs typeface="Playfair Display"/>
              <a:sym typeface="Playfair Display"/>
            </a:endParaRPr>
          </a:p>
        </p:txBody>
      </p:sp>
      <p:sp>
        <p:nvSpPr>
          <p:cNvPr id="133" name="Google Shape;133;p22"/>
          <p:cNvSpPr txBox="1"/>
          <p:nvPr/>
        </p:nvSpPr>
        <p:spPr>
          <a:xfrm>
            <a:off x="367900" y="3103950"/>
            <a:ext cx="385800" cy="4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5.</a:t>
            </a:r>
            <a:endParaRPr sz="2000">
              <a:latin typeface="Playfair Display"/>
              <a:ea typeface="Playfair Display"/>
              <a:cs typeface="Playfair Display"/>
              <a:sym typeface="Playfair Display"/>
            </a:endParaRPr>
          </a:p>
        </p:txBody>
      </p:sp>
      <p:sp>
        <p:nvSpPr>
          <p:cNvPr id="134" name="Google Shape;134;p22"/>
          <p:cNvSpPr txBox="1"/>
          <p:nvPr/>
        </p:nvSpPr>
        <p:spPr>
          <a:xfrm>
            <a:off x="5841200" y="3223025"/>
            <a:ext cx="4716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6.</a:t>
            </a:r>
            <a:endParaRPr sz="2200">
              <a:latin typeface="Playfair Display"/>
              <a:ea typeface="Playfair Display"/>
              <a:cs typeface="Playfair Display"/>
              <a:sym typeface="Playfair Display"/>
            </a:endParaRPr>
          </a:p>
        </p:txBody>
      </p:sp>
      <p:sp>
        <p:nvSpPr>
          <p:cNvPr id="135" name="Google Shape;135;p22"/>
          <p:cNvSpPr txBox="1"/>
          <p:nvPr/>
        </p:nvSpPr>
        <p:spPr>
          <a:xfrm>
            <a:off x="5198350" y="4606375"/>
            <a:ext cx="11097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convex hull </a:t>
            </a:r>
            <a:r>
              <a:rPr lang="en">
                <a:solidFill>
                  <a:srgbClr val="000000"/>
                </a:solidFill>
                <a:latin typeface="Playfair Display"/>
                <a:ea typeface="Playfair Display"/>
                <a:cs typeface="Playfair Display"/>
                <a:sym typeface="Playfair Display"/>
              </a:rPr>
              <a:t>completed</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nvSpPr>
        <p:spPr>
          <a:xfrm>
            <a:off x="235500" y="1783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Analysis of technique with the help of graph &amp; table:</a:t>
            </a:r>
            <a:endParaRPr sz="3000">
              <a:solidFill>
                <a:srgbClr val="000000"/>
              </a:solidFill>
              <a:highlight>
                <a:srgbClr val="FFF2CC"/>
              </a:highlight>
              <a:latin typeface="Oswald"/>
              <a:ea typeface="Oswald"/>
              <a:cs typeface="Oswald"/>
              <a:sym typeface="Oswald"/>
            </a:endParaRPr>
          </a:p>
        </p:txBody>
      </p:sp>
      <p:pic>
        <p:nvPicPr>
          <p:cNvPr id="141" name="Google Shape;141;p23"/>
          <p:cNvPicPr preferRelativeResize="0"/>
          <p:nvPr/>
        </p:nvPicPr>
        <p:blipFill>
          <a:blip r:embed="rId3">
            <a:alphaModFix/>
          </a:blip>
          <a:stretch>
            <a:fillRect/>
          </a:stretch>
        </p:blipFill>
        <p:spPr>
          <a:xfrm>
            <a:off x="313584" y="1042950"/>
            <a:ext cx="4817965" cy="3202825"/>
          </a:xfrm>
          <a:prstGeom prst="rect">
            <a:avLst/>
          </a:prstGeom>
          <a:noFill/>
          <a:ln>
            <a:noFill/>
          </a:ln>
        </p:spPr>
      </p:pic>
      <p:pic>
        <p:nvPicPr>
          <p:cNvPr id="142" name="Google Shape;142;p23"/>
          <p:cNvPicPr preferRelativeResize="0"/>
          <p:nvPr/>
        </p:nvPicPr>
        <p:blipFill>
          <a:blip r:embed="rId4">
            <a:alphaModFix/>
          </a:blip>
          <a:stretch>
            <a:fillRect/>
          </a:stretch>
        </p:blipFill>
        <p:spPr>
          <a:xfrm>
            <a:off x="5376375" y="903425"/>
            <a:ext cx="3557324" cy="3469749"/>
          </a:xfrm>
          <a:prstGeom prst="rect">
            <a:avLst/>
          </a:prstGeom>
          <a:noFill/>
          <a:ln>
            <a:noFill/>
          </a:ln>
        </p:spPr>
      </p:pic>
      <p:cxnSp>
        <p:nvCxnSpPr>
          <p:cNvPr id="143" name="Google Shape;143;p23"/>
          <p:cNvCxnSpPr/>
          <p:nvPr/>
        </p:nvCxnSpPr>
        <p:spPr>
          <a:xfrm flipH="1" rot="10800000">
            <a:off x="6347225" y="4476675"/>
            <a:ext cx="1725300" cy="10800"/>
          </a:xfrm>
          <a:prstGeom prst="straightConnector1">
            <a:avLst/>
          </a:prstGeom>
          <a:noFill/>
          <a:ln cap="flat" cmpd="sng" w="9525">
            <a:solidFill>
              <a:srgbClr val="000000"/>
            </a:solidFill>
            <a:prstDash val="solid"/>
            <a:round/>
            <a:headEnd len="med" w="med" type="none"/>
            <a:tailEnd len="med" w="med" type="triangle"/>
          </a:ln>
        </p:spPr>
      </p:cxnSp>
      <p:cxnSp>
        <p:nvCxnSpPr>
          <p:cNvPr id="144" name="Google Shape;144;p23"/>
          <p:cNvCxnSpPr/>
          <p:nvPr/>
        </p:nvCxnSpPr>
        <p:spPr>
          <a:xfrm rot="10800000">
            <a:off x="5370900" y="1583675"/>
            <a:ext cx="0" cy="1542900"/>
          </a:xfrm>
          <a:prstGeom prst="straightConnector1">
            <a:avLst/>
          </a:prstGeom>
          <a:noFill/>
          <a:ln cap="flat" cmpd="sng" w="9525">
            <a:solidFill>
              <a:srgbClr val="000000"/>
            </a:solidFill>
            <a:prstDash val="solid"/>
            <a:round/>
            <a:headEnd len="med" w="med" type="none"/>
            <a:tailEnd len="med" w="med" type="triangle"/>
          </a:ln>
        </p:spPr>
      </p:cxnSp>
      <p:sp>
        <p:nvSpPr>
          <p:cNvPr id="145" name="Google Shape;145;p23"/>
          <p:cNvSpPr txBox="1"/>
          <p:nvPr/>
        </p:nvSpPr>
        <p:spPr>
          <a:xfrm>
            <a:off x="6660350" y="4245775"/>
            <a:ext cx="1200300" cy="1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layfair Display"/>
                <a:ea typeface="Playfair Display"/>
                <a:cs typeface="Playfair Display"/>
                <a:sym typeface="Playfair Display"/>
              </a:rPr>
              <a:t>No. of points</a:t>
            </a:r>
            <a:endParaRPr sz="900">
              <a:latin typeface="Playfair Display"/>
              <a:ea typeface="Playfair Display"/>
              <a:cs typeface="Playfair Display"/>
              <a:sym typeface="Playfair Display"/>
            </a:endParaRPr>
          </a:p>
        </p:txBody>
      </p:sp>
      <p:sp>
        <p:nvSpPr>
          <p:cNvPr id="146" name="Google Shape;146;p23"/>
          <p:cNvSpPr txBox="1"/>
          <p:nvPr/>
        </p:nvSpPr>
        <p:spPr>
          <a:xfrm rot="-5400000">
            <a:off x="4221925" y="1775925"/>
            <a:ext cx="19824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layfair Display"/>
                <a:ea typeface="Playfair Display"/>
                <a:cs typeface="Playfair Display"/>
                <a:sym typeface="Playfair Display"/>
              </a:rPr>
              <a:t>Time in sec.</a:t>
            </a:r>
            <a:endParaRPr sz="900">
              <a:latin typeface="Playfair Display"/>
              <a:ea typeface="Playfair Display"/>
              <a:cs typeface="Playfair Display"/>
              <a:sym typeface="Playfair Display"/>
            </a:endParaRPr>
          </a:p>
        </p:txBody>
      </p:sp>
      <p:sp>
        <p:nvSpPr>
          <p:cNvPr id="147" name="Google Shape;147;p23"/>
          <p:cNvSpPr txBox="1"/>
          <p:nvPr/>
        </p:nvSpPr>
        <p:spPr>
          <a:xfrm>
            <a:off x="-29850" y="4755350"/>
            <a:ext cx="4786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latin typeface="Playfair Display"/>
                <a:ea typeface="Playfair Display"/>
                <a:cs typeface="Playfair Display"/>
                <a:sym typeface="Playfair Display"/>
              </a:rPr>
              <a:t>*</a:t>
            </a:r>
            <a:r>
              <a:rPr lang="en" sz="900">
                <a:latin typeface="Playfair Display"/>
                <a:ea typeface="Playfair Display"/>
                <a:cs typeface="Playfair Display"/>
                <a:sym typeface="Playfair Display"/>
              </a:rPr>
              <a:t>Above table &amp; graph is part of Muhammad Sharif’s research paper showing how fast his proposed technique is.</a:t>
            </a:r>
            <a:endParaRPr sz="900">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CONCLUSION:</a:t>
            </a:r>
            <a:endParaRPr sz="3000">
              <a:solidFill>
                <a:srgbClr val="000000"/>
              </a:solidFill>
              <a:highlight>
                <a:srgbClr val="FFF2CC"/>
              </a:highlight>
              <a:latin typeface="Oswald"/>
              <a:ea typeface="Oswald"/>
              <a:cs typeface="Oswald"/>
              <a:sym typeface="Oswald"/>
            </a:endParaRPr>
          </a:p>
        </p:txBody>
      </p:sp>
      <p:sp>
        <p:nvSpPr>
          <p:cNvPr id="153" name="Google Shape;153;p24"/>
          <p:cNvSpPr txBox="1"/>
          <p:nvPr/>
        </p:nvSpPr>
        <p:spPr>
          <a:xfrm>
            <a:off x="311700" y="929275"/>
            <a:ext cx="8520600" cy="367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The above two techniques, which are modifications and improvements on some already existing techniques, perform faster than any of the individual methods. Both the techniques attempt to discard as many useless points as possible before applying the pre-existing methods.</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0"/>
              </a:spcAft>
              <a:buNone/>
            </a:pPr>
            <a:r>
              <a:rPr lang="en" sz="1800">
                <a:solidFill>
                  <a:srgbClr val="000000"/>
                </a:solidFill>
                <a:latin typeface="Playfair Display"/>
                <a:ea typeface="Playfair Display"/>
                <a:cs typeface="Playfair Display"/>
                <a:sym typeface="Playfair Display"/>
              </a:rPr>
              <a:t>Chan’s method speeds up Jarvis’ March and gift wrapping method by using grouping. While Jarvis’ March constructs the convex hull in O(nh) time, Chan’s method improves it to O(n log h).</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0"/>
              </a:spcAft>
              <a:buNone/>
            </a:pPr>
            <a:r>
              <a:rPr lang="en" sz="1800">
                <a:solidFill>
                  <a:srgbClr val="000000"/>
                </a:solidFill>
                <a:latin typeface="Playfair Display"/>
                <a:ea typeface="Playfair Display"/>
                <a:cs typeface="Playfair Display"/>
                <a:sym typeface="Playfair Display"/>
              </a:rPr>
              <a:t>Sharif’s method uses Quick Hull’s initial steps to remove unnecessary points and then apply Graham’s Scan to a much smaller set of points, thereby speeding up the process.</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0"/>
              </a:spcAft>
              <a:buNone/>
            </a:pPr>
            <a:r>
              <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1600"/>
              </a:spcAft>
              <a:buNone/>
            </a:pPr>
            <a:r>
              <a:t/>
            </a:r>
            <a:endParaRPr sz="1800">
              <a:solidFill>
                <a:srgbClr val="000000"/>
              </a:solidFill>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nvSpPr>
        <p:spPr>
          <a:xfrm>
            <a:off x="235500" y="216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REFERENCES:</a:t>
            </a:r>
            <a:endParaRPr sz="3000">
              <a:solidFill>
                <a:srgbClr val="000000"/>
              </a:solidFill>
              <a:highlight>
                <a:srgbClr val="FFF2CC"/>
              </a:highlight>
              <a:latin typeface="Oswald"/>
              <a:ea typeface="Oswald"/>
              <a:cs typeface="Oswald"/>
              <a:sym typeface="Oswald"/>
            </a:endParaRPr>
          </a:p>
        </p:txBody>
      </p:sp>
      <p:sp>
        <p:nvSpPr>
          <p:cNvPr id="159" name="Google Shape;159;p25"/>
          <p:cNvSpPr txBox="1"/>
          <p:nvPr/>
        </p:nvSpPr>
        <p:spPr>
          <a:xfrm>
            <a:off x="235500" y="860000"/>
            <a:ext cx="8520600" cy="40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[1] R.L. Graham (1972): “An efficient algorithm for determining the convex hull of a</a:t>
            </a:r>
            <a:r>
              <a:rPr lang="en" sz="1800">
                <a:latin typeface="Playfair Display"/>
                <a:ea typeface="Playfair Display"/>
                <a:cs typeface="Playfair Display"/>
                <a:sym typeface="Playfair Display"/>
              </a:rPr>
              <a:t> </a:t>
            </a:r>
            <a:r>
              <a:rPr lang="en" sz="1800">
                <a:solidFill>
                  <a:srgbClr val="000000"/>
                </a:solidFill>
                <a:latin typeface="Playfair Display"/>
                <a:ea typeface="Playfair Display"/>
                <a:cs typeface="Playfair Display"/>
                <a:sym typeface="Playfair Display"/>
              </a:rPr>
              <a:t>finite planar set”</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[2] D. R. Chand and S. S. Kapur. An algorithm for convex polytopes. J. Assoc. Comput. Mach., 17:78-86, 1970.</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[3] R. A. Jarvis. On the identification of the convex hull of a finite set of points in the plane. Inform. Process. Lett., 2:18-21, 1973.</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[4] Greenfield, Jonathan Scott (1990): “A proof for a Quick Hull Algorithm”</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[5] T.M. Chan (1996): “Optimal output-sensitive convex hull algorithms in two and three dimensions”</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[6] Muhammad Sharif (2011): “A new approach to compute convex hull”</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[7] T.H. Cormen, C.E. Leiserson, R.L. Rivest and C. Stein: “Introduction to Algorithms”</a:t>
            </a:r>
            <a:endParaRPr sz="1800">
              <a:solidFill>
                <a:srgbClr val="000000"/>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nvSpPr>
        <p:spPr>
          <a:xfrm>
            <a:off x="311700" y="711050"/>
            <a:ext cx="8520600" cy="3663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1500">
                <a:solidFill>
                  <a:srgbClr val="000000"/>
                </a:solidFill>
                <a:latin typeface="Nunito"/>
                <a:ea typeface="Nunito"/>
                <a:cs typeface="Nunito"/>
                <a:sym typeface="Nunito"/>
              </a:rPr>
              <a:t>THANK YOU!</a:t>
            </a:r>
            <a:endParaRPr sz="11500">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311700" y="416250"/>
            <a:ext cx="3711300" cy="5727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3000">
                <a:solidFill>
                  <a:srgbClr val="413724"/>
                </a:solidFill>
                <a:highlight>
                  <a:srgbClr val="FFF2CC"/>
                </a:highlight>
                <a:latin typeface="Oswald"/>
                <a:ea typeface="Oswald"/>
                <a:cs typeface="Oswald"/>
                <a:sym typeface="Oswald"/>
              </a:rPr>
              <a:t>Summary:</a:t>
            </a:r>
            <a:endParaRPr sz="3000">
              <a:solidFill>
                <a:srgbClr val="413724"/>
              </a:solidFill>
              <a:highlight>
                <a:srgbClr val="FFF2CC"/>
              </a:highlight>
              <a:latin typeface="Oswald"/>
              <a:ea typeface="Oswald"/>
              <a:cs typeface="Oswald"/>
              <a:sym typeface="Oswald"/>
            </a:endParaRPr>
          </a:p>
        </p:txBody>
      </p:sp>
      <p:sp>
        <p:nvSpPr>
          <p:cNvPr id="60" name="Google Shape;60;p14"/>
          <p:cNvSpPr txBox="1"/>
          <p:nvPr/>
        </p:nvSpPr>
        <p:spPr>
          <a:xfrm>
            <a:off x="311700" y="1110700"/>
            <a:ext cx="8520600" cy="3770700"/>
          </a:xfrm>
          <a:prstGeom prst="rect">
            <a:avLst/>
          </a:prstGeom>
          <a:noFill/>
          <a:ln>
            <a:noFill/>
          </a:ln>
        </p:spPr>
        <p:txBody>
          <a:bodyPr anchorCtr="0" anchor="t" bIns="0" lIns="0" spcFirstLastPara="1" rIns="0" wrap="square" tIns="0">
            <a:noAutofit/>
          </a:bodyPr>
          <a:lstStyle/>
          <a:p>
            <a:pPr indent="-381000" lvl="0" marL="457200" rtl="0" algn="l">
              <a:spcBef>
                <a:spcPts val="60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Aim</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What is Convex Hull?</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Existing Techniques</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Papers Discussed</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Chan’s Method</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Sharif’s Method</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Conclusion</a:t>
            </a:r>
            <a:endParaRPr sz="2400">
              <a:solidFill>
                <a:srgbClr val="413724"/>
              </a:solidFill>
              <a:latin typeface="EB Garamond"/>
              <a:ea typeface="EB Garamond"/>
              <a:cs typeface="EB Garamond"/>
              <a:sym typeface="EB Garamond"/>
            </a:endParaRPr>
          </a:p>
          <a:p>
            <a:pPr indent="-381000" lvl="0" marL="457200" rtl="0" algn="l">
              <a:spcBef>
                <a:spcPts val="0"/>
              </a:spcBef>
              <a:spcAft>
                <a:spcPts val="0"/>
              </a:spcAft>
              <a:buClr>
                <a:srgbClr val="B0A491"/>
              </a:buClr>
              <a:buSzPts val="2400"/>
              <a:buFont typeface="EB Garamond"/>
              <a:buChar char="★"/>
            </a:pPr>
            <a:r>
              <a:rPr lang="en" sz="2400">
                <a:solidFill>
                  <a:srgbClr val="413724"/>
                </a:solidFill>
                <a:latin typeface="EB Garamond"/>
                <a:ea typeface="EB Garamond"/>
                <a:cs typeface="EB Garamond"/>
                <a:sym typeface="EB Garamond"/>
              </a:rPr>
              <a:t>References</a:t>
            </a:r>
            <a:endParaRPr sz="2400">
              <a:solidFill>
                <a:srgbClr val="413724"/>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Aim:</a:t>
            </a:r>
            <a:endParaRPr sz="3000">
              <a:solidFill>
                <a:srgbClr val="000000"/>
              </a:solidFill>
              <a:highlight>
                <a:srgbClr val="FFF2CC"/>
              </a:highlight>
              <a:latin typeface="Oswald"/>
              <a:ea typeface="Oswald"/>
              <a:cs typeface="Oswald"/>
              <a:sym typeface="Oswald"/>
            </a:endParaRPr>
          </a:p>
        </p:txBody>
      </p:sp>
      <p:sp>
        <p:nvSpPr>
          <p:cNvPr id="66" name="Google Shape;66;p15"/>
          <p:cNvSpPr txBox="1"/>
          <p:nvPr/>
        </p:nvSpPr>
        <p:spPr>
          <a:xfrm>
            <a:off x="311700" y="783800"/>
            <a:ext cx="8520600" cy="7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000000"/>
                </a:solidFill>
                <a:latin typeface="Playfair Display"/>
                <a:ea typeface="Playfair Display"/>
                <a:cs typeface="Playfair Display"/>
                <a:sym typeface="Playfair Display"/>
              </a:rPr>
              <a:t>To construct the convex hull of a set of n points in 2 dimensions by improving upon the already existing techniques.</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1600"/>
              </a:spcAft>
              <a:buNone/>
            </a:pPr>
            <a:r>
              <a:t/>
            </a:r>
            <a:endParaRPr sz="1800">
              <a:solidFill>
                <a:srgbClr val="000000"/>
              </a:solidFill>
              <a:latin typeface="Playfair Display"/>
              <a:ea typeface="Playfair Display"/>
              <a:cs typeface="Playfair Display"/>
              <a:sym typeface="Playfair Display"/>
            </a:endParaRPr>
          </a:p>
        </p:txBody>
      </p:sp>
      <p:sp>
        <p:nvSpPr>
          <p:cNvPr id="67" name="Google Shape;67;p15"/>
          <p:cNvSpPr txBox="1"/>
          <p:nvPr/>
        </p:nvSpPr>
        <p:spPr>
          <a:xfrm>
            <a:off x="311700" y="18166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What is Convex Hull?</a:t>
            </a:r>
            <a:endParaRPr sz="3000">
              <a:solidFill>
                <a:srgbClr val="000000"/>
              </a:solidFill>
              <a:highlight>
                <a:srgbClr val="FFF2CC"/>
              </a:highlight>
              <a:latin typeface="Oswald"/>
              <a:ea typeface="Oswald"/>
              <a:cs typeface="Oswald"/>
              <a:sym typeface="Oswald"/>
            </a:endParaRPr>
          </a:p>
        </p:txBody>
      </p:sp>
      <p:sp>
        <p:nvSpPr>
          <p:cNvPr id="68" name="Google Shape;68;p15"/>
          <p:cNvSpPr txBox="1"/>
          <p:nvPr/>
        </p:nvSpPr>
        <p:spPr>
          <a:xfrm>
            <a:off x="311700" y="2391688"/>
            <a:ext cx="8520600" cy="23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Smallest convex polygon P for which each point in Q (set of n points) is either on the boundary of P or in its interior.</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Various applications such as:</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Shape Analysis</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Image Processing</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Medical Simulations</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Avoiding Collisions of Cars on Roads</a:t>
            </a:r>
            <a:endParaRPr sz="1800">
              <a:solidFill>
                <a:srgbClr val="000000"/>
              </a:solidFill>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Existing Techniques:</a:t>
            </a:r>
            <a:endParaRPr sz="3000">
              <a:solidFill>
                <a:srgbClr val="000000"/>
              </a:solidFill>
              <a:highlight>
                <a:srgbClr val="FFF2CC"/>
              </a:highlight>
              <a:latin typeface="Oswald"/>
              <a:ea typeface="Oswald"/>
              <a:cs typeface="Oswald"/>
              <a:sym typeface="Oswald"/>
            </a:endParaRPr>
          </a:p>
        </p:txBody>
      </p:sp>
      <p:sp>
        <p:nvSpPr>
          <p:cNvPr id="74" name="Google Shape;74;p16"/>
          <p:cNvSpPr txBox="1"/>
          <p:nvPr/>
        </p:nvSpPr>
        <p:spPr>
          <a:xfrm>
            <a:off x="311700" y="1081675"/>
            <a:ext cx="8520600" cy="333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Graham’s Scan, proposed by Ronald Graham in 1972 with running time O(nlog n).</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Jarvis’ March, a.k.a. Gift-Wrapping, created independently by D.R. Chand &amp; S.S. Kapur in 1970 and R.A. Jarvis in 1973 with Running time O(nh).</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Quick Hull proposed by Jonathan Greenfield in 1990 which uses divide and conquer algorithm with running time O(n log n).</a:t>
            </a:r>
            <a:endParaRPr sz="1800">
              <a:solidFill>
                <a:srgbClr val="000000"/>
              </a:solidFill>
              <a:latin typeface="Playfair Display"/>
              <a:ea typeface="Playfair Display"/>
              <a:cs typeface="Playfair Display"/>
              <a:sym typeface="Playfair Display"/>
            </a:endParaRPr>
          </a:p>
        </p:txBody>
      </p:sp>
      <p:sp>
        <p:nvSpPr>
          <p:cNvPr id="75" name="Google Shape;75;p16"/>
          <p:cNvSpPr txBox="1"/>
          <p:nvPr/>
        </p:nvSpPr>
        <p:spPr>
          <a:xfrm>
            <a:off x="311700" y="3112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Papers Discussed-</a:t>
            </a:r>
            <a:endParaRPr sz="3000">
              <a:solidFill>
                <a:srgbClr val="000000"/>
              </a:solidFill>
              <a:highlight>
                <a:srgbClr val="FFF2CC"/>
              </a:highlight>
              <a:latin typeface="Oswald"/>
              <a:ea typeface="Oswald"/>
              <a:cs typeface="Oswald"/>
              <a:sym typeface="Oswald"/>
            </a:endParaRPr>
          </a:p>
        </p:txBody>
      </p:sp>
      <p:sp>
        <p:nvSpPr>
          <p:cNvPr id="76" name="Google Shape;76;p16"/>
          <p:cNvSpPr txBox="1"/>
          <p:nvPr/>
        </p:nvSpPr>
        <p:spPr>
          <a:xfrm>
            <a:off x="311700" y="3842225"/>
            <a:ext cx="8520600" cy="93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Muhammad Sharif’s (2011) - “A new approach to compute convex hull”.</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T.M. Chan (1996) - “Optimal output sensitive convex hull algorithms in two and three dimensions”</a:t>
            </a:r>
            <a:endParaRPr sz="1800">
              <a:solidFill>
                <a:srgbClr val="000000"/>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Chan’s Method</a:t>
            </a:r>
            <a:endParaRPr sz="3000">
              <a:solidFill>
                <a:srgbClr val="000000"/>
              </a:solidFill>
              <a:highlight>
                <a:srgbClr val="FFF2CC"/>
              </a:highlight>
              <a:latin typeface="Oswald"/>
              <a:ea typeface="Oswald"/>
              <a:cs typeface="Oswald"/>
              <a:sym typeface="Oswald"/>
            </a:endParaRPr>
          </a:p>
        </p:txBody>
      </p:sp>
      <p:sp>
        <p:nvSpPr>
          <p:cNvPr id="82" name="Google Shape;82;p17"/>
          <p:cNvSpPr txBox="1"/>
          <p:nvPr/>
        </p:nvSpPr>
        <p:spPr>
          <a:xfrm>
            <a:off x="311700" y="1157875"/>
            <a:ext cx="8520600" cy="3334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Playfair Display"/>
              <a:buChar char="●"/>
            </a:pPr>
            <a:r>
              <a:rPr lang="en" sz="1800">
                <a:solidFill>
                  <a:srgbClr val="000000"/>
                </a:solidFill>
                <a:latin typeface="Playfair Display"/>
                <a:ea typeface="Playfair Display"/>
                <a:cs typeface="Playfair Display"/>
                <a:sym typeface="Playfair Display"/>
              </a:rPr>
              <a:t>An output sensitive algorithm</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1000"/>
              </a:spcBef>
              <a:spcAft>
                <a:spcPts val="0"/>
              </a:spcAft>
              <a:buClr>
                <a:srgbClr val="000000"/>
              </a:buClr>
              <a:buSzPts val="1800"/>
              <a:buFont typeface="Playfair Display"/>
              <a:buChar char="●"/>
            </a:pPr>
            <a:r>
              <a:rPr lang="en" sz="1800">
                <a:solidFill>
                  <a:srgbClr val="000000"/>
                </a:solidFill>
                <a:latin typeface="Playfair Display"/>
                <a:ea typeface="Playfair Display"/>
                <a:cs typeface="Playfair Display"/>
                <a:sym typeface="Playfair Display"/>
              </a:rPr>
              <a:t>Speeds up Jarvis’ March and gift wrapping method by using grouping.</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1000"/>
              </a:spcBef>
              <a:spcAft>
                <a:spcPts val="1000"/>
              </a:spcAft>
              <a:buClr>
                <a:srgbClr val="000000"/>
              </a:buClr>
              <a:buSzPts val="1800"/>
              <a:buFont typeface="Playfair Display"/>
              <a:buChar char="●"/>
            </a:pPr>
            <a:r>
              <a:rPr lang="en" sz="1800">
                <a:solidFill>
                  <a:srgbClr val="000000"/>
                </a:solidFill>
                <a:latin typeface="Playfair Display"/>
                <a:ea typeface="Playfair Display"/>
                <a:cs typeface="Playfair Display"/>
                <a:sym typeface="Playfair Display"/>
              </a:rPr>
              <a:t>Jarvis’ March computes the h vertices of the convex hull one at a time by a sequence of h wrapping steps. A wrapping step can be done faster if the points are pre-processed.</a:t>
            </a:r>
            <a:endParaRPr sz="1800">
              <a:solidFill>
                <a:srgbClr val="000000"/>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nvSpPr>
        <p:spPr>
          <a:xfrm>
            <a:off x="311700" y="1852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Chan’s Algorithm - 1</a:t>
            </a:r>
            <a:endParaRPr sz="3000">
              <a:solidFill>
                <a:srgbClr val="000000"/>
              </a:solidFill>
              <a:highlight>
                <a:srgbClr val="FFF2CC"/>
              </a:highlight>
              <a:latin typeface="Oswald"/>
              <a:ea typeface="Oswald"/>
              <a:cs typeface="Oswald"/>
              <a:sym typeface="Oswald"/>
            </a:endParaRPr>
          </a:p>
        </p:txBody>
      </p:sp>
      <p:sp>
        <p:nvSpPr>
          <p:cNvPr id="88" name="Google Shape;88;p18"/>
          <p:cNvSpPr txBox="1"/>
          <p:nvPr/>
        </p:nvSpPr>
        <p:spPr>
          <a:xfrm>
            <a:off x="311700" y="839225"/>
            <a:ext cx="3778500" cy="423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Choose a parameter m between 1 and n and partition Q into ([n/m]+1) groups each of size at most m.</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Compute convex hull of each group in O(m log m) time by Graham’s Scan.</a:t>
            </a:r>
            <a:endParaRPr sz="1800">
              <a:solidFill>
                <a:srgbClr val="000000"/>
              </a:solidFill>
              <a:latin typeface="Playfair Display"/>
              <a:ea typeface="Playfair Display"/>
              <a:cs typeface="Playfair Display"/>
              <a:sym typeface="Playfair Display"/>
            </a:endParaRPr>
          </a:p>
          <a:p>
            <a:pPr indent="-342900" lvl="0" marL="457200" rtl="0" algn="l">
              <a:lnSpc>
                <a:spcPct val="115000"/>
              </a:lnSpc>
              <a:spcBef>
                <a:spcPts val="0"/>
              </a:spcBef>
              <a:spcAft>
                <a:spcPts val="0"/>
              </a:spcAft>
              <a:buClr>
                <a:srgbClr val="000000"/>
              </a:buClr>
              <a:buSzPts val="1800"/>
              <a:buFont typeface="Playfair Display"/>
              <a:buAutoNum type="arabicPeriod"/>
            </a:pPr>
            <a:r>
              <a:rPr lang="en" sz="1800">
                <a:solidFill>
                  <a:srgbClr val="000000"/>
                </a:solidFill>
                <a:latin typeface="Playfair Display"/>
                <a:ea typeface="Playfair Display"/>
                <a:cs typeface="Playfair Display"/>
                <a:sym typeface="Playfair Display"/>
              </a:rPr>
              <a:t>This gives us [n/m]+1 possibly overlapping convex polygons each with at most m vertices, after a pre-processing time of O((n/m) (m log m)) = O(n log m).</a:t>
            </a:r>
            <a:endParaRPr sz="1800">
              <a:solidFill>
                <a:srgbClr val="000000"/>
              </a:solidFill>
              <a:latin typeface="Playfair Display"/>
              <a:ea typeface="Playfair Display"/>
              <a:cs typeface="Playfair Display"/>
              <a:sym typeface="Playfair Display"/>
            </a:endParaRPr>
          </a:p>
          <a:p>
            <a:pPr indent="0" lvl="0" marL="457200" rtl="0" algn="l">
              <a:lnSpc>
                <a:spcPct val="115000"/>
              </a:lnSpc>
              <a:spcBef>
                <a:spcPts val="1600"/>
              </a:spcBef>
              <a:spcAft>
                <a:spcPts val="0"/>
              </a:spcAft>
              <a:buNone/>
            </a:pPr>
            <a:r>
              <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0"/>
              </a:spcAft>
              <a:buNone/>
            </a:pPr>
            <a:r>
              <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1600"/>
              </a:spcAft>
              <a:buNone/>
            </a:pPr>
            <a:r>
              <a:t/>
            </a:r>
            <a:endParaRPr sz="1800">
              <a:solidFill>
                <a:srgbClr val="000000"/>
              </a:solidFill>
              <a:latin typeface="Playfair Display"/>
              <a:ea typeface="Playfair Display"/>
              <a:cs typeface="Playfair Display"/>
              <a:sym typeface="Playfair Display"/>
            </a:endParaRPr>
          </a:p>
        </p:txBody>
      </p:sp>
      <p:pic>
        <p:nvPicPr>
          <p:cNvPr id="89" name="Google Shape;89;p18"/>
          <p:cNvPicPr preferRelativeResize="0"/>
          <p:nvPr/>
        </p:nvPicPr>
        <p:blipFill>
          <a:blip r:embed="rId3">
            <a:alphaModFix/>
          </a:blip>
          <a:stretch>
            <a:fillRect/>
          </a:stretch>
        </p:blipFill>
        <p:spPr>
          <a:xfrm>
            <a:off x="4247349" y="506625"/>
            <a:ext cx="4457750" cy="423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Chan’s Algorithm - 2</a:t>
            </a:r>
            <a:endParaRPr sz="3000">
              <a:solidFill>
                <a:srgbClr val="000000"/>
              </a:solidFill>
              <a:highlight>
                <a:srgbClr val="FFF2CC"/>
              </a:highlight>
              <a:latin typeface="Oswald"/>
              <a:ea typeface="Oswald"/>
              <a:cs typeface="Oswald"/>
              <a:sym typeface="Oswald"/>
            </a:endParaRPr>
          </a:p>
        </p:txBody>
      </p:sp>
      <p:sp>
        <p:nvSpPr>
          <p:cNvPr id="95" name="Google Shape;95;p19"/>
          <p:cNvSpPr txBox="1"/>
          <p:nvPr/>
        </p:nvSpPr>
        <p:spPr>
          <a:xfrm>
            <a:off x="311700" y="1081675"/>
            <a:ext cx="8520600" cy="376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Playfair Display"/>
                <a:ea typeface="Playfair Display"/>
                <a:cs typeface="Playfair Display"/>
                <a:sym typeface="Playfair Display"/>
              </a:rPr>
              <a:t>4. Now, a wrapping step can be done by scanning all [n/m]+1 polygons and computing tangents or supporting lines of the polygons. Finding tangent takes logarithmic time for a convex polygon by binary or Fibonacci search, so the time required for a wrapping step is O((n/m) log m). As h wrapping steps are needed to compute the hull, total time of the algorithm becomes O(n logm + h ((n/m)logm)) = O(n (1+h/m) logm)</a:t>
            </a:r>
            <a:endParaRPr sz="1800">
              <a:solidFill>
                <a:srgbClr val="000000"/>
              </a:solidFill>
              <a:latin typeface="Playfair Display"/>
              <a:ea typeface="Playfair Display"/>
              <a:cs typeface="Playfair Display"/>
              <a:sym typeface="Playfair Display"/>
            </a:endParaRPr>
          </a:p>
          <a:p>
            <a:pPr indent="0" lvl="0" marL="0" rtl="0" algn="l">
              <a:lnSpc>
                <a:spcPct val="115000"/>
              </a:lnSpc>
              <a:spcBef>
                <a:spcPts val="1600"/>
              </a:spcBef>
              <a:spcAft>
                <a:spcPts val="1600"/>
              </a:spcAft>
              <a:buNone/>
            </a:pPr>
            <a:r>
              <a:rPr lang="en" sz="1800">
                <a:solidFill>
                  <a:srgbClr val="000000"/>
                </a:solidFill>
                <a:latin typeface="Playfair Display"/>
                <a:ea typeface="Playfair Display"/>
                <a:cs typeface="Playfair Display"/>
                <a:sym typeface="Playfair Display"/>
              </a:rPr>
              <a:t>5. By guessing the value of h using a sequence of Hs, the running time of the algorithm comes out to be O(n log h).</a:t>
            </a:r>
            <a:endParaRPr sz="1800">
              <a:solidFill>
                <a:srgbClr val="000000"/>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nvSpPr>
        <p:spPr>
          <a:xfrm>
            <a:off x="311700" y="64025"/>
            <a:ext cx="561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Sharif’s Method-</a:t>
            </a:r>
            <a:endParaRPr sz="3000">
              <a:solidFill>
                <a:srgbClr val="000000"/>
              </a:solidFill>
              <a:highlight>
                <a:srgbClr val="FFF2CC"/>
              </a:highlight>
              <a:latin typeface="Oswald"/>
              <a:ea typeface="Oswald"/>
              <a:cs typeface="Oswald"/>
              <a:sym typeface="Oswald"/>
            </a:endParaRPr>
          </a:p>
        </p:txBody>
      </p:sp>
      <p:pic>
        <p:nvPicPr>
          <p:cNvPr id="101" name="Google Shape;101;p20"/>
          <p:cNvPicPr preferRelativeResize="0"/>
          <p:nvPr/>
        </p:nvPicPr>
        <p:blipFill>
          <a:blip r:embed="rId3">
            <a:alphaModFix/>
          </a:blip>
          <a:stretch>
            <a:fillRect/>
          </a:stretch>
        </p:blipFill>
        <p:spPr>
          <a:xfrm>
            <a:off x="815525" y="680225"/>
            <a:ext cx="4682499" cy="4134676"/>
          </a:xfrm>
          <a:prstGeom prst="rect">
            <a:avLst/>
          </a:prstGeom>
          <a:noFill/>
          <a:ln>
            <a:noFill/>
          </a:ln>
        </p:spPr>
      </p:pic>
      <p:pic>
        <p:nvPicPr>
          <p:cNvPr id="102" name="Google Shape;102;p20"/>
          <p:cNvPicPr preferRelativeResize="0"/>
          <p:nvPr/>
        </p:nvPicPr>
        <p:blipFill>
          <a:blip r:embed="rId4">
            <a:alphaModFix/>
          </a:blip>
          <a:stretch>
            <a:fillRect/>
          </a:stretch>
        </p:blipFill>
        <p:spPr>
          <a:xfrm>
            <a:off x="6623533" y="0"/>
            <a:ext cx="1398984" cy="5143500"/>
          </a:xfrm>
          <a:prstGeom prst="rect">
            <a:avLst/>
          </a:prstGeom>
          <a:noFill/>
          <a:ln>
            <a:noFill/>
          </a:ln>
        </p:spPr>
      </p:pic>
      <p:sp>
        <p:nvSpPr>
          <p:cNvPr id="103" name="Google Shape;103;p20"/>
          <p:cNvSpPr txBox="1"/>
          <p:nvPr/>
        </p:nvSpPr>
        <p:spPr>
          <a:xfrm>
            <a:off x="-9525" y="4814900"/>
            <a:ext cx="4510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900">
                <a:latin typeface="Playfair Display"/>
                <a:ea typeface="Playfair Display"/>
                <a:cs typeface="Playfair Display"/>
                <a:sym typeface="Playfair Display"/>
              </a:rPr>
              <a:t>*</a:t>
            </a:r>
            <a:r>
              <a:rPr lang="en" sz="900">
                <a:latin typeface="Playfair Display"/>
                <a:ea typeface="Playfair Display"/>
                <a:cs typeface="Playfair Display"/>
                <a:sym typeface="Playfair Display"/>
              </a:rPr>
              <a:t>Above algorithm &amp; flowchart is a part of </a:t>
            </a:r>
            <a:r>
              <a:rPr lang="en" sz="900">
                <a:solidFill>
                  <a:srgbClr val="000000"/>
                </a:solidFill>
                <a:latin typeface="Playfair Display"/>
                <a:ea typeface="Playfair Display"/>
                <a:cs typeface="Playfair Display"/>
                <a:sym typeface="Playfair Display"/>
              </a:rPr>
              <a:t>Muhammad Sharif’s research paper describing his new technique</a:t>
            </a:r>
            <a:endParaRPr sz="9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nvSpPr>
        <p:spPr>
          <a:xfrm>
            <a:off x="455250" y="164050"/>
            <a:ext cx="4415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2CC"/>
                </a:highlight>
                <a:latin typeface="Oswald"/>
                <a:ea typeface="Oswald"/>
                <a:cs typeface="Oswald"/>
                <a:sym typeface="Oswald"/>
              </a:rPr>
              <a:t>Figures showing new method-</a:t>
            </a:r>
            <a:endParaRPr sz="3000">
              <a:solidFill>
                <a:srgbClr val="000000"/>
              </a:solidFill>
              <a:highlight>
                <a:srgbClr val="FFF2CC"/>
              </a:highlight>
              <a:latin typeface="Oswald"/>
              <a:ea typeface="Oswald"/>
              <a:cs typeface="Oswald"/>
              <a:sym typeface="Oswald"/>
            </a:endParaRPr>
          </a:p>
        </p:txBody>
      </p:sp>
      <p:pic>
        <p:nvPicPr>
          <p:cNvPr id="109" name="Google Shape;109;p21"/>
          <p:cNvPicPr preferRelativeResize="0"/>
          <p:nvPr/>
        </p:nvPicPr>
        <p:blipFill>
          <a:blip r:embed="rId3">
            <a:alphaModFix/>
          </a:blip>
          <a:stretch>
            <a:fillRect/>
          </a:stretch>
        </p:blipFill>
        <p:spPr>
          <a:xfrm>
            <a:off x="455250" y="1385422"/>
            <a:ext cx="3617676" cy="2788104"/>
          </a:xfrm>
          <a:prstGeom prst="rect">
            <a:avLst/>
          </a:prstGeom>
          <a:noFill/>
          <a:ln>
            <a:noFill/>
          </a:ln>
        </p:spPr>
      </p:pic>
      <p:pic>
        <p:nvPicPr>
          <p:cNvPr id="110" name="Google Shape;110;p21"/>
          <p:cNvPicPr preferRelativeResize="0"/>
          <p:nvPr/>
        </p:nvPicPr>
        <p:blipFill>
          <a:blip r:embed="rId4">
            <a:alphaModFix/>
          </a:blip>
          <a:stretch>
            <a:fillRect/>
          </a:stretch>
        </p:blipFill>
        <p:spPr>
          <a:xfrm>
            <a:off x="4721645" y="1371243"/>
            <a:ext cx="3617675" cy="2802274"/>
          </a:xfrm>
          <a:prstGeom prst="rect">
            <a:avLst/>
          </a:prstGeom>
          <a:noFill/>
          <a:ln>
            <a:noFill/>
          </a:ln>
        </p:spPr>
      </p:pic>
      <p:sp>
        <p:nvSpPr>
          <p:cNvPr id="111" name="Google Shape;111;p21"/>
          <p:cNvSpPr txBox="1"/>
          <p:nvPr/>
        </p:nvSpPr>
        <p:spPr>
          <a:xfrm>
            <a:off x="892975" y="4235050"/>
            <a:ext cx="29106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Using quick hull initial step form a quadrilateral with Xmin, Ymin, Xmax and Ymax points</a:t>
            </a:r>
            <a:endParaRPr>
              <a:latin typeface="Nunito"/>
              <a:ea typeface="Nunito"/>
              <a:cs typeface="Nunito"/>
              <a:sym typeface="Nunito"/>
            </a:endParaRPr>
          </a:p>
        </p:txBody>
      </p:sp>
      <p:sp>
        <p:nvSpPr>
          <p:cNvPr id="112" name="Google Shape;112;p21"/>
          <p:cNvSpPr txBox="1"/>
          <p:nvPr/>
        </p:nvSpPr>
        <p:spPr>
          <a:xfrm>
            <a:off x="5458888" y="4235050"/>
            <a:ext cx="21432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Discard the points inside quadrilateral</a:t>
            </a:r>
            <a:endParaRPr>
              <a:latin typeface="Playfair Display"/>
              <a:ea typeface="Playfair Display"/>
              <a:cs typeface="Playfair Display"/>
              <a:sym typeface="Playfair Display"/>
            </a:endParaRPr>
          </a:p>
        </p:txBody>
      </p:sp>
      <p:sp>
        <p:nvSpPr>
          <p:cNvPr id="113" name="Google Shape;113;p21"/>
          <p:cNvSpPr txBox="1"/>
          <p:nvPr/>
        </p:nvSpPr>
        <p:spPr>
          <a:xfrm>
            <a:off x="540300" y="2982550"/>
            <a:ext cx="5562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FF0000"/>
                </a:solidFill>
                <a:latin typeface="Playfair Display"/>
                <a:ea typeface="Playfair Display"/>
                <a:cs typeface="Playfair Display"/>
                <a:sym typeface="Playfair Display"/>
              </a:rPr>
              <a:t>Xmin</a:t>
            </a:r>
            <a:endParaRPr b="1" sz="900">
              <a:solidFill>
                <a:srgbClr val="FF0000"/>
              </a:solidFill>
              <a:latin typeface="Playfair Display"/>
              <a:ea typeface="Playfair Display"/>
              <a:cs typeface="Playfair Display"/>
              <a:sym typeface="Playfair Display"/>
            </a:endParaRPr>
          </a:p>
        </p:txBody>
      </p:sp>
      <p:sp>
        <p:nvSpPr>
          <p:cNvPr id="114" name="Google Shape;114;p21"/>
          <p:cNvSpPr txBox="1"/>
          <p:nvPr/>
        </p:nvSpPr>
        <p:spPr>
          <a:xfrm>
            <a:off x="1707350" y="3795725"/>
            <a:ext cx="8358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layfair Display"/>
                <a:ea typeface="Playfair Display"/>
                <a:cs typeface="Playfair Display"/>
                <a:sym typeface="Playfair Display"/>
              </a:rPr>
              <a:t>Ymin</a:t>
            </a:r>
            <a:endParaRPr>
              <a:solidFill>
                <a:srgbClr val="FF0000"/>
              </a:solidFill>
              <a:latin typeface="Playfair Display"/>
              <a:ea typeface="Playfair Display"/>
              <a:cs typeface="Playfair Display"/>
              <a:sym typeface="Playfair Display"/>
            </a:endParaRPr>
          </a:p>
        </p:txBody>
      </p:sp>
      <p:sp>
        <p:nvSpPr>
          <p:cNvPr id="115" name="Google Shape;115;p21"/>
          <p:cNvSpPr txBox="1"/>
          <p:nvPr/>
        </p:nvSpPr>
        <p:spPr>
          <a:xfrm>
            <a:off x="3417100" y="2268150"/>
            <a:ext cx="642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0000"/>
                </a:solidFill>
                <a:latin typeface="Playfair Display"/>
                <a:ea typeface="Playfair Display"/>
                <a:cs typeface="Playfair Display"/>
                <a:sym typeface="Playfair Display"/>
              </a:rPr>
              <a:t>Xmax</a:t>
            </a:r>
            <a:endParaRPr sz="1300">
              <a:solidFill>
                <a:srgbClr val="FF0000"/>
              </a:solidFill>
              <a:latin typeface="Playfair Display"/>
              <a:ea typeface="Playfair Display"/>
              <a:cs typeface="Playfair Display"/>
              <a:sym typeface="Playfair Display"/>
            </a:endParaRPr>
          </a:p>
        </p:txBody>
      </p:sp>
      <p:sp>
        <p:nvSpPr>
          <p:cNvPr id="116" name="Google Shape;116;p21"/>
          <p:cNvSpPr txBox="1"/>
          <p:nvPr/>
        </p:nvSpPr>
        <p:spPr>
          <a:xfrm>
            <a:off x="2657500" y="1385425"/>
            <a:ext cx="8358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layfair Display"/>
                <a:ea typeface="Playfair Display"/>
                <a:cs typeface="Playfair Display"/>
                <a:sym typeface="Playfair Display"/>
              </a:rPr>
              <a:t>Ymax</a:t>
            </a:r>
            <a:endParaRPr>
              <a:solidFill>
                <a:srgbClr val="FF0000"/>
              </a:solidFill>
              <a:latin typeface="Playfair Display"/>
              <a:ea typeface="Playfair Display"/>
              <a:cs typeface="Playfair Display"/>
              <a:sym typeface="Playfair Display"/>
            </a:endParaRPr>
          </a:p>
        </p:txBody>
      </p:sp>
      <p:sp>
        <p:nvSpPr>
          <p:cNvPr id="117" name="Google Shape;117;p21"/>
          <p:cNvSpPr txBox="1"/>
          <p:nvPr/>
        </p:nvSpPr>
        <p:spPr>
          <a:xfrm>
            <a:off x="2627575" y="785425"/>
            <a:ext cx="42783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layfair Display"/>
                <a:ea typeface="Playfair Display"/>
                <a:cs typeface="Playfair Display"/>
                <a:sym typeface="Playfair Display"/>
              </a:rPr>
              <a:t>These two steps are a part of Quick hull method</a:t>
            </a:r>
            <a:endParaRPr b="1">
              <a:latin typeface="Playfair Display"/>
              <a:ea typeface="Playfair Display"/>
              <a:cs typeface="Playfair Display"/>
              <a:sym typeface="Playfair Display"/>
            </a:endParaRPr>
          </a:p>
        </p:txBody>
      </p:sp>
      <p:sp>
        <p:nvSpPr>
          <p:cNvPr id="118" name="Google Shape;118;p21"/>
          <p:cNvSpPr txBox="1"/>
          <p:nvPr/>
        </p:nvSpPr>
        <p:spPr>
          <a:xfrm>
            <a:off x="225025" y="1301350"/>
            <a:ext cx="2679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1</a:t>
            </a:r>
            <a:endParaRPr sz="2000">
              <a:latin typeface="Playfair Display"/>
              <a:ea typeface="Playfair Display"/>
              <a:cs typeface="Playfair Display"/>
              <a:sym typeface="Playfair Display"/>
            </a:endParaRPr>
          </a:p>
        </p:txBody>
      </p:sp>
      <p:sp>
        <p:nvSpPr>
          <p:cNvPr id="119" name="Google Shape;119;p21"/>
          <p:cNvSpPr txBox="1"/>
          <p:nvPr/>
        </p:nvSpPr>
        <p:spPr>
          <a:xfrm>
            <a:off x="4502950" y="1234675"/>
            <a:ext cx="2679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Playfair Display"/>
                <a:ea typeface="Playfair Display"/>
                <a:cs typeface="Playfair Display"/>
                <a:sym typeface="Playfair Display"/>
              </a:rPr>
              <a:t>2</a:t>
            </a:r>
            <a:endParaRPr sz="20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ignier template">
  <a:themeElements>
    <a:clrScheme name="Custom 347">
      <a:dk1>
        <a:srgbClr val="413724"/>
      </a:dk1>
      <a:lt1>
        <a:srgbClr val="FFFFFF"/>
      </a:lt1>
      <a:dk2>
        <a:srgbClr val="E5DCCA"/>
      </a:dk2>
      <a:lt2>
        <a:srgbClr val="B0A491"/>
      </a:lt2>
      <a:accent1>
        <a:srgbClr val="FFDF94"/>
      </a:accent1>
      <a:accent2>
        <a:srgbClr val="E0B85D"/>
      </a:accent2>
      <a:accent3>
        <a:srgbClr val="CF9472"/>
      </a:accent3>
      <a:accent4>
        <a:srgbClr val="727B65"/>
      </a:accent4>
      <a:accent5>
        <a:srgbClr val="B4C0CC"/>
      </a:accent5>
      <a:accent6>
        <a:srgbClr val="95AECD"/>
      </a:accent6>
      <a:hlink>
        <a:srgbClr val="7A674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