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652d2f4bd9_7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52d2f4bd9_7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652d2f4bd9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652d2f4bd9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652d2f4bd9_4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652d2f4bd9_4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652d2f4bd9_4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652d2f4bd9_4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652d2f4bd9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52d2f4bd9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652d2f4bd9_7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652d2f4bd9_7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652d2f4bd9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52d2f4bd9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652d2f4bd9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52d2f4bd9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652d2f4bd9_7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52d2f4bd9_7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652d2f4bd9_7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52d2f4bd9_7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652d2f4bd9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52d2f4bd9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652d2f4bd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52d2f4bd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652d2f4bd9_4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52d2f4bd9_4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652d2f4bd9_4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52d2f4bd9_4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33" name="Shape 133"/>
        <p:cNvGrpSpPr/>
        <p:nvPr/>
      </p:nvGrpSpPr>
      <p:grpSpPr>
        <a:xfrm>
          <a:off x="0" y="0"/>
          <a:ext cx="0" cy="0"/>
          <a:chOff x="0" y="0"/>
          <a:chExt cx="0" cy="0"/>
        </a:xfrm>
      </p:grpSpPr>
      <p:sp>
        <p:nvSpPr>
          <p:cNvPr id="134" name="Google Shape;134;p13"/>
          <p:cNvSpPr txBox="1"/>
          <p:nvPr>
            <p:ph type="title"/>
          </p:nvPr>
        </p:nvSpPr>
        <p:spPr>
          <a:xfrm>
            <a:off x="2521000" y="1142100"/>
            <a:ext cx="44712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00000"/>
                </a:solidFill>
              </a:rPr>
              <a:t>Brahmaputra Hostel</a:t>
            </a:r>
            <a:endParaRPr sz="3000">
              <a:solidFill>
                <a:srgbClr val="000000"/>
              </a:solidFill>
            </a:endParaRPr>
          </a:p>
        </p:txBody>
      </p:sp>
      <p:sp>
        <p:nvSpPr>
          <p:cNvPr id="135" name="Google Shape;135;p13"/>
          <p:cNvSpPr txBox="1"/>
          <p:nvPr>
            <p:ph type="title"/>
          </p:nvPr>
        </p:nvSpPr>
        <p:spPr>
          <a:xfrm>
            <a:off x="3159300" y="2056200"/>
            <a:ext cx="35964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Idea submission!</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96" name="Shape 196"/>
        <p:cNvGrpSpPr/>
        <p:nvPr/>
      </p:nvGrpSpPr>
      <p:grpSpPr>
        <a:xfrm>
          <a:off x="0" y="0"/>
          <a:ext cx="0" cy="0"/>
          <a:chOff x="0" y="0"/>
          <a:chExt cx="0" cy="0"/>
        </a:xfrm>
      </p:grpSpPr>
      <p:sp>
        <p:nvSpPr>
          <p:cNvPr id="197" name="Google Shape;197;p22"/>
          <p:cNvSpPr txBox="1"/>
          <p:nvPr>
            <p:ph type="title"/>
          </p:nvPr>
        </p:nvSpPr>
        <p:spPr>
          <a:xfrm>
            <a:off x="1284525" y="1454200"/>
            <a:ext cx="7038900" cy="291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6000">
                <a:solidFill>
                  <a:srgbClr val="000000"/>
                </a:solidFill>
              </a:rPr>
              <a:t>What we have for managers? </a:t>
            </a:r>
            <a:endParaRPr b="1" sz="6000">
              <a:solidFill>
                <a:srgbClr val="000000"/>
              </a:solidFill>
            </a:endParaRPr>
          </a:p>
          <a:p>
            <a:pPr indent="0" lvl="0" marL="0" rtl="0" algn="l">
              <a:spcBef>
                <a:spcPts val="0"/>
              </a:spcBef>
              <a:spcAft>
                <a:spcPts val="0"/>
              </a:spcAft>
              <a:buNone/>
            </a:pPr>
            <a:r>
              <a:t/>
            </a:r>
            <a:endParaRPr b="1">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201" name="Shape 201"/>
        <p:cNvGrpSpPr/>
        <p:nvPr/>
      </p:nvGrpSpPr>
      <p:grpSpPr>
        <a:xfrm>
          <a:off x="0" y="0"/>
          <a:ext cx="0" cy="0"/>
          <a:chOff x="0" y="0"/>
          <a:chExt cx="0" cy="0"/>
        </a:xfrm>
      </p:grpSpPr>
      <p:sp>
        <p:nvSpPr>
          <p:cNvPr id="202" name="Google Shape;202;p23"/>
          <p:cNvSpPr txBox="1"/>
          <p:nvPr>
            <p:ph idx="1" type="body"/>
          </p:nvPr>
        </p:nvSpPr>
        <p:spPr>
          <a:xfrm>
            <a:off x="1005125" y="1195050"/>
            <a:ext cx="7644000" cy="2753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You know who placed an order and hence he can’t deny after food is ready. This would </a:t>
            </a:r>
            <a:r>
              <a:rPr b="1" i="1" lang="en" sz="2400">
                <a:solidFill>
                  <a:srgbClr val="000000"/>
                </a:solidFill>
              </a:rPr>
              <a:t>reduce wastage.</a:t>
            </a:r>
            <a:endParaRPr b="1" i="1"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If the ordering process gets this easy we surely expect a </a:t>
            </a:r>
            <a:r>
              <a:rPr b="1" i="1" lang="en" sz="2400">
                <a:solidFill>
                  <a:srgbClr val="000000"/>
                </a:solidFill>
              </a:rPr>
              <a:t>boost in the sales</a:t>
            </a:r>
            <a:r>
              <a:rPr lang="en" sz="2400">
                <a:solidFill>
                  <a:srgbClr val="000000"/>
                </a:solidFill>
              </a:rPr>
              <a:t>.</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We </a:t>
            </a:r>
            <a:r>
              <a:rPr b="1" i="1" lang="en" sz="2400">
                <a:solidFill>
                  <a:srgbClr val="000000"/>
                </a:solidFill>
              </a:rPr>
              <a:t>ensure that everyone pays</a:t>
            </a:r>
            <a:r>
              <a:rPr lang="en" sz="2400">
                <a:solidFill>
                  <a:srgbClr val="000000"/>
                </a:solidFill>
              </a:rPr>
              <a:t> for their order.</a:t>
            </a:r>
            <a:endParaRPr sz="2400">
              <a:solidFill>
                <a:srgbClr val="000000"/>
              </a:solidFill>
            </a:endParaRPr>
          </a:p>
          <a:p>
            <a:pPr indent="0" lvl="0" marL="0" rtl="0" algn="l">
              <a:spcBef>
                <a:spcPts val="1600"/>
              </a:spcBef>
              <a:spcAft>
                <a:spcPts val="1600"/>
              </a:spcAft>
              <a:buNone/>
            </a:pPr>
            <a:r>
              <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206" name="Shape 206"/>
        <p:cNvGrpSpPr/>
        <p:nvPr/>
      </p:nvGrpSpPr>
      <p:grpSpPr>
        <a:xfrm>
          <a:off x="0" y="0"/>
          <a:ext cx="0" cy="0"/>
          <a:chOff x="0" y="0"/>
          <a:chExt cx="0" cy="0"/>
        </a:xfrm>
      </p:grpSpPr>
      <p:sp>
        <p:nvSpPr>
          <p:cNvPr id="207" name="Google Shape;207;p24"/>
          <p:cNvSpPr txBox="1"/>
          <p:nvPr>
            <p:ph idx="1" type="body"/>
          </p:nvPr>
        </p:nvSpPr>
        <p:spPr>
          <a:xfrm>
            <a:off x="1040675" y="1290125"/>
            <a:ext cx="7637100" cy="2470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b="1" i="1" lang="en" sz="2400">
                <a:solidFill>
                  <a:srgbClr val="000000"/>
                </a:solidFill>
              </a:rPr>
              <a:t>No more confusion</a:t>
            </a:r>
            <a:r>
              <a:rPr lang="en" sz="2400">
                <a:solidFill>
                  <a:srgbClr val="000000"/>
                </a:solidFill>
              </a:rPr>
              <a:t> on “who ordered what?”.  Everything is there on your screen.</a:t>
            </a:r>
            <a:endParaRPr sz="2400">
              <a:solidFill>
                <a:srgbClr val="000000"/>
              </a:solidFill>
            </a:endParaRPr>
          </a:p>
          <a:p>
            <a:pPr indent="-381000" lvl="0" marL="457200" rtl="0" algn="l">
              <a:spcBef>
                <a:spcPts val="0"/>
              </a:spcBef>
              <a:spcAft>
                <a:spcPts val="0"/>
              </a:spcAft>
              <a:buClr>
                <a:srgbClr val="000000"/>
              </a:buClr>
              <a:buSzPts val="2400"/>
              <a:buChar char="●"/>
            </a:pPr>
            <a:r>
              <a:rPr b="1" i="1" lang="en" sz="2400">
                <a:solidFill>
                  <a:srgbClr val="000000"/>
                </a:solidFill>
              </a:rPr>
              <a:t>Keeps a track of orders </a:t>
            </a:r>
            <a:r>
              <a:rPr lang="en" sz="2400">
                <a:solidFill>
                  <a:srgbClr val="000000"/>
                </a:solidFill>
              </a:rPr>
              <a:t>and helps in ordering raw materials in advanced for more frequent orders.</a:t>
            </a:r>
            <a:endParaRPr sz="2400">
              <a:solidFill>
                <a:srgbClr val="000000"/>
              </a:solidFill>
            </a:endParaRPr>
          </a:p>
          <a:p>
            <a:pPr indent="0" lvl="0" marL="0" rtl="0" algn="l">
              <a:spcBef>
                <a:spcPts val="1600"/>
              </a:spcBef>
              <a:spcAft>
                <a:spcPts val="1600"/>
              </a:spcAft>
              <a:buNone/>
            </a:pPr>
            <a:r>
              <a:t/>
            </a:r>
            <a:endParaRPr sz="30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211" name="Shape 211"/>
        <p:cNvGrpSpPr/>
        <p:nvPr/>
      </p:nvGrpSpPr>
      <p:grpSpPr>
        <a:xfrm>
          <a:off x="0" y="0"/>
          <a:ext cx="0" cy="0"/>
          <a:chOff x="0" y="0"/>
          <a:chExt cx="0" cy="0"/>
        </a:xfrm>
      </p:grpSpPr>
      <p:sp>
        <p:nvSpPr>
          <p:cNvPr id="212" name="Google Shape;212;p25"/>
          <p:cNvSpPr txBox="1"/>
          <p:nvPr>
            <p:ph type="title"/>
          </p:nvPr>
        </p:nvSpPr>
        <p:spPr>
          <a:xfrm>
            <a:off x="1052550" y="4095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00000"/>
                </a:solidFill>
              </a:rPr>
              <a:t>Specific Plans for sprint</a:t>
            </a:r>
            <a:endParaRPr b="1" sz="3000">
              <a:solidFill>
                <a:srgbClr val="000000"/>
              </a:solidFill>
            </a:endParaRPr>
          </a:p>
        </p:txBody>
      </p:sp>
      <p:sp>
        <p:nvSpPr>
          <p:cNvPr id="213" name="Google Shape;213;p25"/>
          <p:cNvSpPr txBox="1"/>
          <p:nvPr>
            <p:ph idx="1" type="body"/>
          </p:nvPr>
        </p:nvSpPr>
        <p:spPr>
          <a:xfrm>
            <a:off x="1046825" y="1420625"/>
            <a:ext cx="7289700" cy="30273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Char char="●"/>
            </a:pPr>
            <a:r>
              <a:rPr lang="en" sz="1600">
                <a:solidFill>
                  <a:srgbClr val="000000"/>
                </a:solidFill>
              </a:rPr>
              <a:t>Launch our app in the Brahmaputra Hostel.</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We will be operating in the peak hours.</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We will do Branding of our product in Brahmaputra hostel (door to door).</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According to feedback we will make necessary changes in our product.</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In case of any technical glitch we have our MINIMUM VIABLE PRODUCT :- </a:t>
            </a:r>
            <a:r>
              <a:rPr lang="en" sz="1600">
                <a:solidFill>
                  <a:srgbClr val="000000"/>
                </a:solidFill>
              </a:rPr>
              <a:t>We will receive order through Whatsapp and manually place the order at canteens. </a:t>
            </a:r>
            <a:endParaRPr sz="1600">
              <a:solidFill>
                <a:srgbClr val="000000"/>
              </a:solidFill>
            </a:endParaRPr>
          </a:p>
          <a:p>
            <a:pPr indent="0" lvl="0" marL="457200" rtl="0" algn="l">
              <a:lnSpc>
                <a:spcPct val="150000"/>
              </a:lnSpc>
              <a:spcBef>
                <a:spcPts val="1600"/>
              </a:spcBef>
              <a:spcAft>
                <a:spcPts val="1600"/>
              </a:spcAft>
              <a:buNone/>
            </a:pPr>
            <a:r>
              <a:t/>
            </a:r>
            <a:endParaRPr sz="16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217" name="Shape 217"/>
        <p:cNvGrpSpPr/>
        <p:nvPr/>
      </p:nvGrpSpPr>
      <p:grpSpPr>
        <a:xfrm>
          <a:off x="0" y="0"/>
          <a:ext cx="0" cy="0"/>
          <a:chOff x="0" y="0"/>
          <a:chExt cx="0" cy="0"/>
        </a:xfrm>
      </p:grpSpPr>
      <p:sp>
        <p:nvSpPr>
          <p:cNvPr id="218" name="Google Shape;218;p26"/>
          <p:cNvSpPr txBox="1"/>
          <p:nvPr>
            <p:ph idx="1" type="body"/>
          </p:nvPr>
        </p:nvSpPr>
        <p:spPr>
          <a:xfrm>
            <a:off x="1046825" y="1192025"/>
            <a:ext cx="7289700" cy="2067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n" sz="1600">
                <a:solidFill>
                  <a:srgbClr val="000000"/>
                </a:solidFill>
              </a:rPr>
              <a:t>We will convince canteen owner by stating the problems mentioned in the problems section.</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We will paste posters near canteens giving information regarding installation of our app.</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Continuous feedback will be taken during sprint.</a:t>
            </a:r>
            <a:endParaRPr sz="1600">
              <a:solidFill>
                <a:srgbClr val="000000"/>
              </a:solidFill>
            </a:endParaRPr>
          </a:p>
          <a:p>
            <a:pPr indent="0" lvl="0" marL="457200" rtl="0" algn="l">
              <a:spcBef>
                <a:spcPts val="1600"/>
              </a:spcBef>
              <a:spcAft>
                <a:spcPts val="1600"/>
              </a:spcAft>
              <a:buNone/>
            </a:pPr>
            <a:r>
              <a:t/>
            </a:r>
            <a:endParaRPr sz="1600">
              <a:solidFill>
                <a:srgbClr val="000000"/>
              </a:solidFill>
            </a:endParaRPr>
          </a:p>
        </p:txBody>
      </p:sp>
      <p:sp>
        <p:nvSpPr>
          <p:cNvPr id="219" name="Google Shape;219;p26"/>
          <p:cNvSpPr txBox="1"/>
          <p:nvPr>
            <p:ph type="title"/>
          </p:nvPr>
        </p:nvSpPr>
        <p:spPr>
          <a:xfrm>
            <a:off x="3376775" y="3498000"/>
            <a:ext cx="26298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00000"/>
                </a:solidFill>
              </a:rPr>
              <a:t>Thank You!</a:t>
            </a:r>
            <a:endParaRPr b="1" sz="30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39" name="Shape 139"/>
        <p:cNvGrpSpPr/>
        <p:nvPr/>
      </p:nvGrpSpPr>
      <p:grpSpPr>
        <a:xfrm>
          <a:off x="0" y="0"/>
          <a:ext cx="0" cy="0"/>
          <a:chOff x="0" y="0"/>
          <a:chExt cx="0" cy="0"/>
        </a:xfrm>
      </p:grpSpPr>
      <p:sp>
        <p:nvSpPr>
          <p:cNvPr id="140" name="Google Shape;140;p14"/>
          <p:cNvSpPr txBox="1"/>
          <p:nvPr>
            <p:ph type="title"/>
          </p:nvPr>
        </p:nvSpPr>
        <p:spPr>
          <a:xfrm>
            <a:off x="2921250" y="423950"/>
            <a:ext cx="33015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      </a:t>
            </a:r>
            <a:r>
              <a:rPr b="1" lang="en" sz="3000">
                <a:solidFill>
                  <a:srgbClr val="000000"/>
                </a:solidFill>
              </a:rPr>
              <a:t>Motivation</a:t>
            </a:r>
            <a:endParaRPr b="1" sz="3000">
              <a:solidFill>
                <a:srgbClr val="000000"/>
              </a:solidFill>
            </a:endParaRPr>
          </a:p>
        </p:txBody>
      </p:sp>
      <p:sp>
        <p:nvSpPr>
          <p:cNvPr id="141" name="Google Shape;141;p14"/>
          <p:cNvSpPr txBox="1"/>
          <p:nvPr>
            <p:ph idx="1" type="body"/>
          </p:nvPr>
        </p:nvSpPr>
        <p:spPr>
          <a:xfrm>
            <a:off x="1028625" y="1567550"/>
            <a:ext cx="76176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Canteens and Juice Centres are lifeline of student fraternity in campus as mess food is highly dreading. Despite their such huge importance, till now no efforts are made for their smooth functioning.</a:t>
            </a:r>
            <a:endParaRPr sz="1600">
              <a:solidFill>
                <a:srgbClr val="000000"/>
              </a:solidFill>
            </a:endParaRPr>
          </a:p>
          <a:p>
            <a:pPr indent="0" lvl="0" marL="0" rtl="0" algn="l">
              <a:spcBef>
                <a:spcPts val="1600"/>
              </a:spcBef>
              <a:spcAft>
                <a:spcPts val="0"/>
              </a:spcAft>
              <a:buNone/>
            </a:pPr>
            <a:r>
              <a:rPr lang="en" sz="1600">
                <a:solidFill>
                  <a:srgbClr val="000000"/>
                </a:solidFill>
              </a:rPr>
              <a:t>Thus, we present first ever platform for students and shop managers to ease out exchanges between them.</a:t>
            </a:r>
            <a:endParaRPr sz="1600">
              <a:solidFill>
                <a:srgbClr val="000000"/>
              </a:solidFill>
            </a:endParaRPr>
          </a:p>
          <a:p>
            <a:pPr indent="0" lvl="0" marL="0" rtl="0" algn="l">
              <a:spcBef>
                <a:spcPts val="1600"/>
              </a:spcBef>
              <a:spcAft>
                <a:spcPts val="1600"/>
              </a:spcAft>
              <a:buNone/>
            </a:pPr>
            <a:r>
              <a:rPr lang="en" sz="1600">
                <a:solidFill>
                  <a:srgbClr val="000000"/>
                </a:solidFill>
              </a:rPr>
              <a:t>Aiming to ensure a hassle free, </a:t>
            </a:r>
            <a:r>
              <a:rPr lang="en" sz="1600">
                <a:solidFill>
                  <a:srgbClr val="000000"/>
                </a:solidFill>
              </a:rPr>
              <a:t>convenient</a:t>
            </a:r>
            <a:r>
              <a:rPr lang="en" sz="1600">
                <a:solidFill>
                  <a:srgbClr val="000000"/>
                </a:solidFill>
              </a:rPr>
              <a:t> and time saving platform for both the users and the shop managers. Avoiding a tussle between the students and the managers is one of our main motives.</a:t>
            </a:r>
            <a:endParaRPr sz="16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45" name="Shape 145"/>
        <p:cNvGrpSpPr/>
        <p:nvPr/>
      </p:nvGrpSpPr>
      <p:grpSpPr>
        <a:xfrm>
          <a:off x="0" y="0"/>
          <a:ext cx="0" cy="0"/>
          <a:chOff x="0" y="0"/>
          <a:chExt cx="0" cy="0"/>
        </a:xfrm>
      </p:grpSpPr>
      <p:sp>
        <p:nvSpPr>
          <p:cNvPr id="146" name="Google Shape;146;p15"/>
          <p:cNvSpPr txBox="1"/>
          <p:nvPr/>
        </p:nvSpPr>
        <p:spPr>
          <a:xfrm>
            <a:off x="1046825" y="879900"/>
            <a:ext cx="7659900" cy="42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Lato"/>
                <a:ea typeface="Lato"/>
                <a:cs typeface="Lato"/>
                <a:sym typeface="Lato"/>
              </a:rPr>
              <a:t>The conventional way of ordering at canteens and juice centres suffer from many problems.</a:t>
            </a:r>
            <a:endParaRPr sz="1600">
              <a:latin typeface="Lato"/>
              <a:ea typeface="Lato"/>
              <a:cs typeface="Lato"/>
              <a:sym typeface="Lato"/>
            </a:endParaRPr>
          </a:p>
          <a:p>
            <a:pPr indent="0" lvl="0" marL="0" rtl="0" algn="l">
              <a:spcBef>
                <a:spcPts val="0"/>
              </a:spcBef>
              <a:spcAft>
                <a:spcPts val="0"/>
              </a:spcAft>
              <a:buNone/>
            </a:pPr>
            <a:r>
              <a:rPr lang="en" sz="1600">
                <a:latin typeface="Lato"/>
                <a:ea typeface="Lato"/>
                <a:cs typeface="Lato"/>
                <a:sym typeface="Lato"/>
              </a:rPr>
              <a:t>It is highly inconvenient way for both students and canteen managers.</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0" lvl="0" marL="0" rtl="0" algn="l">
              <a:spcBef>
                <a:spcPts val="0"/>
              </a:spcBef>
              <a:spcAft>
                <a:spcPts val="0"/>
              </a:spcAft>
              <a:buNone/>
            </a:pPr>
            <a:r>
              <a:rPr lang="en" sz="1600">
                <a:latin typeface="Lato"/>
                <a:ea typeface="Lato"/>
                <a:cs typeface="Lato"/>
                <a:sym typeface="Lato"/>
              </a:rPr>
              <a:t>Students :-</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330200" lvl="0" marL="457200" rtl="0" algn="l">
              <a:spcBef>
                <a:spcPts val="0"/>
              </a:spcBef>
              <a:spcAft>
                <a:spcPts val="0"/>
              </a:spcAft>
              <a:buSzPts val="1600"/>
              <a:buFont typeface="Lato"/>
              <a:buAutoNum type="arabicParenR"/>
            </a:pPr>
            <a:r>
              <a:rPr lang="en" sz="1600">
                <a:latin typeface="Lato"/>
                <a:ea typeface="Lato"/>
                <a:cs typeface="Lato"/>
                <a:sym typeface="Lato"/>
              </a:rPr>
              <a:t> Long  Queues are unbearable.</a:t>
            </a:r>
            <a:endParaRPr sz="1600">
              <a:latin typeface="Lato"/>
              <a:ea typeface="Lato"/>
              <a:cs typeface="Lato"/>
              <a:sym typeface="Lato"/>
            </a:endParaRPr>
          </a:p>
          <a:p>
            <a:pPr indent="-330200" lvl="0" marL="457200" rtl="0" algn="l">
              <a:spcBef>
                <a:spcPts val="0"/>
              </a:spcBef>
              <a:spcAft>
                <a:spcPts val="0"/>
              </a:spcAft>
              <a:buSzPts val="1600"/>
              <a:buFont typeface="Lato"/>
              <a:buAutoNum type="arabicParenR"/>
            </a:pPr>
            <a:r>
              <a:rPr lang="en" sz="1600">
                <a:latin typeface="Lato"/>
                <a:ea typeface="Lato"/>
                <a:cs typeface="Lato"/>
                <a:sym typeface="Lato"/>
              </a:rPr>
              <a:t>They have to wait for a long time to get their food ready.</a:t>
            </a:r>
            <a:endParaRPr sz="1600">
              <a:latin typeface="Lato"/>
              <a:ea typeface="Lato"/>
              <a:cs typeface="Lato"/>
              <a:sym typeface="Lato"/>
            </a:endParaRPr>
          </a:p>
          <a:p>
            <a:pPr indent="-330200" lvl="0" marL="457200" rtl="0" algn="l">
              <a:spcBef>
                <a:spcPts val="0"/>
              </a:spcBef>
              <a:spcAft>
                <a:spcPts val="0"/>
              </a:spcAft>
              <a:buSzPts val="1600"/>
              <a:buFont typeface="Lato"/>
              <a:buAutoNum type="arabicParenR"/>
            </a:pPr>
            <a:r>
              <a:rPr lang="en" sz="1600">
                <a:latin typeface="Lato"/>
                <a:ea typeface="Lato"/>
                <a:cs typeface="Lato"/>
                <a:sym typeface="Lato"/>
              </a:rPr>
              <a:t>Sometimes wrong order is prepared instead of their order.</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0" lvl="0" marL="0" rtl="0" algn="l">
              <a:spcBef>
                <a:spcPts val="0"/>
              </a:spcBef>
              <a:spcAft>
                <a:spcPts val="0"/>
              </a:spcAft>
              <a:buNone/>
            </a:pPr>
            <a:r>
              <a:rPr lang="en" sz="1600">
                <a:latin typeface="Lato"/>
                <a:ea typeface="Lato"/>
                <a:cs typeface="Lato"/>
                <a:sym typeface="Lato"/>
              </a:rPr>
              <a:t>Managers :-</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330200" lvl="0" marL="457200" rtl="0" algn="l">
              <a:spcBef>
                <a:spcPts val="0"/>
              </a:spcBef>
              <a:spcAft>
                <a:spcPts val="0"/>
              </a:spcAft>
              <a:buSzPts val="1600"/>
              <a:buFont typeface="Lato"/>
              <a:buAutoNum type="arabicParenR"/>
            </a:pPr>
            <a:r>
              <a:rPr lang="en" sz="1600">
                <a:latin typeface="Lato"/>
                <a:ea typeface="Lato"/>
                <a:cs typeface="Lato"/>
                <a:sym typeface="Lato"/>
              </a:rPr>
              <a:t> With great hustle at the counter they can’t make sure that their customers are paying them or not.</a:t>
            </a:r>
            <a:endParaRPr sz="1600">
              <a:latin typeface="Lato"/>
              <a:ea typeface="Lato"/>
              <a:cs typeface="Lato"/>
              <a:sym typeface="Lato"/>
            </a:endParaRPr>
          </a:p>
          <a:p>
            <a:pPr indent="-330200" lvl="0" marL="457200" rtl="0" algn="l">
              <a:spcBef>
                <a:spcPts val="0"/>
              </a:spcBef>
              <a:spcAft>
                <a:spcPts val="0"/>
              </a:spcAft>
              <a:buSzPts val="1600"/>
              <a:buFont typeface="Lato"/>
              <a:buAutoNum type="arabicParenR"/>
            </a:pPr>
            <a:r>
              <a:rPr lang="en" sz="1600">
                <a:latin typeface="Lato"/>
                <a:ea typeface="Lato"/>
                <a:cs typeface="Lato"/>
                <a:sym typeface="Lato"/>
              </a:rPr>
              <a:t>Owner of the canteen does not get exact figures of commodities sold.</a:t>
            </a:r>
            <a:endParaRPr sz="1600">
              <a:latin typeface="Lato"/>
              <a:ea typeface="Lato"/>
              <a:cs typeface="Lato"/>
              <a:sym typeface="Lato"/>
            </a:endParaRPr>
          </a:p>
          <a:p>
            <a:pPr indent="0" lvl="0" marL="0" rtl="0" algn="l">
              <a:spcBef>
                <a:spcPts val="0"/>
              </a:spcBef>
              <a:spcAft>
                <a:spcPts val="0"/>
              </a:spcAft>
              <a:buNone/>
            </a:pPr>
            <a:r>
              <a:rPr lang="en" sz="1600">
                <a:latin typeface="Lato"/>
                <a:ea typeface="Lato"/>
                <a:cs typeface="Lato"/>
                <a:sym typeface="Lato"/>
              </a:rPr>
              <a:t>         </a:t>
            </a:r>
            <a:endParaRPr sz="1600">
              <a:latin typeface="Lato"/>
              <a:ea typeface="Lato"/>
              <a:cs typeface="Lato"/>
              <a:sym typeface="Lato"/>
            </a:endParaRPr>
          </a:p>
        </p:txBody>
      </p:sp>
      <p:sp>
        <p:nvSpPr>
          <p:cNvPr id="147" name="Google Shape;147;p15"/>
          <p:cNvSpPr txBox="1"/>
          <p:nvPr>
            <p:ph type="title"/>
          </p:nvPr>
        </p:nvSpPr>
        <p:spPr>
          <a:xfrm>
            <a:off x="2921250" y="174475"/>
            <a:ext cx="3301500" cy="67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      </a:t>
            </a:r>
            <a:r>
              <a:rPr b="1" lang="en" sz="3000">
                <a:solidFill>
                  <a:srgbClr val="000000"/>
                </a:solidFill>
              </a:rPr>
              <a:t>Problems</a:t>
            </a:r>
            <a:endParaRPr b="1" sz="30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Customer Research</a:t>
            </a:r>
            <a:endParaRPr b="1">
              <a:solidFill>
                <a:srgbClr val="000000"/>
              </a:solidFill>
            </a:endParaRPr>
          </a:p>
        </p:txBody>
      </p:sp>
      <p:pic>
        <p:nvPicPr>
          <p:cNvPr descr="Forms response chart. Question title: Ever missed mess and couldn't eat at canteen due to long waiting time?. Number of responses: 212 responses." id="153" name="Google Shape;153;p16"/>
          <p:cNvPicPr preferRelativeResize="0"/>
          <p:nvPr/>
        </p:nvPicPr>
        <p:blipFill>
          <a:blip r:embed="rId3">
            <a:alphaModFix/>
          </a:blip>
          <a:stretch>
            <a:fillRect/>
          </a:stretch>
        </p:blipFill>
        <p:spPr>
          <a:xfrm>
            <a:off x="152400" y="1460250"/>
            <a:ext cx="5832550" cy="2454525"/>
          </a:xfrm>
          <a:prstGeom prst="rect">
            <a:avLst/>
          </a:prstGeom>
          <a:noFill/>
          <a:ln>
            <a:noFill/>
          </a:ln>
        </p:spPr>
      </p:pic>
      <p:pic>
        <p:nvPicPr>
          <p:cNvPr descr="Forms response chart. Question title: Ever come all the way to the canteen just to be informed that the item's not available?. Number of responses: 212 responses." id="154" name="Google Shape;154;p16"/>
          <p:cNvPicPr preferRelativeResize="0"/>
          <p:nvPr/>
        </p:nvPicPr>
        <p:blipFill>
          <a:blip r:embed="rId4">
            <a:alphaModFix/>
          </a:blip>
          <a:stretch>
            <a:fillRect/>
          </a:stretch>
        </p:blipFill>
        <p:spPr>
          <a:xfrm>
            <a:off x="3240350" y="2571750"/>
            <a:ext cx="5832526" cy="2454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Customer Research</a:t>
            </a:r>
            <a:endParaRPr b="1">
              <a:solidFill>
                <a:srgbClr val="000000"/>
              </a:solidFill>
            </a:endParaRPr>
          </a:p>
        </p:txBody>
      </p:sp>
      <p:pic>
        <p:nvPicPr>
          <p:cNvPr descr="Forms response chart. Question title: Did you had argument with the canteen guy over not listening to your order. Number of responses: 211 responses." id="160" name="Google Shape;160;p17"/>
          <p:cNvPicPr preferRelativeResize="0"/>
          <p:nvPr/>
        </p:nvPicPr>
        <p:blipFill>
          <a:blip r:embed="rId3">
            <a:alphaModFix/>
          </a:blip>
          <a:stretch>
            <a:fillRect/>
          </a:stretch>
        </p:blipFill>
        <p:spPr>
          <a:xfrm>
            <a:off x="152400" y="1460250"/>
            <a:ext cx="5737726" cy="2414625"/>
          </a:xfrm>
          <a:prstGeom prst="rect">
            <a:avLst/>
          </a:prstGeom>
          <a:noFill/>
          <a:ln>
            <a:noFill/>
          </a:ln>
        </p:spPr>
      </p:pic>
      <p:pic>
        <p:nvPicPr>
          <p:cNvPr descr="Forms response chart. Question title: Did you ever got a different item because canten guy didn't heard you properly?. Number of responses: 212 responses." id="161" name="Google Shape;161;p17"/>
          <p:cNvPicPr preferRelativeResize="0"/>
          <p:nvPr/>
        </p:nvPicPr>
        <p:blipFill>
          <a:blip r:embed="rId4">
            <a:alphaModFix/>
          </a:blip>
          <a:stretch>
            <a:fillRect/>
          </a:stretch>
        </p:blipFill>
        <p:spPr>
          <a:xfrm>
            <a:off x="3328575" y="2676750"/>
            <a:ext cx="5737726" cy="241463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65" name="Shape 165"/>
        <p:cNvGrpSpPr/>
        <p:nvPr/>
      </p:nvGrpSpPr>
      <p:grpSpPr>
        <a:xfrm>
          <a:off x="0" y="0"/>
          <a:ext cx="0" cy="0"/>
          <a:chOff x="0" y="0"/>
          <a:chExt cx="0" cy="0"/>
        </a:xfrm>
      </p:grpSpPr>
      <p:sp>
        <p:nvSpPr>
          <p:cNvPr id="166" name="Google Shape;166;p18"/>
          <p:cNvSpPr txBox="1"/>
          <p:nvPr>
            <p:ph idx="1" type="body"/>
          </p:nvPr>
        </p:nvSpPr>
        <p:spPr>
          <a:xfrm>
            <a:off x="1163400" y="362200"/>
            <a:ext cx="7038900" cy="45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solidFill>
                  <a:srgbClr val="000000"/>
                </a:solidFill>
              </a:rPr>
              <a:t>                         </a:t>
            </a:r>
            <a:r>
              <a:rPr b="1" lang="en" sz="2400">
                <a:solidFill>
                  <a:srgbClr val="000000"/>
                </a:solidFill>
              </a:rPr>
              <a:t> </a:t>
            </a:r>
            <a:r>
              <a:rPr b="1" i="1" lang="en" sz="2400" u="sng">
                <a:solidFill>
                  <a:srgbClr val="000000"/>
                </a:solidFill>
              </a:rPr>
              <a:t>Journey of Your Food Craving</a:t>
            </a:r>
            <a:endParaRPr b="1" i="1" sz="2400" u="sng">
              <a:solidFill>
                <a:srgbClr val="000000"/>
              </a:solidFill>
            </a:endParaRPr>
          </a:p>
        </p:txBody>
      </p:sp>
      <p:sp>
        <p:nvSpPr>
          <p:cNvPr id="167" name="Google Shape;167;p18"/>
          <p:cNvSpPr/>
          <p:nvPr/>
        </p:nvSpPr>
        <p:spPr>
          <a:xfrm>
            <a:off x="1540800" y="1358575"/>
            <a:ext cx="1452300" cy="108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Order Using         Mobile Application.</a:t>
            </a:r>
            <a:endParaRPr/>
          </a:p>
        </p:txBody>
      </p:sp>
      <p:sp>
        <p:nvSpPr>
          <p:cNvPr id="168" name="Google Shape;168;p18"/>
          <p:cNvSpPr/>
          <p:nvPr/>
        </p:nvSpPr>
        <p:spPr>
          <a:xfrm>
            <a:off x="3956700" y="1358575"/>
            <a:ext cx="1452300" cy="108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Order will be directed to the shop owners and he confirms it .</a:t>
            </a:r>
            <a:endParaRPr/>
          </a:p>
        </p:txBody>
      </p:sp>
      <p:sp>
        <p:nvSpPr>
          <p:cNvPr id="169" name="Google Shape;169;p18"/>
          <p:cNvSpPr/>
          <p:nvPr/>
        </p:nvSpPr>
        <p:spPr>
          <a:xfrm>
            <a:off x="6240900" y="1358575"/>
            <a:ext cx="1640700" cy="108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Order gets ready and seller marks it ready.</a:t>
            </a:r>
            <a:endParaRPr/>
          </a:p>
        </p:txBody>
      </p:sp>
      <p:cxnSp>
        <p:nvCxnSpPr>
          <p:cNvPr id="170" name="Google Shape;170;p18"/>
          <p:cNvCxnSpPr>
            <a:stCxn id="167" idx="3"/>
            <a:endCxn id="168" idx="1"/>
          </p:cNvCxnSpPr>
          <p:nvPr/>
        </p:nvCxnSpPr>
        <p:spPr>
          <a:xfrm>
            <a:off x="2993100" y="1901725"/>
            <a:ext cx="963600" cy="0"/>
          </a:xfrm>
          <a:prstGeom prst="straightConnector1">
            <a:avLst/>
          </a:prstGeom>
          <a:noFill/>
          <a:ln cap="flat" cmpd="sng" w="9525">
            <a:solidFill>
              <a:srgbClr val="666666"/>
            </a:solidFill>
            <a:prstDash val="solid"/>
            <a:round/>
            <a:headEnd len="med" w="med" type="none"/>
            <a:tailEnd len="med" w="med" type="triangle"/>
          </a:ln>
        </p:spPr>
      </p:cxnSp>
      <p:cxnSp>
        <p:nvCxnSpPr>
          <p:cNvPr id="171" name="Google Shape;171;p18"/>
          <p:cNvCxnSpPr>
            <a:stCxn id="168" idx="3"/>
            <a:endCxn id="169" idx="1"/>
          </p:cNvCxnSpPr>
          <p:nvPr/>
        </p:nvCxnSpPr>
        <p:spPr>
          <a:xfrm>
            <a:off x="5409000" y="1901725"/>
            <a:ext cx="831900" cy="0"/>
          </a:xfrm>
          <a:prstGeom prst="straightConnector1">
            <a:avLst/>
          </a:prstGeom>
          <a:noFill/>
          <a:ln cap="flat" cmpd="sng" w="9525">
            <a:solidFill>
              <a:srgbClr val="666666"/>
            </a:solidFill>
            <a:prstDash val="solid"/>
            <a:round/>
            <a:headEnd len="med" w="med" type="none"/>
            <a:tailEnd len="med" w="med" type="triangle"/>
          </a:ln>
        </p:spPr>
      </p:cxnSp>
      <p:sp>
        <p:nvSpPr>
          <p:cNvPr id="172" name="Google Shape;172;p18"/>
          <p:cNvSpPr/>
          <p:nvPr/>
        </p:nvSpPr>
        <p:spPr>
          <a:xfrm>
            <a:off x="3956700" y="3114775"/>
            <a:ext cx="1574100" cy="134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Collect the order and pay the money.</a:t>
            </a:r>
            <a:endParaRPr/>
          </a:p>
        </p:txBody>
      </p:sp>
      <p:sp>
        <p:nvSpPr>
          <p:cNvPr id="173" name="Google Shape;173;p18"/>
          <p:cNvSpPr/>
          <p:nvPr/>
        </p:nvSpPr>
        <p:spPr>
          <a:xfrm>
            <a:off x="1540800" y="3142525"/>
            <a:ext cx="1452300" cy="1285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Owner can look at the sales later at any time.</a:t>
            </a:r>
            <a:endParaRPr/>
          </a:p>
          <a:p>
            <a:pPr indent="0" lvl="0" marL="0" rtl="0" algn="l">
              <a:spcBef>
                <a:spcPts val="0"/>
              </a:spcBef>
              <a:spcAft>
                <a:spcPts val="0"/>
              </a:spcAft>
              <a:buNone/>
            </a:pPr>
            <a:r>
              <a:t/>
            </a:r>
            <a:endParaRPr/>
          </a:p>
        </p:txBody>
      </p:sp>
      <p:cxnSp>
        <p:nvCxnSpPr>
          <p:cNvPr id="174" name="Google Shape;174;p18"/>
          <p:cNvCxnSpPr>
            <a:stCxn id="172" idx="1"/>
            <a:endCxn id="173" idx="3"/>
          </p:cNvCxnSpPr>
          <p:nvPr/>
        </p:nvCxnSpPr>
        <p:spPr>
          <a:xfrm rot="10800000">
            <a:off x="2993100" y="3785425"/>
            <a:ext cx="963600" cy="0"/>
          </a:xfrm>
          <a:prstGeom prst="straightConnector1">
            <a:avLst/>
          </a:prstGeom>
          <a:noFill/>
          <a:ln cap="flat" cmpd="sng" w="9525">
            <a:solidFill>
              <a:srgbClr val="666666"/>
            </a:solidFill>
            <a:prstDash val="solid"/>
            <a:round/>
            <a:headEnd len="med" w="med" type="none"/>
            <a:tailEnd len="med" w="med" type="triangle"/>
          </a:ln>
        </p:spPr>
      </p:cxnSp>
      <p:sp>
        <p:nvSpPr>
          <p:cNvPr id="175" name="Google Shape;175;p18"/>
          <p:cNvSpPr/>
          <p:nvPr/>
        </p:nvSpPr>
        <p:spPr>
          <a:xfrm>
            <a:off x="6335100" y="3114775"/>
            <a:ext cx="1452300" cy="134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User gets the notification.</a:t>
            </a:r>
            <a:endParaRPr/>
          </a:p>
        </p:txBody>
      </p:sp>
      <p:cxnSp>
        <p:nvCxnSpPr>
          <p:cNvPr id="176" name="Google Shape;176;p18"/>
          <p:cNvCxnSpPr>
            <a:stCxn id="169" idx="2"/>
            <a:endCxn id="175" idx="0"/>
          </p:cNvCxnSpPr>
          <p:nvPr/>
        </p:nvCxnSpPr>
        <p:spPr>
          <a:xfrm>
            <a:off x="7061250" y="2444875"/>
            <a:ext cx="0" cy="669900"/>
          </a:xfrm>
          <a:prstGeom prst="straightConnector1">
            <a:avLst/>
          </a:prstGeom>
          <a:noFill/>
          <a:ln cap="flat" cmpd="sng" w="9525">
            <a:solidFill>
              <a:srgbClr val="666666"/>
            </a:solidFill>
            <a:prstDash val="solid"/>
            <a:round/>
            <a:headEnd len="med" w="med" type="none"/>
            <a:tailEnd len="med" w="med" type="triangle"/>
          </a:ln>
        </p:spPr>
      </p:cxnSp>
      <p:cxnSp>
        <p:nvCxnSpPr>
          <p:cNvPr id="177" name="Google Shape;177;p18"/>
          <p:cNvCxnSpPr>
            <a:stCxn id="175" idx="1"/>
            <a:endCxn id="172" idx="3"/>
          </p:cNvCxnSpPr>
          <p:nvPr/>
        </p:nvCxnSpPr>
        <p:spPr>
          <a:xfrm rot="10800000">
            <a:off x="5530800" y="3785425"/>
            <a:ext cx="804300" cy="0"/>
          </a:xfrm>
          <a:prstGeom prst="straightConnector1">
            <a:avLst/>
          </a:prstGeom>
          <a:noFill/>
          <a:ln cap="flat" cmpd="sng" w="9525">
            <a:solidFill>
              <a:srgbClr val="666666"/>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81" name="Shape 181"/>
        <p:cNvGrpSpPr/>
        <p:nvPr/>
      </p:nvGrpSpPr>
      <p:grpSpPr>
        <a:xfrm>
          <a:off x="0" y="0"/>
          <a:ext cx="0" cy="0"/>
          <a:chOff x="0" y="0"/>
          <a:chExt cx="0" cy="0"/>
        </a:xfrm>
      </p:grpSpPr>
      <p:sp>
        <p:nvSpPr>
          <p:cNvPr id="182" name="Google Shape;182;p19"/>
          <p:cNvSpPr txBox="1"/>
          <p:nvPr>
            <p:ph type="title"/>
          </p:nvPr>
        </p:nvSpPr>
        <p:spPr>
          <a:xfrm>
            <a:off x="1257250" y="1551300"/>
            <a:ext cx="7038900" cy="19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6000">
                <a:solidFill>
                  <a:srgbClr val="000000"/>
                </a:solidFill>
              </a:rPr>
              <a:t>What we have for students? </a:t>
            </a:r>
            <a:endParaRPr b="1" sz="60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86" name="Shape 186"/>
        <p:cNvGrpSpPr/>
        <p:nvPr/>
      </p:nvGrpSpPr>
      <p:grpSpPr>
        <a:xfrm>
          <a:off x="0" y="0"/>
          <a:ext cx="0" cy="0"/>
          <a:chOff x="0" y="0"/>
          <a:chExt cx="0" cy="0"/>
        </a:xfrm>
      </p:grpSpPr>
      <p:sp>
        <p:nvSpPr>
          <p:cNvPr id="187" name="Google Shape;187;p20"/>
          <p:cNvSpPr txBox="1"/>
          <p:nvPr>
            <p:ph idx="1" type="body"/>
          </p:nvPr>
        </p:nvSpPr>
        <p:spPr>
          <a:xfrm>
            <a:off x="1036750" y="1184700"/>
            <a:ext cx="7669800" cy="3007500"/>
          </a:xfrm>
          <a:prstGeom prst="rect">
            <a:avLst/>
          </a:prstGeom>
        </p:spPr>
        <p:txBody>
          <a:bodyPr anchorCtr="0" anchor="t" bIns="91425" lIns="91425" spcFirstLastPara="1" rIns="91425" wrap="square" tIns="91425">
            <a:noAutofit/>
          </a:bodyPr>
          <a:lstStyle/>
          <a:p>
            <a:pPr indent="-381000" lvl="0" marL="457200" marR="0" rtl="0" algn="l">
              <a:spcBef>
                <a:spcPts val="0"/>
              </a:spcBef>
              <a:spcAft>
                <a:spcPts val="0"/>
              </a:spcAft>
              <a:buClr>
                <a:srgbClr val="000000"/>
              </a:buClr>
              <a:buSzPts val="2400"/>
              <a:buChar char="●"/>
            </a:pPr>
            <a:r>
              <a:rPr b="1" i="1" lang="en" sz="2400">
                <a:solidFill>
                  <a:srgbClr val="000000"/>
                </a:solidFill>
              </a:rPr>
              <a:t>Time is preciou</a:t>
            </a:r>
            <a:r>
              <a:rPr b="1" lang="en" sz="2400">
                <a:solidFill>
                  <a:srgbClr val="000000"/>
                </a:solidFill>
              </a:rPr>
              <a:t>s</a:t>
            </a:r>
            <a:r>
              <a:rPr lang="en" sz="2400">
                <a:solidFill>
                  <a:srgbClr val="000000"/>
                </a:solidFill>
              </a:rPr>
              <a:t>, don’t waste it standing in queues of canteens or juice centres, order your food from your room and grab it when it is ready.</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Don’t eat a veg sandwich if you ordered an egg sandwich,</a:t>
            </a:r>
            <a:r>
              <a:rPr b="1" i="1" lang="en" sz="2400">
                <a:solidFill>
                  <a:srgbClr val="000000"/>
                </a:solidFill>
              </a:rPr>
              <a:t> get the correct order</a:t>
            </a:r>
            <a:r>
              <a:rPr lang="en" sz="2400">
                <a:solidFill>
                  <a:srgbClr val="000000"/>
                </a:solidFill>
              </a:rPr>
              <a:t> everytime you crave for food.</a:t>
            </a:r>
            <a:endParaRPr sz="2400">
              <a:solidFill>
                <a:srgbClr val="000000"/>
              </a:solidFill>
            </a:endParaRPr>
          </a:p>
          <a:p>
            <a:pPr indent="0" lvl="0" marL="0" rtl="0" algn="l">
              <a:spcBef>
                <a:spcPts val="1600"/>
              </a:spcBef>
              <a:spcAft>
                <a:spcPts val="1600"/>
              </a:spcAft>
              <a:buNone/>
            </a:pPr>
            <a:r>
              <a:t/>
            </a:r>
            <a:endParaRPr sz="30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91" name="Shape 191"/>
        <p:cNvGrpSpPr/>
        <p:nvPr/>
      </p:nvGrpSpPr>
      <p:grpSpPr>
        <a:xfrm>
          <a:off x="0" y="0"/>
          <a:ext cx="0" cy="0"/>
          <a:chOff x="0" y="0"/>
          <a:chExt cx="0" cy="0"/>
        </a:xfrm>
      </p:grpSpPr>
      <p:sp>
        <p:nvSpPr>
          <p:cNvPr id="192" name="Google Shape;192;p21"/>
          <p:cNvSpPr txBox="1"/>
          <p:nvPr>
            <p:ph idx="1" type="body"/>
          </p:nvPr>
        </p:nvSpPr>
        <p:spPr>
          <a:xfrm>
            <a:off x="1052550" y="1022250"/>
            <a:ext cx="7634100" cy="3290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Just sit and enjoy your food, no more standing in </a:t>
            </a:r>
            <a:r>
              <a:rPr b="1" i="1" lang="en" sz="2400">
                <a:solidFill>
                  <a:srgbClr val="000000"/>
                </a:solidFill>
              </a:rPr>
              <a:t>crowded areas and struggle </a:t>
            </a:r>
            <a:r>
              <a:rPr lang="en" sz="2400">
                <a:solidFill>
                  <a:srgbClr val="000000"/>
                </a:solidFill>
              </a:rPr>
              <a:t>to have a bite of your food.</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No more</a:t>
            </a:r>
            <a:r>
              <a:rPr b="1" i="1" lang="en" sz="2400">
                <a:solidFill>
                  <a:srgbClr val="000000"/>
                </a:solidFill>
              </a:rPr>
              <a:t> yelling of order</a:t>
            </a:r>
            <a:r>
              <a:rPr lang="en" sz="2400">
                <a:solidFill>
                  <a:srgbClr val="000000"/>
                </a:solidFill>
              </a:rPr>
              <a:t>s and still not being heard. Just click and order.</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We believe that nothing could be more fair than the </a:t>
            </a:r>
            <a:r>
              <a:rPr b="1" i="1" lang="en" sz="2400">
                <a:solidFill>
                  <a:srgbClr val="000000"/>
                </a:solidFill>
              </a:rPr>
              <a:t>first come first serv</a:t>
            </a:r>
            <a:r>
              <a:rPr lang="en" sz="2400">
                <a:solidFill>
                  <a:srgbClr val="000000"/>
                </a:solidFill>
              </a:rPr>
              <a:t>e basis.</a:t>
            </a:r>
            <a:endParaRPr sz="24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