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A463C22A-F3A2-460F-A6D5-99FC1697D4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font" Target="fonts/font1.fntdata"/><Relationship Id="rId34" Type="http://schemas.openxmlformats.org/officeDocument/2006/relationships/font" Target="fonts/font2.fntdata"/><Relationship Id="rId35" Type="http://schemas.openxmlformats.org/officeDocument/2006/relationships/font" Target="fonts/font3.fntdata"/><Relationship Id="rId36" Type="http://schemas.openxmlformats.org/officeDocument/2006/relationships/font" Target="fonts/font4.fntdata"/><Relationship Id="rId37" Type="http://schemas.openxmlformats.org/officeDocument/2006/relationships/font" Target="fonts/font5.fntdata"/><Relationship Id="rId38" Type="http://schemas.openxmlformats.org/officeDocument/2006/relationships/font" Target="fonts/font6.fntdata"/><Relationship Id="rId39" Type="http://schemas.openxmlformats.org/officeDocument/2006/relationships/font" Target="fonts/font7.fntdata"/><Relationship Id="rId40" Type="http://schemas.openxmlformats.org/officeDocument/2006/relationships/font" Target="fonts/font8.fntdata"/><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57" name="Shape 2"/>
        <p:cNvGrpSpPr/>
        <p:nvPr/>
      </p:nvGrpSpPr>
      <p:grpSpPr>
        <a:xfrm>
          <a:off x="0" y="0"/>
          <a:ext cx="0" cy="0"/>
          <a:chOff x="0" y="0"/>
          <a:chExt cx="0" cy="0"/>
        </a:xfrm>
      </p:grpSpPr>
      <p:sp>
        <p:nvSpPr>
          <p:cNvPr id="1048779"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80"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124"/>
        <p:cNvGrpSpPr/>
        <p:nvPr/>
      </p:nvGrpSpPr>
      <p:grpSpPr>
        <a:xfrm>
          <a:off x="0" y="0"/>
          <a:ext cx="0" cy="0"/>
          <a:chOff x="0" y="0"/>
          <a:chExt cx="0" cy="0"/>
        </a:xfrm>
      </p:grpSpPr>
      <p:sp>
        <p:nvSpPr>
          <p:cNvPr id="1048603" name="Google Shape;125;p: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4" name="Google Shape;126;p: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184"/>
        <p:cNvGrpSpPr/>
        <p:nvPr/>
      </p:nvGrpSpPr>
      <p:grpSpPr>
        <a:xfrm>
          <a:off x="0" y="0"/>
          <a:ext cx="0" cy="0"/>
          <a:chOff x="0" y="0"/>
          <a:chExt cx="0" cy="0"/>
        </a:xfrm>
      </p:grpSpPr>
      <p:sp>
        <p:nvSpPr>
          <p:cNvPr id="1048657" name="Google Shape;185;g25d3ef34ba5_0_21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8" name="Google Shape;186;g25d3ef34ba5_0_21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91"/>
        <p:cNvGrpSpPr/>
        <p:nvPr/>
      </p:nvGrpSpPr>
      <p:grpSpPr>
        <a:xfrm>
          <a:off x="0" y="0"/>
          <a:ext cx="0" cy="0"/>
          <a:chOff x="0" y="0"/>
          <a:chExt cx="0" cy="0"/>
        </a:xfrm>
      </p:grpSpPr>
      <p:sp>
        <p:nvSpPr>
          <p:cNvPr id="1048645" name="Google Shape;192;g25d3ef34ba5_0_23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6" name="Google Shape;193;g25d3ef34ba5_0_23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97"/>
        <p:cNvGrpSpPr/>
        <p:nvPr/>
      </p:nvGrpSpPr>
      <p:grpSpPr>
        <a:xfrm>
          <a:off x="0" y="0"/>
          <a:ext cx="0" cy="0"/>
          <a:chOff x="0" y="0"/>
          <a:chExt cx="0" cy="0"/>
        </a:xfrm>
      </p:grpSpPr>
      <p:sp>
        <p:nvSpPr>
          <p:cNvPr id="1048637" name="Google Shape;198;g25d3ef34ba5_0_24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99;g25d3ef34ba5_0_24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204"/>
        <p:cNvGrpSpPr/>
        <p:nvPr/>
      </p:nvGrpSpPr>
      <p:grpSpPr>
        <a:xfrm>
          <a:off x="0" y="0"/>
          <a:ext cx="0" cy="0"/>
          <a:chOff x="0" y="0"/>
          <a:chExt cx="0" cy="0"/>
        </a:xfrm>
      </p:grpSpPr>
      <p:sp>
        <p:nvSpPr>
          <p:cNvPr id="1048641" name="Google Shape;205;g25d3ef34ba5_0_25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2" name="Google Shape;206;g25d3ef34ba5_0_25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210"/>
        <p:cNvGrpSpPr/>
        <p:nvPr/>
      </p:nvGrpSpPr>
      <p:grpSpPr>
        <a:xfrm>
          <a:off x="0" y="0"/>
          <a:ext cx="0" cy="0"/>
          <a:chOff x="0" y="0"/>
          <a:chExt cx="0" cy="0"/>
        </a:xfrm>
      </p:grpSpPr>
      <p:sp>
        <p:nvSpPr>
          <p:cNvPr id="1048661" name="Google Shape;211;g25d3ef34ba5_0_34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2" name="Google Shape;212;g25d3ef34ba5_0_34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217"/>
        <p:cNvGrpSpPr/>
        <p:nvPr/>
      </p:nvGrpSpPr>
      <p:grpSpPr>
        <a:xfrm>
          <a:off x="0" y="0"/>
          <a:ext cx="0" cy="0"/>
          <a:chOff x="0" y="0"/>
          <a:chExt cx="0" cy="0"/>
        </a:xfrm>
      </p:grpSpPr>
      <p:sp>
        <p:nvSpPr>
          <p:cNvPr id="1048664" name="Google Shape;218;g25d61221d08_0_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5" name="Google Shape;219;g25d61221d08_0_1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223"/>
        <p:cNvGrpSpPr/>
        <p:nvPr/>
      </p:nvGrpSpPr>
      <p:grpSpPr>
        <a:xfrm>
          <a:off x="0" y="0"/>
          <a:ext cx="0" cy="0"/>
          <a:chOff x="0" y="0"/>
          <a:chExt cx="0" cy="0"/>
        </a:xfrm>
      </p:grpSpPr>
      <p:sp>
        <p:nvSpPr>
          <p:cNvPr id="1048668" name="Google Shape;224;g25d3ef34ba5_0_34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9" name="Google Shape;225;g25d3ef34ba5_0_34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229"/>
        <p:cNvGrpSpPr/>
        <p:nvPr/>
      </p:nvGrpSpPr>
      <p:grpSpPr>
        <a:xfrm>
          <a:off x="0" y="0"/>
          <a:ext cx="0" cy="0"/>
          <a:chOff x="0" y="0"/>
          <a:chExt cx="0" cy="0"/>
        </a:xfrm>
      </p:grpSpPr>
      <p:sp>
        <p:nvSpPr>
          <p:cNvPr id="1048670" name="Google Shape;230;g25d61221d08_0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1" name="Google Shape;231;g25d61221d08_0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234"/>
        <p:cNvGrpSpPr/>
        <p:nvPr/>
      </p:nvGrpSpPr>
      <p:grpSpPr>
        <a:xfrm>
          <a:off x="0" y="0"/>
          <a:ext cx="0" cy="0"/>
          <a:chOff x="0" y="0"/>
          <a:chExt cx="0" cy="0"/>
        </a:xfrm>
      </p:grpSpPr>
      <p:sp>
        <p:nvSpPr>
          <p:cNvPr id="1048673" name="Google Shape;235;g25d61221d08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4" name="Google Shape;236;g25d61221d08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240"/>
        <p:cNvGrpSpPr/>
        <p:nvPr/>
      </p:nvGrpSpPr>
      <p:grpSpPr>
        <a:xfrm>
          <a:off x="0" y="0"/>
          <a:ext cx="0" cy="0"/>
          <a:chOff x="0" y="0"/>
          <a:chExt cx="0" cy="0"/>
        </a:xfrm>
      </p:grpSpPr>
      <p:sp>
        <p:nvSpPr>
          <p:cNvPr id="1048677" name="Google Shape;241;g25d61221d08_0_2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8" name="Google Shape;242;g25d61221d08_0_2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30"/>
        <p:cNvGrpSpPr/>
        <p:nvPr/>
      </p:nvGrpSpPr>
      <p:grpSpPr>
        <a:xfrm>
          <a:off x="0" y="0"/>
          <a:ext cx="0" cy="0"/>
          <a:chOff x="0" y="0"/>
          <a:chExt cx="0" cy="0"/>
        </a:xfrm>
      </p:grpSpPr>
      <p:sp>
        <p:nvSpPr>
          <p:cNvPr id="1048613" name="Google Shape;131;g25d3ef34ba5_0_27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4" name="Google Shape;132;g25d3ef34ba5_0_27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246"/>
        <p:cNvGrpSpPr/>
        <p:nvPr/>
      </p:nvGrpSpPr>
      <p:grpSpPr>
        <a:xfrm>
          <a:off x="0" y="0"/>
          <a:ext cx="0" cy="0"/>
          <a:chOff x="0" y="0"/>
          <a:chExt cx="0" cy="0"/>
        </a:xfrm>
      </p:grpSpPr>
      <p:sp>
        <p:nvSpPr>
          <p:cNvPr id="1048680" name="Google Shape;247;g25d61221d08_0_3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1" name="Google Shape;248;g25d61221d08_0_3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251"/>
        <p:cNvGrpSpPr/>
        <p:nvPr/>
      </p:nvGrpSpPr>
      <p:grpSpPr>
        <a:xfrm>
          <a:off x="0" y="0"/>
          <a:ext cx="0" cy="0"/>
          <a:chOff x="0" y="0"/>
          <a:chExt cx="0" cy="0"/>
        </a:xfrm>
      </p:grpSpPr>
      <p:sp>
        <p:nvSpPr>
          <p:cNvPr id="1048682" name="Google Shape;252;g25d61221d08_0_4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3" name="Google Shape;253;g25d61221d08_0_4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258"/>
        <p:cNvGrpSpPr/>
        <p:nvPr/>
      </p:nvGrpSpPr>
      <p:grpSpPr>
        <a:xfrm>
          <a:off x="0" y="0"/>
          <a:ext cx="0" cy="0"/>
          <a:chOff x="0" y="0"/>
          <a:chExt cx="0" cy="0"/>
        </a:xfrm>
      </p:grpSpPr>
      <p:sp>
        <p:nvSpPr>
          <p:cNvPr id="1048685" name="Google Shape;259;g25d61221d08_0_4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6" name="Google Shape;260;g25d61221d08_0_4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264"/>
        <p:cNvGrpSpPr/>
        <p:nvPr/>
      </p:nvGrpSpPr>
      <p:grpSpPr>
        <a:xfrm>
          <a:off x="0" y="0"/>
          <a:ext cx="0" cy="0"/>
          <a:chOff x="0" y="0"/>
          <a:chExt cx="0" cy="0"/>
        </a:xfrm>
      </p:grpSpPr>
      <p:sp>
        <p:nvSpPr>
          <p:cNvPr id="1048687" name="Google Shape;265;g25d61221d08_0_6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8" name="Google Shape;266;g25d61221d08_0_6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269"/>
        <p:cNvGrpSpPr/>
        <p:nvPr/>
      </p:nvGrpSpPr>
      <p:grpSpPr>
        <a:xfrm>
          <a:off x="0" y="0"/>
          <a:ext cx="0" cy="0"/>
          <a:chOff x="0" y="0"/>
          <a:chExt cx="0" cy="0"/>
        </a:xfrm>
      </p:grpSpPr>
      <p:sp>
        <p:nvSpPr>
          <p:cNvPr id="1048691" name="Google Shape;270;g25d6a77d137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2" name="Google Shape;271;g25d6a77d137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275"/>
        <p:cNvGrpSpPr/>
        <p:nvPr/>
      </p:nvGrpSpPr>
      <p:grpSpPr>
        <a:xfrm>
          <a:off x="0" y="0"/>
          <a:ext cx="0" cy="0"/>
          <a:chOff x="0" y="0"/>
          <a:chExt cx="0" cy="0"/>
        </a:xfrm>
      </p:grpSpPr>
      <p:sp>
        <p:nvSpPr>
          <p:cNvPr id="1048695" name="Google Shape;276;g25d6a77d137_0_1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6" name="Google Shape;277;g25d6a77d137_0_1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281"/>
        <p:cNvGrpSpPr/>
        <p:nvPr/>
      </p:nvGrpSpPr>
      <p:grpSpPr>
        <a:xfrm>
          <a:off x="0" y="0"/>
          <a:ext cx="0" cy="0"/>
          <a:chOff x="0" y="0"/>
          <a:chExt cx="0" cy="0"/>
        </a:xfrm>
      </p:grpSpPr>
      <p:sp>
        <p:nvSpPr>
          <p:cNvPr id="1048698" name="Google Shape;282;g25d6a77d137_0_2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9" name="Google Shape;283;g25d6a77d137_0_2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287"/>
        <p:cNvGrpSpPr/>
        <p:nvPr/>
      </p:nvGrpSpPr>
      <p:grpSpPr>
        <a:xfrm>
          <a:off x="0" y="0"/>
          <a:ext cx="0" cy="0"/>
          <a:chOff x="0" y="0"/>
          <a:chExt cx="0" cy="0"/>
        </a:xfrm>
      </p:grpSpPr>
      <p:sp>
        <p:nvSpPr>
          <p:cNvPr id="1048702" name="Google Shape;288;g25d6a77d137_0_3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03" name="Google Shape;289;g25d6a77d137_0_3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294"/>
        <p:cNvGrpSpPr/>
        <p:nvPr/>
      </p:nvGrpSpPr>
      <p:grpSpPr>
        <a:xfrm>
          <a:off x="0" y="0"/>
          <a:ext cx="0" cy="0"/>
          <a:chOff x="0" y="0"/>
          <a:chExt cx="0" cy="0"/>
        </a:xfrm>
      </p:grpSpPr>
      <p:sp>
        <p:nvSpPr>
          <p:cNvPr id="1048706" name="Google Shape;295;g25d6a77d137_0_4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07" name="Google Shape;296;g25d6a77d137_0_4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300"/>
        <p:cNvGrpSpPr/>
        <p:nvPr/>
      </p:nvGrpSpPr>
      <p:grpSpPr>
        <a:xfrm>
          <a:off x="0" y="0"/>
          <a:ext cx="0" cy="0"/>
          <a:chOff x="0" y="0"/>
          <a:chExt cx="0" cy="0"/>
        </a:xfrm>
      </p:grpSpPr>
      <p:sp>
        <p:nvSpPr>
          <p:cNvPr id="1048709" name="Google Shape;301;g25d6a77d137_0_4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0" name="Google Shape;302;g25d6a77d137_0_4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37"/>
        <p:cNvGrpSpPr/>
        <p:nvPr/>
      </p:nvGrpSpPr>
      <p:grpSpPr>
        <a:xfrm>
          <a:off x="0" y="0"/>
          <a:ext cx="0" cy="0"/>
          <a:chOff x="0" y="0"/>
          <a:chExt cx="0" cy="0"/>
        </a:xfrm>
      </p:grpSpPr>
      <p:sp>
        <p:nvSpPr>
          <p:cNvPr id="1048617" name="Google Shape;138;g25d3ef34ba5_0_28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8" name="Google Shape;139;g25d3ef34ba5_0_28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306"/>
        <p:cNvGrpSpPr/>
        <p:nvPr/>
      </p:nvGrpSpPr>
      <p:grpSpPr>
        <a:xfrm>
          <a:off x="0" y="0"/>
          <a:ext cx="0" cy="0"/>
          <a:chOff x="0" y="0"/>
          <a:chExt cx="0" cy="0"/>
        </a:xfrm>
      </p:grpSpPr>
      <p:sp>
        <p:nvSpPr>
          <p:cNvPr id="1048713" name="Google Shape;307;g25d6a77d137_0_6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4" name="Google Shape;308;g25d6a77d137_0_6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44"/>
        <p:cNvGrpSpPr/>
        <p:nvPr/>
      </p:nvGrpSpPr>
      <p:grpSpPr>
        <a:xfrm>
          <a:off x="0" y="0"/>
          <a:ext cx="0" cy="0"/>
          <a:chOff x="0" y="0"/>
          <a:chExt cx="0" cy="0"/>
        </a:xfrm>
      </p:grpSpPr>
      <p:sp>
        <p:nvSpPr>
          <p:cNvPr id="1048621" name="Google Shape;145;g25d3ef34ba5_0_29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2" name="Google Shape;146;g25d3ef34ba5_0_29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51"/>
        <p:cNvGrpSpPr/>
        <p:nvPr/>
      </p:nvGrpSpPr>
      <p:grpSpPr>
        <a:xfrm>
          <a:off x="0" y="0"/>
          <a:ext cx="0" cy="0"/>
          <a:chOff x="0" y="0"/>
          <a:chExt cx="0" cy="0"/>
        </a:xfrm>
      </p:grpSpPr>
      <p:sp>
        <p:nvSpPr>
          <p:cNvPr id="1048625" name="Google Shape;152;g25d3ef34ba5_0_30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6" name="Google Shape;153;g25d3ef34ba5_0_30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57"/>
        <p:cNvGrpSpPr/>
        <p:nvPr/>
      </p:nvGrpSpPr>
      <p:grpSpPr>
        <a:xfrm>
          <a:off x="0" y="0"/>
          <a:ext cx="0" cy="0"/>
          <a:chOff x="0" y="0"/>
          <a:chExt cx="0" cy="0"/>
        </a:xfrm>
      </p:grpSpPr>
      <p:sp>
        <p:nvSpPr>
          <p:cNvPr id="1048629" name="Google Shape;158;g25d3ef34ba5_0_30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0" name="Google Shape;159;g25d3ef34ba5_0_30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63"/>
        <p:cNvGrpSpPr/>
        <p:nvPr/>
      </p:nvGrpSpPr>
      <p:grpSpPr>
        <a:xfrm>
          <a:off x="0" y="0"/>
          <a:ext cx="0" cy="0"/>
          <a:chOff x="0" y="0"/>
          <a:chExt cx="0" cy="0"/>
        </a:xfrm>
      </p:grpSpPr>
      <p:sp>
        <p:nvSpPr>
          <p:cNvPr id="1048633" name="Google Shape;164;g25d3ef34ba5_0_33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4" name="Google Shape;165;g25d3ef34ba5_0_33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69"/>
        <p:cNvGrpSpPr/>
        <p:nvPr/>
      </p:nvGrpSpPr>
      <p:grpSpPr>
        <a:xfrm>
          <a:off x="0" y="0"/>
          <a:ext cx="0" cy="0"/>
          <a:chOff x="0" y="0"/>
          <a:chExt cx="0" cy="0"/>
        </a:xfrm>
      </p:grpSpPr>
      <p:sp>
        <p:nvSpPr>
          <p:cNvPr id="1048649" name="Google Shape;170;g25d3ef34ba5_0_19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0" name="Google Shape;171;g25d3ef34ba5_0_19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177"/>
        <p:cNvGrpSpPr/>
        <p:nvPr/>
      </p:nvGrpSpPr>
      <p:grpSpPr>
        <a:xfrm>
          <a:off x="0" y="0"/>
          <a:ext cx="0" cy="0"/>
          <a:chOff x="0" y="0"/>
          <a:chExt cx="0" cy="0"/>
        </a:xfrm>
      </p:grpSpPr>
      <p:sp>
        <p:nvSpPr>
          <p:cNvPr id="1048653" name="Google Shape;178;g25d3ef34ba5_0_20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4" name="Google Shape;179;g25d3ef34ba5_0_20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p:bgPr>
    </p:bg>
    <p:spTree>
      <p:nvGrpSpPr>
        <p:cNvPr id="24" name="Shape 9"/>
        <p:cNvGrpSpPr/>
        <p:nvPr/>
      </p:nvGrpSpPr>
      <p:grpSpPr>
        <a:xfrm>
          <a:off x="0" y="0"/>
          <a:ext cx="0" cy="0"/>
          <a:chOff x="0" y="0"/>
          <a:chExt cx="0" cy="0"/>
        </a:xfrm>
      </p:grpSpPr>
      <p:sp>
        <p:nvSpPr>
          <p:cNvPr id="1048579" name="Google Shape;10;p2"/>
          <p:cNvSpPr/>
          <p:nvPr/>
        </p:nvSpPr>
        <p:spPr>
          <a:xfrm>
            <a:off x="31" y="2824500"/>
            <a:ext cx="7370400" cy="2319000"/>
          </a:xfrm>
          <a:prstGeom prst="rtTriangle"/>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0" name="Google Shape;11;p2"/>
          <p:cNvSpPr/>
          <p:nvPr/>
        </p:nvSpPr>
        <p:spPr>
          <a:xfrm flipH="1">
            <a:off x="3582600" y="1550700"/>
            <a:ext cx="5561400" cy="35928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2;p2"/>
          <p:cNvSpPr/>
          <p:nvPr/>
        </p:nvSpPr>
        <p:spPr>
          <a:xfrm rot="10800000">
            <a:off x="5058905" y="0"/>
            <a:ext cx="4085100" cy="2052600"/>
          </a:xfrm>
          <a:prstGeom prst="rtTriangle"/>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3;p2"/>
          <p:cNvSpPr/>
          <p:nvPr/>
        </p:nvSpPr>
        <p:spPr>
          <a:xfrm>
            <a:off x="20327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 name="Google Shape;14;p2"/>
          <p:cNvGrpSpPr/>
          <p:nvPr/>
        </p:nvGrpSpPr>
        <p:grpSpPr>
          <a:xfrm>
            <a:off x="255200" y="592"/>
            <a:ext cx="2250363" cy="1044300"/>
            <a:chOff x="255200" y="592"/>
            <a:chExt cx="2250363" cy="1044300"/>
          </a:xfrm>
        </p:grpSpPr>
        <p:sp>
          <p:nvSpPr>
            <p:cNvPr id="1048583" name="Google Shape;15;p2"/>
            <p:cNvSpPr/>
            <p:nvPr/>
          </p:nvSpPr>
          <p:spPr>
            <a:xfrm>
              <a:off x="764063" y="592"/>
              <a:ext cx="1741500" cy="10443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16;p2"/>
            <p:cNvSpPr/>
            <p:nvPr/>
          </p:nvSpPr>
          <p:spPr>
            <a:xfrm>
              <a:off x="509632" y="592"/>
              <a:ext cx="1741500" cy="10443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5" name="Google Shape;17;p2"/>
            <p:cNvSpPr/>
            <p:nvPr/>
          </p:nvSpPr>
          <p:spPr>
            <a:xfrm>
              <a:off x="255200" y="592"/>
              <a:ext cx="1741500" cy="10443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6" name="Google Shape;18;p2"/>
          <p:cNvGrpSpPr/>
          <p:nvPr/>
        </p:nvGrpSpPr>
        <p:grpSpPr>
          <a:xfrm>
            <a:off x="905395" y="592"/>
            <a:ext cx="2250363" cy="1044300"/>
            <a:chOff x="905395" y="592"/>
            <a:chExt cx="2250363" cy="1044300"/>
          </a:xfrm>
        </p:grpSpPr>
        <p:sp>
          <p:nvSpPr>
            <p:cNvPr id="1048586" name="Google Shape;19;p2"/>
            <p:cNvSpPr/>
            <p:nvPr/>
          </p:nvSpPr>
          <p:spPr>
            <a:xfrm>
              <a:off x="1414258" y="592"/>
              <a:ext cx="1741500" cy="1044300"/>
            </a:xfrm>
            <a:prstGeom prst="parallelogram">
              <a:avLst>
                <a:gd name="adj" fmla="val 153193"/>
              </a:avLst>
            </a:pr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7" name="Google Shape;20;p2"/>
            <p:cNvSpPr/>
            <p:nvPr/>
          </p:nvSpPr>
          <p:spPr>
            <a:xfrm>
              <a:off x="1159826" y="592"/>
              <a:ext cx="1741500" cy="1044300"/>
            </a:xfrm>
            <a:prstGeom prst="parallelogram">
              <a:avLst>
                <a:gd name="adj" fmla="val 153193"/>
              </a:avLst>
            </a:pr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8" name="Google Shape;21;p2"/>
            <p:cNvSpPr/>
            <p:nvPr/>
          </p:nvSpPr>
          <p:spPr>
            <a:xfrm>
              <a:off x="905395" y="592"/>
              <a:ext cx="1741500" cy="1044300"/>
            </a:xfrm>
            <a:prstGeom prst="parallelogram">
              <a:avLst>
                <a:gd name="adj" fmla="val 153193"/>
              </a:avLst>
            </a:pr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7" name="Google Shape;22;p2"/>
          <p:cNvGrpSpPr/>
          <p:nvPr/>
        </p:nvGrpSpPr>
        <p:grpSpPr>
          <a:xfrm>
            <a:off x="7057468" y="5088"/>
            <a:ext cx="1851282" cy="752108"/>
            <a:chOff x="6917201" y="0"/>
            <a:chExt cx="2227777" cy="863400"/>
          </a:xfrm>
        </p:grpSpPr>
        <p:sp>
          <p:nvSpPr>
            <p:cNvPr id="1048589" name="Google Shape;23;p2"/>
            <p:cNvSpPr/>
            <p:nvPr/>
          </p:nvSpPr>
          <p:spPr>
            <a:xfrm>
              <a:off x="7641677"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0" name="Google Shape;24;p2"/>
            <p:cNvSpPr/>
            <p:nvPr/>
          </p:nvSpPr>
          <p:spPr>
            <a:xfrm>
              <a:off x="7279439"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1" name="Google Shape;25;p2"/>
            <p:cNvSpPr/>
            <p:nvPr/>
          </p:nvSpPr>
          <p:spPr>
            <a:xfrm>
              <a:off x="6917201"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8" name="Google Shape;26;p2"/>
          <p:cNvGrpSpPr/>
          <p:nvPr/>
        </p:nvGrpSpPr>
        <p:grpSpPr>
          <a:xfrm>
            <a:off x="6553032" y="4217852"/>
            <a:ext cx="2389068" cy="925737"/>
            <a:chOff x="6917201" y="0"/>
            <a:chExt cx="2227777" cy="863400"/>
          </a:xfrm>
        </p:grpSpPr>
        <p:sp>
          <p:nvSpPr>
            <p:cNvPr id="1048592" name="Google Shape;27;p2"/>
            <p:cNvSpPr/>
            <p:nvPr/>
          </p:nvSpPr>
          <p:spPr>
            <a:xfrm>
              <a:off x="7641677" y="0"/>
              <a:ext cx="1503300" cy="863400"/>
            </a:xfrm>
            <a:prstGeom prst="parallelogram">
              <a:avLst>
                <a:gd name="adj" fmla="val 158024"/>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3" name="Google Shape;28;p2"/>
            <p:cNvSpPr/>
            <p:nvPr/>
          </p:nvSpPr>
          <p:spPr>
            <a:xfrm>
              <a:off x="7279439" y="0"/>
              <a:ext cx="1503300" cy="863400"/>
            </a:xfrm>
            <a:prstGeom prst="parallelogram">
              <a:avLst>
                <a:gd name="adj" fmla="val 158024"/>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4" name="Google Shape;29;p2"/>
            <p:cNvSpPr/>
            <p:nvPr/>
          </p:nvSpPr>
          <p:spPr>
            <a:xfrm>
              <a:off x="6917201" y="0"/>
              <a:ext cx="1503300" cy="863400"/>
            </a:xfrm>
            <a:prstGeom prst="parallelogram">
              <a:avLst>
                <a:gd name="adj" fmla="val 158024"/>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9" name="Google Shape;30;p2"/>
          <p:cNvGrpSpPr/>
          <p:nvPr/>
        </p:nvGrpSpPr>
        <p:grpSpPr>
          <a:xfrm>
            <a:off x="199149" y="4055652"/>
            <a:ext cx="2795414" cy="1083308"/>
            <a:chOff x="6917201" y="0"/>
            <a:chExt cx="2227777" cy="863400"/>
          </a:xfrm>
        </p:grpSpPr>
        <p:sp>
          <p:nvSpPr>
            <p:cNvPr id="1048595" name="Google Shape;31;p2"/>
            <p:cNvSpPr/>
            <p:nvPr/>
          </p:nvSpPr>
          <p:spPr>
            <a:xfrm>
              <a:off x="7641677"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6" name="Google Shape;32;p2"/>
            <p:cNvSpPr/>
            <p:nvPr/>
          </p:nvSpPr>
          <p:spPr>
            <a:xfrm>
              <a:off x="7279439"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7" name="Google Shape;33;p2"/>
            <p:cNvSpPr/>
            <p:nvPr/>
          </p:nvSpPr>
          <p:spPr>
            <a:xfrm>
              <a:off x="6917201"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8" name="Google Shape;34;p2"/>
          <p:cNvSpPr txBox="1"/>
          <p:nvPr>
            <p:ph type="ctrTitle"/>
          </p:nvPr>
        </p:nvSpPr>
        <p:spPr>
          <a:xfrm>
            <a:off x="1858703" y="1822833"/>
            <a:ext cx="5361300" cy="1448100"/>
          </a:xfrm>
          <a:prstGeom prst="rect"/>
        </p:spPr>
        <p:txBody>
          <a:bodyPr anchor="ctr" anchorCtr="0" bIns="91425" lIns="91425" rIns="91425" spcFirstLastPara="1" tIns="91425" wrap="square">
            <a:normAutofit/>
          </a:bodyPr>
          <a:lstStyle>
            <a:lvl1pPr algn="ctr" lvl="0">
              <a:spcBef>
                <a:spcPts val="0"/>
              </a:spcBef>
              <a:spcAft>
                <a:spcPts val="0"/>
              </a:spcAft>
              <a:buSzPts val="3800"/>
              <a:buNone/>
              <a:defRPr sz="3800"/>
            </a:lvl1pPr>
            <a:lvl2pPr algn="ctr" lvl="1">
              <a:spcBef>
                <a:spcPts val="0"/>
              </a:spcBef>
              <a:spcAft>
                <a:spcPts val="0"/>
              </a:spcAft>
              <a:buSzPts val="3800"/>
              <a:buNone/>
              <a:defRPr sz="3800"/>
            </a:lvl2pPr>
            <a:lvl3pPr algn="ctr" lvl="2">
              <a:spcBef>
                <a:spcPts val="0"/>
              </a:spcBef>
              <a:spcAft>
                <a:spcPts val="0"/>
              </a:spcAft>
              <a:buSzPts val="3800"/>
              <a:buNone/>
              <a:defRPr sz="3800"/>
            </a:lvl3pPr>
            <a:lvl4pPr algn="ctr" lvl="3">
              <a:spcBef>
                <a:spcPts val="0"/>
              </a:spcBef>
              <a:spcAft>
                <a:spcPts val="0"/>
              </a:spcAft>
              <a:buSzPts val="3800"/>
              <a:buNone/>
              <a:defRPr sz="3800"/>
            </a:lvl4pPr>
            <a:lvl5pPr algn="ctr" lvl="4">
              <a:spcBef>
                <a:spcPts val="0"/>
              </a:spcBef>
              <a:spcAft>
                <a:spcPts val="0"/>
              </a:spcAft>
              <a:buSzPts val="3800"/>
              <a:buNone/>
              <a:defRPr sz="3800"/>
            </a:lvl5pPr>
            <a:lvl6pPr algn="ctr" lvl="5">
              <a:spcBef>
                <a:spcPts val="0"/>
              </a:spcBef>
              <a:spcAft>
                <a:spcPts val="0"/>
              </a:spcAft>
              <a:buSzPts val="3800"/>
              <a:buNone/>
              <a:defRPr sz="3800"/>
            </a:lvl6pPr>
            <a:lvl7pPr algn="ctr" lvl="6">
              <a:spcBef>
                <a:spcPts val="0"/>
              </a:spcBef>
              <a:spcAft>
                <a:spcPts val="0"/>
              </a:spcAft>
              <a:buSzPts val="3800"/>
              <a:buNone/>
              <a:defRPr sz="3800"/>
            </a:lvl7pPr>
            <a:lvl8pPr algn="ctr" lvl="7">
              <a:spcBef>
                <a:spcPts val="0"/>
              </a:spcBef>
              <a:spcAft>
                <a:spcPts val="0"/>
              </a:spcAft>
              <a:buSzPts val="3800"/>
              <a:buNone/>
              <a:defRPr sz="3800"/>
            </a:lvl8pPr>
            <a:lvl9pPr algn="ctr" lvl="8">
              <a:spcBef>
                <a:spcPts val="0"/>
              </a:spcBef>
              <a:spcAft>
                <a:spcPts val="0"/>
              </a:spcAft>
              <a:buSzPts val="3800"/>
              <a:buNone/>
              <a:defRPr sz="3800"/>
            </a:lvl9pPr>
          </a:lstStyle>
          <a:p/>
        </p:txBody>
      </p:sp>
      <p:sp>
        <p:nvSpPr>
          <p:cNvPr id="1048599" name="Google Shape;35;p2"/>
          <p:cNvSpPr txBox="1"/>
          <p:nvPr>
            <p:ph type="subTitle" idx="1"/>
          </p:nvPr>
        </p:nvSpPr>
        <p:spPr>
          <a:xfrm>
            <a:off x="1858700" y="3413158"/>
            <a:ext cx="5361300" cy="5226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Clr>
                <a:schemeClr val="lt1"/>
              </a:buClr>
              <a:buSzPts val="1600"/>
              <a:buNone/>
              <a:defRPr sz="1600">
                <a:solidFill>
                  <a:schemeClr val="lt1"/>
                </a:solidFill>
              </a:defRPr>
            </a:lvl1pPr>
            <a:lvl2pPr algn="ctr" lvl="1">
              <a:lnSpc>
                <a:spcPct val="100000"/>
              </a:lnSpc>
              <a:spcBef>
                <a:spcPts val="0"/>
              </a:spcBef>
              <a:spcAft>
                <a:spcPts val="0"/>
              </a:spcAft>
              <a:buClr>
                <a:schemeClr val="lt1"/>
              </a:buClr>
              <a:buSzPts val="1600"/>
              <a:buNone/>
              <a:defRPr sz="1600">
                <a:solidFill>
                  <a:schemeClr val="lt1"/>
                </a:solidFill>
              </a:defRPr>
            </a:lvl2pPr>
            <a:lvl3pPr algn="ctr" lvl="2">
              <a:lnSpc>
                <a:spcPct val="100000"/>
              </a:lnSpc>
              <a:spcBef>
                <a:spcPts val="0"/>
              </a:spcBef>
              <a:spcAft>
                <a:spcPts val="0"/>
              </a:spcAft>
              <a:buClr>
                <a:schemeClr val="lt1"/>
              </a:buClr>
              <a:buSzPts val="1600"/>
              <a:buNone/>
              <a:defRPr sz="1600">
                <a:solidFill>
                  <a:schemeClr val="lt1"/>
                </a:solidFill>
              </a:defRPr>
            </a:lvl3pPr>
            <a:lvl4pPr algn="ctr" lvl="3">
              <a:lnSpc>
                <a:spcPct val="100000"/>
              </a:lnSpc>
              <a:spcBef>
                <a:spcPts val="0"/>
              </a:spcBef>
              <a:spcAft>
                <a:spcPts val="0"/>
              </a:spcAft>
              <a:buClr>
                <a:schemeClr val="lt1"/>
              </a:buClr>
              <a:buSzPts val="1600"/>
              <a:buNone/>
              <a:defRPr sz="1600">
                <a:solidFill>
                  <a:schemeClr val="lt1"/>
                </a:solidFill>
              </a:defRPr>
            </a:lvl4pPr>
            <a:lvl5pPr algn="ctr" lvl="4">
              <a:lnSpc>
                <a:spcPct val="100000"/>
              </a:lnSpc>
              <a:spcBef>
                <a:spcPts val="0"/>
              </a:spcBef>
              <a:spcAft>
                <a:spcPts val="0"/>
              </a:spcAft>
              <a:buClr>
                <a:schemeClr val="lt1"/>
              </a:buClr>
              <a:buSzPts val="1600"/>
              <a:buNone/>
              <a:defRPr sz="1600">
                <a:solidFill>
                  <a:schemeClr val="lt1"/>
                </a:solidFill>
              </a:defRPr>
            </a:lvl5pPr>
            <a:lvl6pPr algn="ctr" lvl="5">
              <a:lnSpc>
                <a:spcPct val="100000"/>
              </a:lnSpc>
              <a:spcBef>
                <a:spcPts val="0"/>
              </a:spcBef>
              <a:spcAft>
                <a:spcPts val="0"/>
              </a:spcAft>
              <a:buClr>
                <a:schemeClr val="lt1"/>
              </a:buClr>
              <a:buSzPts val="1600"/>
              <a:buNone/>
              <a:defRPr sz="1600">
                <a:solidFill>
                  <a:schemeClr val="lt1"/>
                </a:solidFill>
              </a:defRPr>
            </a:lvl6pPr>
            <a:lvl7pPr algn="ctr" lvl="6">
              <a:lnSpc>
                <a:spcPct val="100000"/>
              </a:lnSpc>
              <a:spcBef>
                <a:spcPts val="0"/>
              </a:spcBef>
              <a:spcAft>
                <a:spcPts val="0"/>
              </a:spcAft>
              <a:buClr>
                <a:schemeClr val="lt1"/>
              </a:buClr>
              <a:buSzPts val="1600"/>
              <a:buNone/>
              <a:defRPr sz="1600">
                <a:solidFill>
                  <a:schemeClr val="lt1"/>
                </a:solidFill>
              </a:defRPr>
            </a:lvl7pPr>
            <a:lvl8pPr algn="ctr" lvl="7">
              <a:lnSpc>
                <a:spcPct val="100000"/>
              </a:lnSpc>
              <a:spcBef>
                <a:spcPts val="0"/>
              </a:spcBef>
              <a:spcAft>
                <a:spcPts val="0"/>
              </a:spcAft>
              <a:buClr>
                <a:schemeClr val="lt1"/>
              </a:buClr>
              <a:buSzPts val="1600"/>
              <a:buNone/>
              <a:defRPr sz="1600">
                <a:solidFill>
                  <a:schemeClr val="lt1"/>
                </a:solidFill>
              </a:defRPr>
            </a:lvl8pPr>
            <a:lvl9pPr algn="ctr" lvl="8">
              <a:lnSpc>
                <a:spcPct val="100000"/>
              </a:lnSpc>
              <a:spcBef>
                <a:spcPts val="0"/>
              </a:spcBef>
              <a:spcAft>
                <a:spcPts val="0"/>
              </a:spcAft>
              <a:buClr>
                <a:schemeClr val="lt1"/>
              </a:buClr>
              <a:buSzPts val="1600"/>
              <a:buNone/>
              <a:defRPr sz="1600">
                <a:solidFill>
                  <a:schemeClr val="lt1"/>
                </a:solidFill>
              </a:defRPr>
            </a:lvl9pPr>
          </a:lstStyle>
          <a:p/>
        </p:txBody>
      </p:sp>
      <p:sp>
        <p:nvSpPr>
          <p:cNvPr id="1048600" name="Google Shape;36;p2"/>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p:bgPr>
    </p:bg>
    <p:spTree>
      <p:nvGrpSpPr>
        <p:cNvPr id="147" name="Shape 109"/>
        <p:cNvGrpSpPr/>
        <p:nvPr/>
      </p:nvGrpSpPr>
      <p:grpSpPr>
        <a:xfrm>
          <a:off x="0" y="0"/>
          <a:ext cx="0" cy="0"/>
          <a:chOff x="0" y="0"/>
          <a:chExt cx="0" cy="0"/>
        </a:xfrm>
      </p:grpSpPr>
      <p:sp>
        <p:nvSpPr>
          <p:cNvPr id="1048736" name="Google Shape;110;p11"/>
          <p:cNvSpPr/>
          <p:nvPr/>
        </p:nvSpPr>
        <p:spPr>
          <a:xfrm flipH="1">
            <a:off x="5569200" y="2834075"/>
            <a:ext cx="3574800" cy="2309400"/>
          </a:xfrm>
          <a:prstGeom prst="rtTriangle"/>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8" name="Google Shape;111;p11"/>
          <p:cNvGrpSpPr/>
          <p:nvPr/>
        </p:nvGrpSpPr>
        <p:grpSpPr>
          <a:xfrm>
            <a:off x="5959222" y="4119576"/>
            <a:ext cx="2520952" cy="1024165"/>
            <a:chOff x="6917201" y="0"/>
            <a:chExt cx="2227777" cy="863400"/>
          </a:xfrm>
        </p:grpSpPr>
        <p:sp>
          <p:nvSpPr>
            <p:cNvPr id="1048737" name="Google Shape;112;p11"/>
            <p:cNvSpPr/>
            <p:nvPr/>
          </p:nvSpPr>
          <p:spPr>
            <a:xfrm>
              <a:off x="7641677"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8" name="Google Shape;113;p11"/>
            <p:cNvSpPr/>
            <p:nvPr/>
          </p:nvSpPr>
          <p:spPr>
            <a:xfrm>
              <a:off x="7279439"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9" name="Google Shape;114;p11"/>
            <p:cNvSpPr/>
            <p:nvPr/>
          </p:nvSpPr>
          <p:spPr>
            <a:xfrm>
              <a:off x="6917201"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49" name="Google Shape;115;p11"/>
          <p:cNvGrpSpPr/>
          <p:nvPr/>
        </p:nvGrpSpPr>
        <p:grpSpPr>
          <a:xfrm>
            <a:off x="199149" y="2"/>
            <a:ext cx="2795414" cy="1083308"/>
            <a:chOff x="6917201" y="0"/>
            <a:chExt cx="2227777" cy="863400"/>
          </a:xfrm>
        </p:grpSpPr>
        <p:sp>
          <p:nvSpPr>
            <p:cNvPr id="1048740" name="Google Shape;116;p11"/>
            <p:cNvSpPr/>
            <p:nvPr/>
          </p:nvSpPr>
          <p:spPr>
            <a:xfrm>
              <a:off x="7641677"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1" name="Google Shape;117;p11"/>
            <p:cNvSpPr/>
            <p:nvPr/>
          </p:nvSpPr>
          <p:spPr>
            <a:xfrm>
              <a:off x="7279439"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2" name="Google Shape;118;p11"/>
            <p:cNvSpPr/>
            <p:nvPr/>
          </p:nvSpPr>
          <p:spPr>
            <a:xfrm>
              <a:off x="6917201"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43" name="Google Shape;119;p11"/>
          <p:cNvSpPr txBox="1"/>
          <p:nvPr>
            <p:ph type="title" hasCustomPrompt="1"/>
          </p:nvPr>
        </p:nvSpPr>
        <p:spPr>
          <a:xfrm>
            <a:off x="1385850" y="1383850"/>
            <a:ext cx="6372300" cy="1379700"/>
          </a:xfrm>
          <a:prstGeom prst="rect"/>
        </p:spPr>
        <p:txBody>
          <a:bodyPr anchor="ctr" anchorCtr="0" bIns="91425" lIns="91425" rIns="91425" spcFirstLastPara="1" tIns="91425" wrap="square">
            <a:normAutofit/>
          </a:bodyPr>
          <a:lstStyle>
            <a:lvl1pPr algn="ctr" lvl="0">
              <a:spcBef>
                <a:spcPts val="0"/>
              </a:spcBef>
              <a:spcAft>
                <a:spcPts val="0"/>
              </a:spcAft>
              <a:buClr>
                <a:schemeClr val="dk2"/>
              </a:buClr>
              <a:buSzPts val="8600"/>
              <a:buNone/>
              <a:defRPr sz="8600">
                <a:solidFill>
                  <a:schemeClr val="dk2"/>
                </a:solidFill>
              </a:defRPr>
            </a:lvl1pPr>
            <a:lvl2pPr algn="ctr" lvl="1">
              <a:spcBef>
                <a:spcPts val="0"/>
              </a:spcBef>
              <a:spcAft>
                <a:spcPts val="0"/>
              </a:spcAft>
              <a:buClr>
                <a:schemeClr val="dk2"/>
              </a:buClr>
              <a:buSzPts val="8600"/>
              <a:buNone/>
              <a:defRPr sz="8600">
                <a:solidFill>
                  <a:schemeClr val="dk2"/>
                </a:solidFill>
              </a:defRPr>
            </a:lvl2pPr>
            <a:lvl3pPr algn="ctr" lvl="2">
              <a:spcBef>
                <a:spcPts val="0"/>
              </a:spcBef>
              <a:spcAft>
                <a:spcPts val="0"/>
              </a:spcAft>
              <a:buClr>
                <a:schemeClr val="dk2"/>
              </a:buClr>
              <a:buSzPts val="8600"/>
              <a:buNone/>
              <a:defRPr sz="8600">
                <a:solidFill>
                  <a:schemeClr val="dk2"/>
                </a:solidFill>
              </a:defRPr>
            </a:lvl3pPr>
            <a:lvl4pPr algn="ctr" lvl="3">
              <a:spcBef>
                <a:spcPts val="0"/>
              </a:spcBef>
              <a:spcAft>
                <a:spcPts val="0"/>
              </a:spcAft>
              <a:buClr>
                <a:schemeClr val="dk2"/>
              </a:buClr>
              <a:buSzPts val="8600"/>
              <a:buNone/>
              <a:defRPr sz="8600">
                <a:solidFill>
                  <a:schemeClr val="dk2"/>
                </a:solidFill>
              </a:defRPr>
            </a:lvl4pPr>
            <a:lvl5pPr algn="ctr" lvl="4">
              <a:spcBef>
                <a:spcPts val="0"/>
              </a:spcBef>
              <a:spcAft>
                <a:spcPts val="0"/>
              </a:spcAft>
              <a:buClr>
                <a:schemeClr val="dk2"/>
              </a:buClr>
              <a:buSzPts val="8600"/>
              <a:buNone/>
              <a:defRPr sz="8600">
                <a:solidFill>
                  <a:schemeClr val="dk2"/>
                </a:solidFill>
              </a:defRPr>
            </a:lvl5pPr>
            <a:lvl6pPr algn="ctr" lvl="5">
              <a:spcBef>
                <a:spcPts val="0"/>
              </a:spcBef>
              <a:spcAft>
                <a:spcPts val="0"/>
              </a:spcAft>
              <a:buClr>
                <a:schemeClr val="dk2"/>
              </a:buClr>
              <a:buSzPts val="8600"/>
              <a:buNone/>
              <a:defRPr sz="8600">
                <a:solidFill>
                  <a:schemeClr val="dk2"/>
                </a:solidFill>
              </a:defRPr>
            </a:lvl6pPr>
            <a:lvl7pPr algn="ctr" lvl="6">
              <a:spcBef>
                <a:spcPts val="0"/>
              </a:spcBef>
              <a:spcAft>
                <a:spcPts val="0"/>
              </a:spcAft>
              <a:buClr>
                <a:schemeClr val="dk2"/>
              </a:buClr>
              <a:buSzPts val="8600"/>
              <a:buNone/>
              <a:defRPr sz="8600">
                <a:solidFill>
                  <a:schemeClr val="dk2"/>
                </a:solidFill>
              </a:defRPr>
            </a:lvl7pPr>
            <a:lvl8pPr algn="ctr" lvl="7">
              <a:spcBef>
                <a:spcPts val="0"/>
              </a:spcBef>
              <a:spcAft>
                <a:spcPts val="0"/>
              </a:spcAft>
              <a:buClr>
                <a:schemeClr val="dk2"/>
              </a:buClr>
              <a:buSzPts val="8600"/>
              <a:buNone/>
              <a:defRPr sz="8600">
                <a:solidFill>
                  <a:schemeClr val="dk2"/>
                </a:solidFill>
              </a:defRPr>
            </a:lvl8pPr>
            <a:lvl9pPr algn="ctr" lvl="8">
              <a:spcBef>
                <a:spcPts val="0"/>
              </a:spcBef>
              <a:spcAft>
                <a:spcPts val="0"/>
              </a:spcAft>
              <a:buClr>
                <a:schemeClr val="dk2"/>
              </a:buClr>
              <a:buSzPts val="8600"/>
              <a:buNone/>
              <a:defRPr sz="8600">
                <a:solidFill>
                  <a:schemeClr val="dk2"/>
                </a:solidFill>
              </a:defRPr>
            </a:lvl9pPr>
          </a:lstStyle>
          <a:p>
            <a:r>
              <a:t>xx%</a:t>
            </a:r>
          </a:p>
        </p:txBody>
      </p:sp>
      <p:sp>
        <p:nvSpPr>
          <p:cNvPr id="1048744" name="Google Shape;120;p11"/>
          <p:cNvSpPr txBox="1"/>
          <p:nvPr>
            <p:ph type="body" idx="1"/>
          </p:nvPr>
        </p:nvSpPr>
        <p:spPr>
          <a:xfrm>
            <a:off x="1385850" y="2863850"/>
            <a:ext cx="6372300" cy="641100"/>
          </a:xfrm>
          <a:prstGeom prst="rect"/>
        </p:spPr>
        <p:txBody>
          <a:bodyPr anchor="t" anchorCtr="0" bIns="91425" lIns="91425" rIns="91425" spcFirstLastPara="1" tIns="91425" wrap="square">
            <a:normAutofit/>
          </a:bodyPr>
          <a:lstStyle>
            <a:lvl1pPr algn="ctr" indent="-311150" lvl="0" marL="457200">
              <a:spcBef>
                <a:spcPts val="0"/>
              </a:spcBef>
              <a:spcAft>
                <a:spcPts val="0"/>
              </a:spcAft>
              <a:buSzPts val="1300"/>
              <a:buChar char="●"/>
            </a:lvl1pPr>
            <a:lvl2pPr algn="ctr" indent="-298450" lvl="1" marL="914400">
              <a:spcBef>
                <a:spcPts val="0"/>
              </a:spcBef>
              <a:spcAft>
                <a:spcPts val="0"/>
              </a:spcAft>
              <a:buSzPts val="1100"/>
              <a:buChar char="○"/>
            </a:lvl2pPr>
            <a:lvl3pPr algn="ctr" indent="-298450" lvl="2" marL="1371600">
              <a:spcBef>
                <a:spcPts val="0"/>
              </a:spcBef>
              <a:spcAft>
                <a:spcPts val="0"/>
              </a:spcAft>
              <a:buSzPts val="1100"/>
              <a:buChar char="■"/>
            </a:lvl3pPr>
            <a:lvl4pPr algn="ctr" indent="-298450" lvl="3" marL="1828800">
              <a:spcBef>
                <a:spcPts val="0"/>
              </a:spcBef>
              <a:spcAft>
                <a:spcPts val="0"/>
              </a:spcAft>
              <a:buSzPts val="1100"/>
              <a:buChar char="●"/>
            </a:lvl4pPr>
            <a:lvl5pPr algn="ctr" indent="-298450" lvl="4" marL="2286000">
              <a:spcBef>
                <a:spcPts val="0"/>
              </a:spcBef>
              <a:spcAft>
                <a:spcPts val="0"/>
              </a:spcAft>
              <a:buSzPts val="1100"/>
              <a:buChar char="○"/>
            </a:lvl5pPr>
            <a:lvl6pPr algn="ctr" indent="-298450" lvl="5" marL="2743200">
              <a:spcBef>
                <a:spcPts val="0"/>
              </a:spcBef>
              <a:spcAft>
                <a:spcPts val="0"/>
              </a:spcAft>
              <a:buSzPts val="1100"/>
              <a:buChar char="■"/>
            </a:lvl6pPr>
            <a:lvl7pPr algn="ctr" indent="-298450" lvl="6" marL="3200400">
              <a:spcBef>
                <a:spcPts val="0"/>
              </a:spcBef>
              <a:spcAft>
                <a:spcPts val="0"/>
              </a:spcAft>
              <a:buSzPts val="1100"/>
              <a:buChar char="●"/>
            </a:lvl7pPr>
            <a:lvl8pPr algn="ctr" indent="-298450" lvl="7" marL="3657600">
              <a:spcBef>
                <a:spcPts val="0"/>
              </a:spcBef>
              <a:spcAft>
                <a:spcPts val="0"/>
              </a:spcAft>
              <a:buSzPts val="1100"/>
              <a:buChar char="○"/>
            </a:lvl8pPr>
            <a:lvl9pPr algn="ctr" indent="-298450" lvl="8" marL="4114800">
              <a:spcBef>
                <a:spcPts val="0"/>
              </a:spcBef>
              <a:spcAft>
                <a:spcPts val="0"/>
              </a:spcAft>
              <a:buSzPts val="1100"/>
              <a:buChar char="■"/>
            </a:lvl9pPr>
          </a:lstStyle>
          <a:p/>
        </p:txBody>
      </p:sp>
      <p:sp>
        <p:nvSpPr>
          <p:cNvPr id="1048745" name="Google Shape;121;p11"/>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42" name="Shape 122"/>
        <p:cNvGrpSpPr/>
        <p:nvPr/>
      </p:nvGrpSpPr>
      <p:grpSpPr>
        <a:xfrm>
          <a:off x="0" y="0"/>
          <a:ext cx="0" cy="0"/>
          <a:chOff x="0" y="0"/>
          <a:chExt cx="0" cy="0"/>
        </a:xfrm>
      </p:grpSpPr>
      <p:sp>
        <p:nvSpPr>
          <p:cNvPr id="1048721" name="Google Shape;123;p12"/>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p:bgPr>
    </p:bg>
    <p:spTree>
      <p:nvGrpSpPr>
        <p:cNvPr id="143" name="Shape 37"/>
        <p:cNvGrpSpPr/>
        <p:nvPr/>
      </p:nvGrpSpPr>
      <p:grpSpPr>
        <a:xfrm>
          <a:off x="0" y="0"/>
          <a:ext cx="0" cy="0"/>
          <a:chOff x="0" y="0"/>
          <a:chExt cx="0" cy="0"/>
        </a:xfrm>
      </p:grpSpPr>
      <p:sp>
        <p:nvSpPr>
          <p:cNvPr id="1048722" name="Google Shape;38;p3"/>
          <p:cNvSpPr/>
          <p:nvPr/>
        </p:nvSpPr>
        <p:spPr>
          <a:xfrm flipH="1">
            <a:off x="4757100" y="2309400"/>
            <a:ext cx="4386900" cy="2834100"/>
          </a:xfrm>
          <a:prstGeom prst="rtTriangle"/>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4" name="Google Shape;39;p3"/>
          <p:cNvGrpSpPr/>
          <p:nvPr/>
        </p:nvGrpSpPr>
        <p:grpSpPr>
          <a:xfrm>
            <a:off x="5594191" y="3961115"/>
            <a:ext cx="2910145" cy="1182340"/>
            <a:chOff x="6917201" y="0"/>
            <a:chExt cx="2227777" cy="863400"/>
          </a:xfrm>
        </p:grpSpPr>
        <p:sp>
          <p:nvSpPr>
            <p:cNvPr id="1048723" name="Google Shape;40;p3"/>
            <p:cNvSpPr/>
            <p:nvPr/>
          </p:nvSpPr>
          <p:spPr>
            <a:xfrm>
              <a:off x="7641677"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4" name="Google Shape;41;p3"/>
            <p:cNvSpPr/>
            <p:nvPr/>
          </p:nvSpPr>
          <p:spPr>
            <a:xfrm>
              <a:off x="7279439"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5" name="Google Shape;42;p3"/>
            <p:cNvSpPr/>
            <p:nvPr/>
          </p:nvSpPr>
          <p:spPr>
            <a:xfrm>
              <a:off x="6917201"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45" name="Google Shape;43;p3"/>
          <p:cNvGrpSpPr/>
          <p:nvPr/>
        </p:nvGrpSpPr>
        <p:grpSpPr>
          <a:xfrm>
            <a:off x="199149" y="2"/>
            <a:ext cx="2795414" cy="1083308"/>
            <a:chOff x="6917201" y="0"/>
            <a:chExt cx="2227777" cy="863400"/>
          </a:xfrm>
        </p:grpSpPr>
        <p:sp>
          <p:nvSpPr>
            <p:cNvPr id="1048726" name="Google Shape;44;p3"/>
            <p:cNvSpPr/>
            <p:nvPr/>
          </p:nvSpPr>
          <p:spPr>
            <a:xfrm>
              <a:off x="7641677"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7" name="Google Shape;45;p3"/>
            <p:cNvSpPr/>
            <p:nvPr/>
          </p:nvSpPr>
          <p:spPr>
            <a:xfrm>
              <a:off x="7279439"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8" name="Google Shape;46;p3"/>
            <p:cNvSpPr/>
            <p:nvPr/>
          </p:nvSpPr>
          <p:spPr>
            <a:xfrm>
              <a:off x="6917201"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29" name="Google Shape;47;p3"/>
          <p:cNvSpPr txBox="1"/>
          <p:nvPr>
            <p:ph type="title"/>
          </p:nvPr>
        </p:nvSpPr>
        <p:spPr>
          <a:xfrm>
            <a:off x="1888684" y="1746100"/>
            <a:ext cx="5377500" cy="1646100"/>
          </a:xfrm>
          <a:prstGeom prst="rect"/>
        </p:spPr>
        <p:txBody>
          <a:bodyPr anchor="ctr" anchorCtr="0" bIns="91425" lIns="91425" rIns="91425" spcFirstLastPara="1" tIns="91425" wrap="square">
            <a:normAutofit/>
          </a:bodyPr>
          <a:lstStyle>
            <a:lvl1pPr algn="ctr" lvl="0">
              <a:spcBef>
                <a:spcPts val="0"/>
              </a:spcBef>
              <a:spcAft>
                <a:spcPts val="0"/>
              </a:spcAft>
              <a:buClr>
                <a:schemeClr val="dk2"/>
              </a:buClr>
              <a:buSzPts val="3200"/>
              <a:buNone/>
              <a:defRPr sz="3200">
                <a:solidFill>
                  <a:schemeClr val="dk2"/>
                </a:solidFill>
              </a:defRPr>
            </a:lvl1pPr>
            <a:lvl2pPr algn="ctr" lvl="1">
              <a:spcBef>
                <a:spcPts val="0"/>
              </a:spcBef>
              <a:spcAft>
                <a:spcPts val="0"/>
              </a:spcAft>
              <a:buClr>
                <a:schemeClr val="dk2"/>
              </a:buClr>
              <a:buSzPts val="3200"/>
              <a:buNone/>
              <a:defRPr sz="3200">
                <a:solidFill>
                  <a:schemeClr val="dk2"/>
                </a:solidFill>
              </a:defRPr>
            </a:lvl2pPr>
            <a:lvl3pPr algn="ctr" lvl="2">
              <a:spcBef>
                <a:spcPts val="0"/>
              </a:spcBef>
              <a:spcAft>
                <a:spcPts val="0"/>
              </a:spcAft>
              <a:buClr>
                <a:schemeClr val="dk2"/>
              </a:buClr>
              <a:buSzPts val="3200"/>
              <a:buNone/>
              <a:defRPr sz="3200">
                <a:solidFill>
                  <a:schemeClr val="dk2"/>
                </a:solidFill>
              </a:defRPr>
            </a:lvl3pPr>
            <a:lvl4pPr algn="ctr" lvl="3">
              <a:spcBef>
                <a:spcPts val="0"/>
              </a:spcBef>
              <a:spcAft>
                <a:spcPts val="0"/>
              </a:spcAft>
              <a:buClr>
                <a:schemeClr val="dk2"/>
              </a:buClr>
              <a:buSzPts val="3200"/>
              <a:buNone/>
              <a:defRPr sz="3200">
                <a:solidFill>
                  <a:schemeClr val="dk2"/>
                </a:solidFill>
              </a:defRPr>
            </a:lvl4pPr>
            <a:lvl5pPr algn="ctr" lvl="4">
              <a:spcBef>
                <a:spcPts val="0"/>
              </a:spcBef>
              <a:spcAft>
                <a:spcPts val="0"/>
              </a:spcAft>
              <a:buClr>
                <a:schemeClr val="dk2"/>
              </a:buClr>
              <a:buSzPts val="3200"/>
              <a:buNone/>
              <a:defRPr sz="3200">
                <a:solidFill>
                  <a:schemeClr val="dk2"/>
                </a:solidFill>
              </a:defRPr>
            </a:lvl5pPr>
            <a:lvl6pPr algn="ctr" lvl="5">
              <a:spcBef>
                <a:spcPts val="0"/>
              </a:spcBef>
              <a:spcAft>
                <a:spcPts val="0"/>
              </a:spcAft>
              <a:buClr>
                <a:schemeClr val="dk2"/>
              </a:buClr>
              <a:buSzPts val="3200"/>
              <a:buNone/>
              <a:defRPr sz="3200">
                <a:solidFill>
                  <a:schemeClr val="dk2"/>
                </a:solidFill>
              </a:defRPr>
            </a:lvl6pPr>
            <a:lvl7pPr algn="ctr" lvl="6">
              <a:spcBef>
                <a:spcPts val="0"/>
              </a:spcBef>
              <a:spcAft>
                <a:spcPts val="0"/>
              </a:spcAft>
              <a:buClr>
                <a:schemeClr val="dk2"/>
              </a:buClr>
              <a:buSzPts val="3200"/>
              <a:buNone/>
              <a:defRPr sz="3200">
                <a:solidFill>
                  <a:schemeClr val="dk2"/>
                </a:solidFill>
              </a:defRPr>
            </a:lvl7pPr>
            <a:lvl8pPr algn="ctr" lvl="7">
              <a:spcBef>
                <a:spcPts val="0"/>
              </a:spcBef>
              <a:spcAft>
                <a:spcPts val="0"/>
              </a:spcAft>
              <a:buClr>
                <a:schemeClr val="dk2"/>
              </a:buClr>
              <a:buSzPts val="3200"/>
              <a:buNone/>
              <a:defRPr sz="3200">
                <a:solidFill>
                  <a:schemeClr val="dk2"/>
                </a:solidFill>
              </a:defRPr>
            </a:lvl8pPr>
            <a:lvl9pPr algn="ctr" lvl="8">
              <a:spcBef>
                <a:spcPts val="0"/>
              </a:spcBef>
              <a:spcAft>
                <a:spcPts val="0"/>
              </a:spcAft>
              <a:buClr>
                <a:schemeClr val="dk2"/>
              </a:buClr>
              <a:buSzPts val="3200"/>
              <a:buNone/>
              <a:defRPr sz="3200">
                <a:solidFill>
                  <a:schemeClr val="dk2"/>
                </a:solidFill>
              </a:defRPr>
            </a:lvl9pPr>
          </a:lstStyle>
          <a:p/>
        </p:txBody>
      </p:sp>
      <p:sp>
        <p:nvSpPr>
          <p:cNvPr id="1048730" name="Google Shape;48;p3"/>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p:bgPr>
    </p:bg>
    <p:spTree>
      <p:nvGrpSpPr>
        <p:cNvPr id="53" name="Shape 49"/>
        <p:cNvGrpSpPr/>
        <p:nvPr/>
      </p:nvGrpSpPr>
      <p:grpSpPr>
        <a:xfrm>
          <a:off x="0" y="0"/>
          <a:ext cx="0" cy="0"/>
          <a:chOff x="0" y="0"/>
          <a:chExt cx="0" cy="0"/>
        </a:xfrm>
      </p:grpSpPr>
      <p:sp>
        <p:nvSpPr>
          <p:cNvPr id="1048605" name="Google Shape;50;p4"/>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6" name="Google Shape;51;p4"/>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7" name="Google Shape;52;p4"/>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8" name="Google Shape;53;p4"/>
          <p:cNvSpPr txBox="1"/>
          <p:nvPr>
            <p:ph type="title"/>
          </p:nvPr>
        </p:nvSpPr>
        <p:spPr>
          <a:xfrm>
            <a:off x="819150" y="845600"/>
            <a:ext cx="7505700" cy="954600"/>
          </a:xfrm>
          <a:prstGeom prst="rect"/>
        </p:spPr>
        <p:txBody>
          <a:bodyPr anchor="t" anchorCtr="0" bIns="91425" lIns="91425" rIns="91425" spcFirstLastPara="1" tIns="91425" wrap="square">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48609" name="Google Shape;54;p4"/>
          <p:cNvSpPr txBox="1"/>
          <p:nvPr>
            <p:ph type="body" idx="1"/>
          </p:nvPr>
        </p:nvSpPr>
        <p:spPr>
          <a:xfrm>
            <a:off x="819150" y="1990725"/>
            <a:ext cx="7505700" cy="24480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10" name="Google Shape;55;p4"/>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p:bgPr>
    </p:bg>
    <p:spTree>
      <p:nvGrpSpPr>
        <p:cNvPr id="150" name="Shape 56"/>
        <p:cNvGrpSpPr/>
        <p:nvPr/>
      </p:nvGrpSpPr>
      <p:grpSpPr>
        <a:xfrm>
          <a:off x="0" y="0"/>
          <a:ext cx="0" cy="0"/>
          <a:chOff x="0" y="0"/>
          <a:chExt cx="0" cy="0"/>
        </a:xfrm>
      </p:grpSpPr>
      <p:sp>
        <p:nvSpPr>
          <p:cNvPr id="1048746" name="Google Shape;57;p5"/>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7" name="Google Shape;58;p5"/>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8" name="Google Shape;59;p5"/>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9" name="Google Shape;60;p5"/>
          <p:cNvSpPr txBox="1"/>
          <p:nvPr>
            <p:ph type="title"/>
          </p:nvPr>
        </p:nvSpPr>
        <p:spPr>
          <a:xfrm>
            <a:off x="819150" y="845600"/>
            <a:ext cx="7505700" cy="954600"/>
          </a:xfrm>
          <a:prstGeom prst="rect"/>
        </p:spPr>
        <p:txBody>
          <a:bodyPr anchor="t" anchorCtr="0" bIns="91425" lIns="91425" rIns="91425" spcFirstLastPara="1" tIns="91425" wrap="square">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48750" name="Google Shape;61;p5"/>
          <p:cNvSpPr txBox="1"/>
          <p:nvPr>
            <p:ph type="body" idx="1"/>
          </p:nvPr>
        </p:nvSpPr>
        <p:spPr>
          <a:xfrm>
            <a:off x="819150" y="1990725"/>
            <a:ext cx="3686100" cy="24480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51" name="Google Shape;62;p5"/>
          <p:cNvSpPr txBox="1"/>
          <p:nvPr>
            <p:ph type="body" idx="2"/>
          </p:nvPr>
        </p:nvSpPr>
        <p:spPr>
          <a:xfrm>
            <a:off x="4638675" y="1990725"/>
            <a:ext cx="3686100" cy="24480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52" name="Google Shape;63;p5"/>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p:bgPr>
    </p:bg>
    <p:spTree>
      <p:nvGrpSpPr>
        <p:cNvPr id="151" name="Shape 64"/>
        <p:cNvGrpSpPr/>
        <p:nvPr/>
      </p:nvGrpSpPr>
      <p:grpSpPr>
        <a:xfrm>
          <a:off x="0" y="0"/>
          <a:ext cx="0" cy="0"/>
          <a:chOff x="0" y="0"/>
          <a:chExt cx="0" cy="0"/>
        </a:xfrm>
      </p:grpSpPr>
      <p:sp>
        <p:nvSpPr>
          <p:cNvPr id="1048753" name="Google Shape;65;p6"/>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4" name="Google Shape;66;p6"/>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5" name="Google Shape;67;p6"/>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6" name="Google Shape;68;p6"/>
          <p:cNvSpPr txBox="1"/>
          <p:nvPr>
            <p:ph type="title"/>
          </p:nvPr>
        </p:nvSpPr>
        <p:spPr>
          <a:xfrm>
            <a:off x="819150" y="845600"/>
            <a:ext cx="7505700" cy="954600"/>
          </a:xfrm>
          <a:prstGeom prst="rect"/>
        </p:spPr>
        <p:txBody>
          <a:bodyPr anchor="t" anchorCtr="0" bIns="91425" lIns="91425" rIns="91425" spcFirstLastPara="1" tIns="91425" wrap="square">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48757" name="Google Shape;69;p6"/>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p:bgPr>
    </p:bg>
    <p:spTree>
      <p:nvGrpSpPr>
        <p:cNvPr id="141" name="Shape 70"/>
        <p:cNvGrpSpPr/>
        <p:nvPr/>
      </p:nvGrpSpPr>
      <p:grpSpPr>
        <a:xfrm>
          <a:off x="0" y="0"/>
          <a:ext cx="0" cy="0"/>
          <a:chOff x="0" y="0"/>
          <a:chExt cx="0" cy="0"/>
        </a:xfrm>
      </p:grpSpPr>
      <p:sp>
        <p:nvSpPr>
          <p:cNvPr id="1048715" name="Google Shape;71;p7"/>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72;p7"/>
          <p:cNvSpPr/>
          <p:nvPr/>
        </p:nvSpPr>
        <p:spPr>
          <a:xfrm>
            <a:off x="31" y="2824500"/>
            <a:ext cx="7370400" cy="2319000"/>
          </a:xfrm>
          <a:prstGeom prst="rtTriangle"/>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73;p7"/>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74;p7"/>
          <p:cNvSpPr txBox="1"/>
          <p:nvPr>
            <p:ph type="title"/>
          </p:nvPr>
        </p:nvSpPr>
        <p:spPr>
          <a:xfrm>
            <a:off x="819150" y="845600"/>
            <a:ext cx="3709200" cy="1383000"/>
          </a:xfrm>
          <a:prstGeom prst="rect"/>
        </p:spPr>
        <p:txBody>
          <a:bodyPr anchor="t" anchorCtr="0" bIns="91425" lIns="91425" rIns="91425" spcFirstLastPara="1" tIns="91425" wrap="square">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48719" name="Google Shape;75;p7"/>
          <p:cNvSpPr txBox="1"/>
          <p:nvPr>
            <p:ph type="body" idx="1"/>
          </p:nvPr>
        </p:nvSpPr>
        <p:spPr>
          <a:xfrm>
            <a:off x="830700" y="2319050"/>
            <a:ext cx="3709200" cy="21198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20" name="Google Shape;76;p7"/>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p:bgPr>
    </p:bg>
    <p:spTree>
      <p:nvGrpSpPr>
        <p:cNvPr id="152" name="Shape 77"/>
        <p:cNvGrpSpPr/>
        <p:nvPr/>
      </p:nvGrpSpPr>
      <p:grpSpPr>
        <a:xfrm>
          <a:off x="0" y="0"/>
          <a:ext cx="0" cy="0"/>
          <a:chOff x="0" y="0"/>
          <a:chExt cx="0" cy="0"/>
        </a:xfrm>
      </p:grpSpPr>
      <p:sp>
        <p:nvSpPr>
          <p:cNvPr id="1048758" name="Google Shape;78;p8"/>
          <p:cNvSpPr/>
          <p:nvPr/>
        </p:nvSpPr>
        <p:spPr>
          <a:xfrm>
            <a:off x="0" y="2823144"/>
            <a:ext cx="7369200" cy="23169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9" name="Google Shape;79;p8"/>
          <p:cNvSpPr/>
          <p:nvPr/>
        </p:nvSpPr>
        <p:spPr>
          <a:xfrm flipH="1">
            <a:off x="3583210" y="1554113"/>
            <a:ext cx="5560500" cy="35895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3" name="Google Shape;80;p8"/>
          <p:cNvGrpSpPr/>
          <p:nvPr/>
        </p:nvGrpSpPr>
        <p:grpSpPr>
          <a:xfrm>
            <a:off x="255991" y="-118"/>
            <a:ext cx="2251347" cy="1043408"/>
            <a:chOff x="3961956" y="4383950"/>
            <a:chExt cx="1160548" cy="548700"/>
          </a:xfrm>
        </p:grpSpPr>
        <p:sp>
          <p:nvSpPr>
            <p:cNvPr id="1048760" name="Google Shape;81;p8"/>
            <p:cNvSpPr/>
            <p:nvPr/>
          </p:nvSpPr>
          <p:spPr>
            <a:xfrm>
              <a:off x="4224904" y="4383950"/>
              <a:ext cx="897600" cy="5487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1" name="Google Shape;82;p8"/>
            <p:cNvSpPr/>
            <p:nvPr/>
          </p:nvSpPr>
          <p:spPr>
            <a:xfrm>
              <a:off x="4093430" y="4383950"/>
              <a:ext cx="897600" cy="5487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2" name="Google Shape;83;p8"/>
            <p:cNvSpPr/>
            <p:nvPr/>
          </p:nvSpPr>
          <p:spPr>
            <a:xfrm>
              <a:off x="3961956" y="4383950"/>
              <a:ext cx="897600" cy="5487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63" name="Google Shape;84;p8"/>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4" name="Google Shape;85;p8"/>
          <p:cNvGrpSpPr/>
          <p:nvPr/>
        </p:nvGrpSpPr>
        <p:grpSpPr>
          <a:xfrm>
            <a:off x="34934" y="4522125"/>
            <a:ext cx="1593306" cy="617072"/>
            <a:chOff x="6917201" y="0"/>
            <a:chExt cx="2227777" cy="863400"/>
          </a:xfrm>
        </p:grpSpPr>
        <p:sp>
          <p:nvSpPr>
            <p:cNvPr id="1048764" name="Google Shape;86;p8"/>
            <p:cNvSpPr/>
            <p:nvPr/>
          </p:nvSpPr>
          <p:spPr>
            <a:xfrm>
              <a:off x="7641677" y="0"/>
              <a:ext cx="1503300" cy="863400"/>
            </a:xfrm>
            <a:prstGeom prst="parallelogram">
              <a:avLst>
                <a:gd name="adj" fmla="val 158024"/>
              </a:avLst>
            </a:pr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5" name="Google Shape;87;p8"/>
            <p:cNvSpPr/>
            <p:nvPr/>
          </p:nvSpPr>
          <p:spPr>
            <a:xfrm>
              <a:off x="7279439" y="0"/>
              <a:ext cx="1503300" cy="863400"/>
            </a:xfrm>
            <a:prstGeom prst="parallelogram">
              <a:avLst>
                <a:gd name="adj" fmla="val 158024"/>
              </a:avLst>
            </a:pr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6" name="Google Shape;88;p8"/>
            <p:cNvSpPr/>
            <p:nvPr/>
          </p:nvSpPr>
          <p:spPr>
            <a:xfrm>
              <a:off x="6917201" y="0"/>
              <a:ext cx="1503300" cy="863400"/>
            </a:xfrm>
            <a:prstGeom prst="parallelogram">
              <a:avLst>
                <a:gd name="adj" fmla="val 158024"/>
              </a:avLst>
            </a:pr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55" name="Google Shape;89;p8"/>
          <p:cNvGrpSpPr/>
          <p:nvPr/>
        </p:nvGrpSpPr>
        <p:grpSpPr>
          <a:xfrm>
            <a:off x="5886353" y="1243"/>
            <a:ext cx="3257455" cy="1261514"/>
            <a:chOff x="6917201" y="0"/>
            <a:chExt cx="2227777" cy="863400"/>
          </a:xfrm>
        </p:grpSpPr>
        <p:sp>
          <p:nvSpPr>
            <p:cNvPr id="1048767" name="Google Shape;90;p8"/>
            <p:cNvSpPr/>
            <p:nvPr/>
          </p:nvSpPr>
          <p:spPr>
            <a:xfrm>
              <a:off x="7641677"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8" name="Google Shape;91;p8"/>
            <p:cNvSpPr/>
            <p:nvPr/>
          </p:nvSpPr>
          <p:spPr>
            <a:xfrm>
              <a:off x="7279439"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9" name="Google Shape;92;p8"/>
            <p:cNvSpPr/>
            <p:nvPr/>
          </p:nvSpPr>
          <p:spPr>
            <a:xfrm>
              <a:off x="6917201"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70" name="Google Shape;93;p8"/>
          <p:cNvSpPr txBox="1"/>
          <p:nvPr>
            <p:ph type="title"/>
          </p:nvPr>
        </p:nvSpPr>
        <p:spPr>
          <a:xfrm>
            <a:off x="1393929" y="1301146"/>
            <a:ext cx="6366900" cy="2539200"/>
          </a:xfrm>
          <a:prstGeom prst="rect"/>
        </p:spPr>
        <p:txBody>
          <a:bodyPr anchor="ctr" anchorCtr="0" bIns="91425" lIns="91425" rIns="91425" spcFirstLastPara="1" tIns="91425" wrap="square">
            <a:normAutofit/>
          </a:bodyPr>
          <a:lstStyle>
            <a:lvl1pPr algn="ctr" lvl="0">
              <a:spcBef>
                <a:spcPts val="0"/>
              </a:spcBef>
              <a:spcAft>
                <a:spcPts val="0"/>
              </a:spcAft>
              <a:buSzPts val="3200"/>
              <a:buNone/>
              <a:defRPr sz="3200"/>
            </a:lvl1pPr>
            <a:lvl2pPr algn="ctr" lvl="1">
              <a:spcBef>
                <a:spcPts val="0"/>
              </a:spcBef>
              <a:spcAft>
                <a:spcPts val="0"/>
              </a:spcAft>
              <a:buSzPts val="3200"/>
              <a:buNone/>
              <a:defRPr sz="3200"/>
            </a:lvl2pPr>
            <a:lvl3pPr algn="ctr" lvl="2">
              <a:spcBef>
                <a:spcPts val="0"/>
              </a:spcBef>
              <a:spcAft>
                <a:spcPts val="0"/>
              </a:spcAft>
              <a:buSzPts val="3200"/>
              <a:buNone/>
              <a:defRPr sz="3200"/>
            </a:lvl3pPr>
            <a:lvl4pPr algn="ctr" lvl="3">
              <a:spcBef>
                <a:spcPts val="0"/>
              </a:spcBef>
              <a:spcAft>
                <a:spcPts val="0"/>
              </a:spcAft>
              <a:buSzPts val="3200"/>
              <a:buNone/>
              <a:defRPr sz="3200"/>
            </a:lvl4pPr>
            <a:lvl5pPr algn="ctr" lvl="4">
              <a:spcBef>
                <a:spcPts val="0"/>
              </a:spcBef>
              <a:spcAft>
                <a:spcPts val="0"/>
              </a:spcAft>
              <a:buSzPts val="3200"/>
              <a:buNone/>
              <a:defRPr sz="3200"/>
            </a:lvl5pPr>
            <a:lvl6pPr algn="ctr" lvl="5">
              <a:spcBef>
                <a:spcPts val="0"/>
              </a:spcBef>
              <a:spcAft>
                <a:spcPts val="0"/>
              </a:spcAft>
              <a:buSzPts val="3200"/>
              <a:buNone/>
              <a:defRPr sz="3200"/>
            </a:lvl6pPr>
            <a:lvl7pPr algn="ctr" lvl="6">
              <a:spcBef>
                <a:spcPts val="0"/>
              </a:spcBef>
              <a:spcAft>
                <a:spcPts val="0"/>
              </a:spcAft>
              <a:buSzPts val="3200"/>
              <a:buNone/>
              <a:defRPr sz="3200"/>
            </a:lvl7pPr>
            <a:lvl8pPr algn="ctr" lvl="7">
              <a:spcBef>
                <a:spcPts val="0"/>
              </a:spcBef>
              <a:spcAft>
                <a:spcPts val="0"/>
              </a:spcAft>
              <a:buSzPts val="3200"/>
              <a:buNone/>
              <a:defRPr sz="3200"/>
            </a:lvl8pPr>
            <a:lvl9pPr algn="ctr" lvl="8">
              <a:spcBef>
                <a:spcPts val="0"/>
              </a:spcBef>
              <a:spcAft>
                <a:spcPts val="0"/>
              </a:spcAft>
              <a:buSzPts val="3200"/>
              <a:buNone/>
              <a:defRPr sz="3200"/>
            </a:lvl9pPr>
          </a:lstStyle>
          <a:p/>
        </p:txBody>
      </p:sp>
      <p:sp>
        <p:nvSpPr>
          <p:cNvPr id="1048771" name="Google Shape;94;p8"/>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p:bgPr>
    </p:bg>
    <p:spTree>
      <p:nvGrpSpPr>
        <p:cNvPr id="156" name="Shape 95"/>
        <p:cNvGrpSpPr/>
        <p:nvPr/>
      </p:nvGrpSpPr>
      <p:grpSpPr>
        <a:xfrm>
          <a:off x="0" y="0"/>
          <a:ext cx="0" cy="0"/>
          <a:chOff x="0" y="0"/>
          <a:chExt cx="0" cy="0"/>
        </a:xfrm>
      </p:grpSpPr>
      <p:sp>
        <p:nvSpPr>
          <p:cNvPr id="1048772" name="Google Shape;96;p9"/>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3" name="Google Shape;97;p9"/>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4" name="Google Shape;98;p9"/>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5" name="Google Shape;99;p9"/>
          <p:cNvSpPr txBox="1"/>
          <p:nvPr>
            <p:ph type="title"/>
          </p:nvPr>
        </p:nvSpPr>
        <p:spPr>
          <a:xfrm>
            <a:off x="819150" y="845600"/>
            <a:ext cx="6424200" cy="705000"/>
          </a:xfrm>
          <a:prstGeom prst="rect"/>
        </p:spPr>
        <p:txBody>
          <a:bodyPr anchor="t" anchorCtr="0" bIns="91425" lIns="91425" rIns="91425" spcFirstLastPara="1" tIns="91425" wrap="square">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48776" name="Google Shape;100;p9"/>
          <p:cNvSpPr txBox="1"/>
          <p:nvPr>
            <p:ph type="subTitle" idx="1"/>
          </p:nvPr>
        </p:nvSpPr>
        <p:spPr>
          <a:xfrm>
            <a:off x="819150" y="1550700"/>
            <a:ext cx="5859900" cy="393600"/>
          </a:xfrm>
          <a:prstGeom prst="rect"/>
        </p:spPr>
        <p:txBody>
          <a:bodyPr anchor="t" anchorCtr="0" bIns="91425" lIns="91425" rIns="91425" spcFirstLastPara="1" tIns="91425" wrap="square">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48777" name="Google Shape;101;p9"/>
          <p:cNvSpPr txBox="1"/>
          <p:nvPr>
            <p:ph type="body" idx="2"/>
          </p:nvPr>
        </p:nvSpPr>
        <p:spPr>
          <a:xfrm>
            <a:off x="819150" y="2467050"/>
            <a:ext cx="5859900" cy="2095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78" name="Google Shape;102;p9"/>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p:bgPr>
    </p:bg>
    <p:spTree>
      <p:nvGrpSpPr>
        <p:cNvPr id="146" name="Shape 103"/>
        <p:cNvGrpSpPr/>
        <p:nvPr/>
      </p:nvGrpSpPr>
      <p:grpSpPr>
        <a:xfrm>
          <a:off x="0" y="0"/>
          <a:ext cx="0" cy="0"/>
          <a:chOff x="0" y="0"/>
          <a:chExt cx="0" cy="0"/>
        </a:xfrm>
      </p:grpSpPr>
      <p:sp>
        <p:nvSpPr>
          <p:cNvPr id="1048731" name="Google Shape;104;p10"/>
          <p:cNvSpPr/>
          <p:nvPr/>
        </p:nvSpPr>
        <p:spPr>
          <a:xfrm>
            <a:off x="31" y="2824500"/>
            <a:ext cx="7370400" cy="2319000"/>
          </a:xfrm>
          <a:prstGeom prst="rtTriangle"/>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2" name="Google Shape;105;p10"/>
          <p:cNvSpPr/>
          <p:nvPr/>
        </p:nvSpPr>
        <p:spPr>
          <a:xfrm flipH="1">
            <a:off x="3582600" y="1550700"/>
            <a:ext cx="5561400" cy="3592800"/>
          </a:xfrm>
          <a:prstGeom prst="rtTriangle"/>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3" name="Google Shape;106;p10"/>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4" name="Google Shape;107;p10"/>
          <p:cNvSpPr txBox="1"/>
          <p:nvPr>
            <p:ph type="body" idx="1"/>
          </p:nvPr>
        </p:nvSpPr>
        <p:spPr>
          <a:xfrm>
            <a:off x="328025" y="4163500"/>
            <a:ext cx="7415100" cy="605100"/>
          </a:xfrm>
          <a:prstGeom prst="rect"/>
        </p:spPr>
        <p:txBody>
          <a:bodyPr anchor="b" anchorCtr="0" bIns="91425" lIns="91425" rIns="91425" spcFirstLastPara="1" tIns="91425" wrap="square">
            <a:normAutofit/>
          </a:bodyPr>
          <a:lstStyle>
            <a:lvl1pPr indent="-228600" lvl="0" marL="457200">
              <a:lnSpc>
                <a:spcPct val="100000"/>
              </a:lnSpc>
              <a:spcBef>
                <a:spcPts val="0"/>
              </a:spcBef>
              <a:spcAft>
                <a:spcPts val="0"/>
              </a:spcAft>
              <a:buSzPts val="1300"/>
              <a:buNone/>
            </a:lvl1pPr>
          </a:lstStyle>
          <a:p/>
        </p:txBody>
      </p:sp>
      <p:sp>
        <p:nvSpPr>
          <p:cNvPr id="1048735" name="Google Shape;108;p10"/>
          <p:cNvSpPr txBox="1"/>
          <p:nvPr>
            <p:ph type="sldNum" idx="12"/>
          </p:nvPr>
        </p:nvSpPr>
        <p:spPr>
          <a:xfrm>
            <a:off x="8390734" y="4543668"/>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1048577" name="Google Shape;7;p1"/>
          <p:cNvSpPr txBox="1"/>
          <p:nvPr>
            <p:ph type="body" idx="1"/>
          </p:nvPr>
        </p:nvSpPr>
        <p:spPr>
          <a:xfrm>
            <a:off x="311700" y="1152475"/>
            <a:ext cx="8520600" cy="3391200"/>
          </a:xfrm>
          <a:prstGeom prst="rect"/>
          <a:noFill/>
          <a:ln>
            <a:noFill/>
          </a:ln>
        </p:spPr>
        <p:txBody>
          <a:bodyPr anchor="t" anchorCtr="0" bIns="91425" lIns="91425" rIns="91425" spcFirstLastPara="1" tIns="91425" wrap="square">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1048578" name="Google Shape;8;p1"/>
          <p:cNvSpPr txBox="1"/>
          <p:nvPr>
            <p:ph type="sldNum" idx="12"/>
          </p:nvPr>
        </p:nvSpPr>
        <p:spPr>
          <a:xfrm>
            <a:off x="8390734" y="4543668"/>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dk2"/>
                </a:solidFill>
                <a:latin typeface="Nunito"/>
                <a:ea typeface="Nunito"/>
                <a:cs typeface="Nunito"/>
                <a:sym typeface="Nunito"/>
              </a:defRPr>
            </a:lvl1pPr>
            <a:lvl2pPr algn="r" lvl="1">
              <a:buNone/>
              <a:defRPr sz="1000">
                <a:solidFill>
                  <a:schemeClr val="dk2"/>
                </a:solidFill>
                <a:latin typeface="Nunito"/>
                <a:ea typeface="Nunito"/>
                <a:cs typeface="Nunito"/>
                <a:sym typeface="Nunito"/>
              </a:defRPr>
            </a:lvl2pPr>
            <a:lvl3pPr algn="r" lvl="2">
              <a:buNone/>
              <a:defRPr sz="1000">
                <a:solidFill>
                  <a:schemeClr val="dk2"/>
                </a:solidFill>
                <a:latin typeface="Nunito"/>
                <a:ea typeface="Nunito"/>
                <a:cs typeface="Nunito"/>
                <a:sym typeface="Nunito"/>
              </a:defRPr>
            </a:lvl3pPr>
            <a:lvl4pPr algn="r" lvl="3">
              <a:buNone/>
              <a:defRPr sz="1000">
                <a:solidFill>
                  <a:schemeClr val="dk2"/>
                </a:solidFill>
                <a:latin typeface="Nunito"/>
                <a:ea typeface="Nunito"/>
                <a:cs typeface="Nunito"/>
                <a:sym typeface="Nunito"/>
              </a:defRPr>
            </a:lvl4pPr>
            <a:lvl5pPr algn="r" lvl="4">
              <a:buNone/>
              <a:defRPr sz="1000">
                <a:solidFill>
                  <a:schemeClr val="dk2"/>
                </a:solidFill>
                <a:latin typeface="Nunito"/>
                <a:ea typeface="Nunito"/>
                <a:cs typeface="Nunito"/>
                <a:sym typeface="Nunito"/>
              </a:defRPr>
            </a:lvl5pPr>
            <a:lvl6pPr algn="r" lvl="5">
              <a:buNone/>
              <a:defRPr sz="1000">
                <a:solidFill>
                  <a:schemeClr val="dk2"/>
                </a:solidFill>
                <a:latin typeface="Nunito"/>
                <a:ea typeface="Nunito"/>
                <a:cs typeface="Nunito"/>
                <a:sym typeface="Nunito"/>
              </a:defRPr>
            </a:lvl6pPr>
            <a:lvl7pPr algn="r" lvl="6">
              <a:buNone/>
              <a:defRPr sz="1000">
                <a:solidFill>
                  <a:schemeClr val="dk2"/>
                </a:solidFill>
                <a:latin typeface="Nunito"/>
                <a:ea typeface="Nunito"/>
                <a:cs typeface="Nunito"/>
                <a:sym typeface="Nunito"/>
              </a:defRPr>
            </a:lvl7pPr>
            <a:lvl8pPr algn="r" lvl="7">
              <a:buNone/>
              <a:defRPr sz="1000">
                <a:solidFill>
                  <a:schemeClr val="dk2"/>
                </a:solidFill>
                <a:latin typeface="Nunito"/>
                <a:ea typeface="Nunito"/>
                <a:cs typeface="Nunito"/>
                <a:sym typeface="Nunito"/>
              </a:defRPr>
            </a:lvl8pPr>
            <a:lvl9pPr algn="r" lvl="8">
              <a:buNone/>
              <a:defRPr sz="1000">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hyperlink" Target="https://en.wikipedia.org/wiki/JSON" TargetMode="External"/><Relationship Id="rId2" Type="http://schemas.openxmlformats.org/officeDocument/2006/relationships/hyperlink" Target="https://en.wikipedia.org/wiki/Database_schema" TargetMode="External"/><Relationship Id="rId3" Type="http://schemas.openxmlformats.org/officeDocument/2006/relationships/slideLayout" Target="../slideLayouts/slideLayout3.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www.mongodb.com/basics/technology-stack" TargetMode="External"/><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www.geeksforgeeks.org/category/web-technologies/angular-js/" TargetMode="External"/><Relationship Id="rId2" Type="http://schemas.openxmlformats.org/officeDocument/2006/relationships/hyperlink" Target="https://www.geeksforgeeks.org/react-js-introduction-working/" TargetMode="External"/><Relationship Id="rId3" Type="http://schemas.openxmlformats.org/officeDocument/2006/relationships/hyperlink" Target="https://www.geeksforgeeks.org/bootstrap-tutorials/" TargetMode="External"/><Relationship Id="rId4" Type="http://schemas.openxmlformats.org/officeDocument/2006/relationships/hyperlink" Target="https://www.geeksforgeeks.org/jquery-tutorials/" TargetMode="External"/><Relationship Id="rId5" Type="http://schemas.openxmlformats.org/officeDocument/2006/relationships/hyperlink" Target="https://www.geeksforgeeks.org/sass/" TargetMode="External"/><Relationship Id="rId6" Type="http://schemas.openxmlformats.org/officeDocument/2006/relationships/hyperlink" Target="https://www.geeksforgeeks.org/dbms/" TargetMode="External"/><Relationship Id="rId7" Type="http://schemas.openxmlformats.org/officeDocument/2006/relationships/hyperlink" Target="https://www.geeksforgeeks.org/mongodb-an-introduction/" TargetMode="External"/><Relationship Id="rId8" Type="http://schemas.openxmlformats.org/officeDocument/2006/relationships/hyperlink" Target="https://www.geeksforgeeks.org/sql-tutorial/" TargetMode="External"/><Relationship Id="rId9" Type="http://schemas.openxmlformats.org/officeDocument/2006/relationships/slideLayout" Target="../slideLayouts/slideLayout3.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Shape 127"/>
        <p:cNvGrpSpPr/>
        <p:nvPr/>
      </p:nvGrpSpPr>
      <p:grpSpPr>
        <a:xfrm>
          <a:off x="0" y="0"/>
          <a:ext cx="0" cy="0"/>
          <a:chOff x="0" y="0"/>
          <a:chExt cx="0" cy="0"/>
        </a:xfrm>
      </p:grpSpPr>
      <p:sp>
        <p:nvSpPr>
          <p:cNvPr id="1048601" name="Google Shape;128;p13"/>
          <p:cNvSpPr txBox="1"/>
          <p:nvPr>
            <p:ph type="ctrTitle"/>
          </p:nvPr>
        </p:nvSpPr>
        <p:spPr>
          <a:xfrm>
            <a:off x="1858703" y="1822833"/>
            <a:ext cx="5361300" cy="1448100"/>
          </a:xfrm>
          <a:prstGeom prst="rect"/>
        </p:spPr>
        <p:txBody>
          <a:bodyPr anchor="ctr" anchorCtr="0" bIns="91425" lIns="91425" rIns="91425" spcFirstLastPara="1" tIns="91425" wrap="square">
            <a:normAutofit/>
          </a:bodyPr>
          <a:p>
            <a:pPr algn="ctr" indent="0" lvl="0" marL="0" rtl="0">
              <a:spcBef>
                <a:spcPts val="0"/>
              </a:spcBef>
              <a:spcAft>
                <a:spcPts val="0"/>
              </a:spcAft>
              <a:buNone/>
            </a:pPr>
            <a:r>
              <a:rPr lang="en">
                <a:solidFill>
                  <a:schemeClr val="dk2"/>
                </a:solidFill>
              </a:rPr>
              <a:t>APL-II(Mern Stack)</a:t>
            </a:r>
            <a:endParaRPr>
              <a:solidFill>
                <a:schemeClr val="dk2"/>
              </a:solidFill>
            </a:endParaRPr>
          </a:p>
        </p:txBody>
      </p:sp>
      <p:sp>
        <p:nvSpPr>
          <p:cNvPr id="1048602" name="Google Shape;129;p13"/>
          <p:cNvSpPr txBox="1"/>
          <p:nvPr>
            <p:ph type="subTitle" idx="1"/>
          </p:nvPr>
        </p:nvSpPr>
        <p:spPr>
          <a:xfrm>
            <a:off x="1492375" y="3107908"/>
            <a:ext cx="5361300" cy="522600"/>
          </a:xfrm>
          <a:prstGeom prst="rect"/>
        </p:spPr>
        <p:txBody>
          <a:bodyPr anchor="t" anchorCtr="0" bIns="91425" lIns="91425" rIns="91425" spcFirstLastPara="1" tIns="91425" wrap="square">
            <a:normAutofit/>
          </a:bodyPr>
          <a:p>
            <a:pPr algn="ctr" indent="0" lvl="0" marL="0" rtl="0">
              <a:spcBef>
                <a:spcPts val="0"/>
              </a:spcBef>
              <a:spcAft>
                <a:spcPts val="0"/>
              </a:spcAft>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7" name="Shape 187"/>
        <p:cNvGrpSpPr/>
        <p:nvPr/>
      </p:nvGrpSpPr>
      <p:grpSpPr>
        <a:xfrm>
          <a:off x="0" y="0"/>
          <a:ext cx="0" cy="0"/>
          <a:chOff x="0" y="0"/>
          <a:chExt cx="0" cy="0"/>
        </a:xfrm>
      </p:grpSpPr>
      <p:sp>
        <p:nvSpPr>
          <p:cNvPr id="1048655" name="Google Shape;188;p22"/>
          <p:cNvSpPr txBox="1"/>
          <p:nvPr>
            <p:ph type="title"/>
          </p:nvPr>
        </p:nvSpPr>
        <p:spPr>
          <a:xfrm>
            <a:off x="819150" y="845600"/>
            <a:ext cx="7505700" cy="550800"/>
          </a:xfrm>
          <a:prstGeom prst="rect"/>
        </p:spPr>
        <p:txBody>
          <a:bodyPr anchor="t" anchorCtr="0" bIns="91425" lIns="91425" rIns="91425" spcFirstLastPara="1" tIns="91425" wrap="square">
            <a:noAutofit/>
          </a:bodyPr>
          <a:p>
            <a:pPr algn="just" indent="0" lvl="0" marL="0" rtl="0">
              <a:lnSpc>
                <a:spcPct val="115000"/>
              </a:lnSpc>
              <a:spcBef>
                <a:spcPts val="1200"/>
              </a:spcBef>
              <a:spcAft>
                <a:spcPts val="0"/>
              </a:spcAft>
              <a:buSzPts val="990"/>
              <a:buNone/>
            </a:pPr>
            <a:r>
              <a:rPr sz="1640" lang="en">
                <a:solidFill>
                  <a:srgbClr val="610B38"/>
                </a:solidFill>
                <a:highlight>
                  <a:srgbClr val="FFFFFF"/>
                </a:highlight>
                <a:latin typeface="Times New Roman"/>
                <a:ea typeface="Times New Roman"/>
                <a:cs typeface="Times New Roman"/>
                <a:sym typeface="Times New Roman"/>
              </a:rPr>
              <a:t>Architectural Structure of MERN Stack and its working?</a:t>
            </a:r>
            <a:endParaRPr sz="1640">
              <a:solidFill>
                <a:srgbClr val="610B38"/>
              </a:solidFill>
              <a:highlight>
                <a:srgbClr val="FFFFFF"/>
              </a:highlight>
              <a:latin typeface="Times New Roman"/>
              <a:ea typeface="Times New Roman"/>
              <a:cs typeface="Times New Roman"/>
              <a:sym typeface="Times New Roman"/>
            </a:endParaRPr>
          </a:p>
          <a:p>
            <a:pPr algn="l" indent="0" lvl="0" marL="0" rtl="0">
              <a:spcBef>
                <a:spcPts val="0"/>
              </a:spcBef>
              <a:spcAft>
                <a:spcPts val="0"/>
              </a:spcAft>
              <a:buSzPts val="990"/>
              <a:buNone/>
            </a:pPr>
            <a:r>
              <a:t/>
            </a:r>
            <a:endParaRPr sz="2700"/>
          </a:p>
        </p:txBody>
      </p:sp>
      <p:sp>
        <p:nvSpPr>
          <p:cNvPr id="1048656" name="Google Shape;189;p22"/>
          <p:cNvSpPr txBox="1"/>
          <p:nvPr>
            <p:ph type="body" idx="1"/>
          </p:nvPr>
        </p:nvSpPr>
        <p:spPr>
          <a:xfrm>
            <a:off x="819150" y="1457575"/>
            <a:ext cx="7505700" cy="2981100"/>
          </a:xfrm>
          <a:prstGeom prst="rect"/>
        </p:spPr>
        <p:txBody>
          <a:bodyPr anchor="t" anchorCtr="0" bIns="91425" lIns="91425" rIns="91425" spcFirstLastPara="1" tIns="91425" wrap="square">
            <a:normAutofit/>
          </a:bodyPr>
          <a:p>
            <a:pPr algn="just" indent="-292100" lvl="0" marL="457200" rtl="0">
              <a:spcBef>
                <a:spcPts val="1200"/>
              </a:spcBef>
              <a:spcAft>
                <a:spcPts val="0"/>
              </a:spcAft>
              <a:buClr>
                <a:srgbClr val="333333"/>
              </a:buClr>
              <a:buSzPts val="1000"/>
              <a:buFont typeface="Times New Roman"/>
              <a:buChar char="●"/>
            </a:pPr>
            <a:r>
              <a:rPr sz="1000" lang="en">
                <a:solidFill>
                  <a:srgbClr val="333333"/>
                </a:solidFill>
                <a:highlight>
                  <a:srgbClr val="FFFFFF"/>
                </a:highlight>
                <a:latin typeface="Times New Roman"/>
                <a:ea typeface="Times New Roman"/>
                <a:cs typeface="Times New Roman"/>
                <a:sym typeface="Times New Roman"/>
              </a:rPr>
              <a:t>MERN has a 3-tier Architecture system mainly consisting of 3 layers -</a:t>
            </a:r>
            <a:endParaRPr sz="1000">
              <a:solidFill>
                <a:srgbClr val="333333"/>
              </a:solidFill>
              <a:highlight>
                <a:srgbClr val="FFFFFF"/>
              </a:highlight>
              <a:latin typeface="Times New Roman"/>
              <a:ea typeface="Times New Roman"/>
              <a:cs typeface="Times New Roman"/>
              <a:sym typeface="Times New Roman"/>
            </a:endParaRPr>
          </a:p>
          <a:p>
            <a:pPr algn="just" indent="-292100" lvl="0" marL="457200" rtl="0">
              <a:spcBef>
                <a:spcPts val="0"/>
              </a:spcBef>
              <a:spcAft>
                <a:spcPts val="0"/>
              </a:spcAft>
              <a:buClr>
                <a:srgbClr val="333333"/>
              </a:buClr>
              <a:buSzPts val="1000"/>
              <a:buFont typeface="Times New Roman"/>
              <a:buChar char="●"/>
            </a:pPr>
            <a:r>
              <a:rPr sz="1000" lang="en">
                <a:solidFill>
                  <a:srgbClr val="333333"/>
                </a:solidFill>
                <a:highlight>
                  <a:srgbClr val="FFFFFF"/>
                </a:highlight>
                <a:latin typeface="Times New Roman"/>
                <a:ea typeface="Times New Roman"/>
                <a:cs typeface="Times New Roman"/>
                <a:sym typeface="Times New Roman"/>
              </a:rPr>
              <a:t>These layers are as follows:</a:t>
            </a:r>
            <a:endParaRPr sz="1000">
              <a:solidFill>
                <a:srgbClr val="333333"/>
              </a:solidFill>
              <a:highlight>
                <a:srgbClr val="FFFFFF"/>
              </a:highlight>
              <a:latin typeface="Times New Roman"/>
              <a:ea typeface="Times New Roman"/>
              <a:cs typeface="Times New Roman"/>
              <a:sym typeface="Times New Roman"/>
            </a:endParaRPr>
          </a:p>
          <a:p>
            <a:pPr algn="just" indent="-298450" lvl="0" marL="914400" rtl="0">
              <a:lnSpc>
                <a:spcPct val="170454"/>
              </a:lnSpc>
              <a:spcBef>
                <a:spcPts val="0"/>
              </a:spcBef>
              <a:spcAft>
                <a:spcPts val="0"/>
              </a:spcAft>
              <a:buClr>
                <a:srgbClr val="000000"/>
              </a:buClr>
              <a:buSzPts val="1100"/>
              <a:buFont typeface="Arial"/>
              <a:buAutoNum type="arabicPeriod"/>
            </a:pPr>
            <a:r>
              <a:rPr sz="1000" lang="en">
                <a:solidFill>
                  <a:srgbClr val="000000"/>
                </a:solidFill>
                <a:highlight>
                  <a:srgbClr val="FFFFFF"/>
                </a:highlight>
                <a:latin typeface="Times New Roman"/>
                <a:ea typeface="Times New Roman"/>
                <a:cs typeface="Times New Roman"/>
                <a:sym typeface="Times New Roman"/>
              </a:rPr>
              <a:t>Web as front-end tier</a:t>
            </a:r>
            <a:endParaRPr sz="1000">
              <a:solidFill>
                <a:srgbClr val="000000"/>
              </a:solidFill>
              <a:highlight>
                <a:srgbClr val="FFFFFF"/>
              </a:highlight>
              <a:latin typeface="Times New Roman"/>
              <a:ea typeface="Times New Roman"/>
              <a:cs typeface="Times New Roman"/>
              <a:sym typeface="Times New Roman"/>
            </a:endParaRPr>
          </a:p>
          <a:p>
            <a:pPr algn="just" indent="-298450" lvl="0" marL="914400" rtl="0">
              <a:lnSpc>
                <a:spcPct val="170454"/>
              </a:lnSpc>
              <a:spcBef>
                <a:spcPts val="0"/>
              </a:spcBef>
              <a:spcAft>
                <a:spcPts val="0"/>
              </a:spcAft>
              <a:buClr>
                <a:srgbClr val="000000"/>
              </a:buClr>
              <a:buSzPts val="1100"/>
              <a:buFont typeface="Arial"/>
              <a:buAutoNum type="arabicPeriod"/>
            </a:pPr>
            <a:r>
              <a:rPr sz="1000" lang="en">
                <a:solidFill>
                  <a:srgbClr val="000000"/>
                </a:solidFill>
                <a:highlight>
                  <a:srgbClr val="FFFFFF"/>
                </a:highlight>
                <a:latin typeface="Times New Roman"/>
                <a:ea typeface="Times New Roman"/>
                <a:cs typeface="Times New Roman"/>
                <a:sym typeface="Times New Roman"/>
              </a:rPr>
              <a:t>Server as the middle tier</a:t>
            </a:r>
            <a:endParaRPr sz="1000">
              <a:solidFill>
                <a:srgbClr val="000000"/>
              </a:solidFill>
              <a:highlight>
                <a:srgbClr val="FFFFFF"/>
              </a:highlight>
              <a:latin typeface="Times New Roman"/>
              <a:ea typeface="Times New Roman"/>
              <a:cs typeface="Times New Roman"/>
              <a:sym typeface="Times New Roman"/>
            </a:endParaRPr>
          </a:p>
          <a:p>
            <a:pPr algn="just" indent="-298450" lvl="0" marL="914400" rtl="0">
              <a:lnSpc>
                <a:spcPct val="170454"/>
              </a:lnSpc>
              <a:spcBef>
                <a:spcPts val="0"/>
              </a:spcBef>
              <a:spcAft>
                <a:spcPts val="0"/>
              </a:spcAft>
              <a:buClr>
                <a:srgbClr val="000000"/>
              </a:buClr>
              <a:buSzPts val="1100"/>
              <a:buFont typeface="Arial"/>
              <a:buAutoNum type="arabicPeriod"/>
            </a:pPr>
            <a:r>
              <a:rPr sz="1000" lang="en">
                <a:solidFill>
                  <a:srgbClr val="000000"/>
                </a:solidFill>
                <a:highlight>
                  <a:srgbClr val="FFFFFF"/>
                </a:highlight>
                <a:latin typeface="Times New Roman"/>
                <a:ea typeface="Times New Roman"/>
                <a:cs typeface="Times New Roman"/>
                <a:sym typeface="Times New Roman"/>
              </a:rPr>
              <a:t>Database as backend tier</a:t>
            </a:r>
            <a:endParaRPr sz="1000">
              <a:solidFill>
                <a:srgbClr val="000000"/>
              </a:solidFill>
              <a:highlight>
                <a:srgbClr val="FFFFFF"/>
              </a:highlight>
              <a:latin typeface="Times New Roman"/>
              <a:ea typeface="Times New Roman"/>
              <a:cs typeface="Times New Roman"/>
              <a:sym typeface="Times New Roman"/>
            </a:endParaRPr>
          </a:p>
          <a:p>
            <a:pPr algn="l" indent="0" lvl="0" marL="0" rtl="0">
              <a:spcBef>
                <a:spcPts val="1200"/>
              </a:spcBef>
              <a:spcAft>
                <a:spcPts val="1200"/>
              </a:spcAft>
              <a:buNone/>
            </a:pPr>
            <a:r>
              <a:t/>
            </a:r>
          </a:p>
        </p:txBody>
      </p:sp>
      <p:pic>
        <p:nvPicPr>
          <p:cNvPr id="2097158" name="Google Shape;190;p22"/>
          <p:cNvPicPr preferRelativeResize="0">
            <a:picLocks/>
          </p:cNvPicPr>
          <p:nvPr/>
        </p:nvPicPr>
        <p:blipFill>
          <a:blip xmlns:r="http://schemas.openxmlformats.org/officeDocument/2006/relationships" r:embed="rId1">
            <a:alphaModFix/>
          </a:blip>
          <a:stretch>
            <a:fillRect/>
          </a:stretch>
        </p:blipFill>
        <p:spPr>
          <a:xfrm>
            <a:off x="3612757" y="1745300"/>
            <a:ext cx="4506944" cy="29811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8" name="Shape 194"/>
        <p:cNvGrpSpPr/>
        <p:nvPr/>
      </p:nvGrpSpPr>
      <p:grpSpPr>
        <a:xfrm>
          <a:off x="0" y="0"/>
          <a:ext cx="0" cy="0"/>
          <a:chOff x="0" y="0"/>
          <a:chExt cx="0" cy="0"/>
        </a:xfrm>
      </p:grpSpPr>
      <p:sp>
        <p:nvSpPr>
          <p:cNvPr id="1048643" name="Google Shape;195;p23"/>
          <p:cNvSpPr txBox="1"/>
          <p:nvPr>
            <p:ph type="title"/>
          </p:nvPr>
        </p:nvSpPr>
        <p:spPr>
          <a:xfrm>
            <a:off x="819150" y="845600"/>
            <a:ext cx="7505700" cy="5433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400" lang="en">
                <a:solidFill>
                  <a:srgbClr val="000000"/>
                </a:solidFill>
                <a:latin typeface="Times New Roman"/>
                <a:ea typeface="Times New Roman"/>
                <a:cs typeface="Times New Roman"/>
                <a:sym typeface="Times New Roman"/>
              </a:rPr>
              <a:t>Web or front-end tier</a:t>
            </a:r>
            <a:endParaRPr sz="1400"/>
          </a:p>
        </p:txBody>
      </p:sp>
      <p:sp>
        <p:nvSpPr>
          <p:cNvPr id="1048644" name="Google Shape;196;p23"/>
          <p:cNvSpPr txBox="1"/>
          <p:nvPr>
            <p:ph type="body" idx="1"/>
          </p:nvPr>
        </p:nvSpPr>
        <p:spPr>
          <a:xfrm>
            <a:off x="819150" y="1312575"/>
            <a:ext cx="7505700" cy="3126000"/>
          </a:xfrm>
          <a:prstGeom prst="rect"/>
        </p:spPr>
        <p:txBody>
          <a:bodyPr anchor="t" anchorCtr="0" bIns="91425" lIns="91425" rIns="91425" spcFirstLastPara="1" tIns="91425" wrap="square">
            <a:normAutofit lnSpcReduction="10000"/>
          </a:bodyPr>
          <a:p>
            <a:pPr algn="l" indent="-311150" lvl="0" marL="457200" marR="0" rtl="0">
              <a:lnSpc>
                <a:spcPct val="115000"/>
              </a:lnSpc>
              <a:spcBef>
                <a:spcPts val="0"/>
              </a:spcBef>
              <a:spcAft>
                <a:spcPts val="0"/>
              </a:spcAft>
              <a:buSzPts val="1300"/>
              <a:buChar char="●"/>
            </a:pPr>
            <a:r>
              <a:rPr sz="1200" lang="en">
                <a:solidFill>
                  <a:srgbClr val="000000"/>
                </a:solidFill>
                <a:latin typeface="Times New Roman"/>
                <a:ea typeface="Times New Roman"/>
                <a:cs typeface="Times New Roman"/>
                <a:sym typeface="Times New Roman"/>
              </a:rPr>
              <a:t>The front end of a website is everything the user either sees or interacts with when they visit the website. </a:t>
            </a:r>
            <a:endParaRPr sz="1200">
              <a:solidFill>
                <a:srgbClr val="000000"/>
              </a:solidFill>
              <a:latin typeface="Times New Roman"/>
              <a:ea typeface="Times New Roman"/>
              <a:cs typeface="Times New Roman"/>
              <a:sym typeface="Times New Roman"/>
            </a:endParaRPr>
          </a:p>
          <a:p>
            <a:pPr algn="l" indent="-311150" lvl="0" marL="457200" marR="0" rtl="0">
              <a:lnSpc>
                <a:spcPct val="115000"/>
              </a:lnSpc>
              <a:spcBef>
                <a:spcPts val="0"/>
              </a:spcBef>
              <a:spcAft>
                <a:spcPts val="0"/>
              </a:spcAft>
              <a:buSzPts val="1300"/>
              <a:buChar char="●"/>
            </a:pPr>
            <a:r>
              <a:rPr sz="1200" lang="en">
                <a:solidFill>
                  <a:srgbClr val="000000"/>
                </a:solidFill>
                <a:latin typeface="Times New Roman"/>
                <a:ea typeface="Times New Roman"/>
                <a:cs typeface="Times New Roman"/>
                <a:sym typeface="Times New Roman"/>
              </a:rPr>
              <a:t>It is responsible for the total look and feel of an online experience</a:t>
            </a:r>
            <a:endParaRPr sz="1200">
              <a:solidFill>
                <a:srgbClr val="000000"/>
              </a:solidFill>
              <a:latin typeface="Times New Roman"/>
              <a:ea typeface="Times New Roman"/>
              <a:cs typeface="Times New Roman"/>
              <a:sym typeface="Times New Roman"/>
            </a:endParaRPr>
          </a:p>
          <a:p>
            <a:pPr algn="l" indent="-304800" lvl="0" marL="457200" marR="0" rtl="0">
              <a:lnSpc>
                <a:spcPct val="115000"/>
              </a:lnSpc>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Some examples of front-end applications that enable web languages are HTML, JavaScript, and CSS</a:t>
            </a:r>
            <a:endParaRPr sz="1200">
              <a:solidFill>
                <a:srgbClr val="000000"/>
              </a:solidFill>
              <a:latin typeface="Times New Roman"/>
              <a:ea typeface="Times New Roman"/>
              <a:cs typeface="Times New Roman"/>
              <a:sym typeface="Times New Roman"/>
            </a:endParaRPr>
          </a:p>
          <a:p>
            <a:pPr algn="l" indent="-311150" lvl="0" marL="457200" rtl="0">
              <a:spcBef>
                <a:spcPts val="0"/>
              </a:spcBef>
              <a:spcAft>
                <a:spcPts val="0"/>
              </a:spcAft>
              <a:buSzPts val="1300"/>
              <a:buChar char="●"/>
            </a:pPr>
            <a:r>
              <a:rPr sz="1200" lang="en">
                <a:solidFill>
                  <a:srgbClr val="000000"/>
                </a:solidFill>
                <a:latin typeface="Times New Roman"/>
                <a:ea typeface="Times New Roman"/>
                <a:cs typeface="Times New Roman"/>
                <a:sym typeface="Times New Roman"/>
              </a:rPr>
              <a:t>handled by React.js.</a:t>
            </a:r>
            <a:r>
              <a:rPr sz="1000" lang="en">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open-source front-end JavaScript libraries used for building Web applications</a:t>
            </a:r>
            <a:endParaRPr sz="12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famous for creating </a:t>
            </a:r>
            <a:r>
              <a:rPr b="1" sz="1200" lang="en">
                <a:solidFill>
                  <a:srgbClr val="000000"/>
                </a:solidFill>
                <a:latin typeface="Times New Roman"/>
                <a:ea typeface="Times New Roman"/>
                <a:cs typeface="Times New Roman"/>
                <a:sym typeface="Times New Roman"/>
              </a:rPr>
              <a:t>dynamic client-side applications</a:t>
            </a:r>
            <a:endParaRPr b="1" sz="12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construct complex interfaces by using single components</a:t>
            </a:r>
            <a:endParaRPr sz="12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connects those complex interfaces to data available on the backend server</a:t>
            </a:r>
            <a:endParaRPr sz="12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React is used to create mobile applications (React Native) </a:t>
            </a:r>
            <a:endParaRPr sz="12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React allows the reusability of code</a:t>
            </a:r>
            <a:endParaRPr sz="1200">
              <a:solidFill>
                <a:srgbClr val="000000"/>
              </a:solidFill>
              <a:latin typeface="Times New Roman"/>
              <a:ea typeface="Times New Roman"/>
              <a:cs typeface="Times New Roman"/>
              <a:sym typeface="Times New Roman"/>
            </a:endParaRPr>
          </a:p>
          <a:p>
            <a:pPr algn="just" indent="-311150" lvl="0" marL="457200" rtl="0">
              <a:lnSpc>
                <a:spcPct val="170454"/>
              </a:lnSpc>
              <a:spcBef>
                <a:spcPts val="0"/>
              </a:spcBef>
              <a:spcAft>
                <a:spcPts val="0"/>
              </a:spcAft>
              <a:buClr>
                <a:srgbClr val="000000"/>
              </a:buClr>
              <a:buSzPts val="1300"/>
              <a:buFont typeface="Arial"/>
              <a:buChar char="●"/>
            </a:pPr>
            <a:r>
              <a:rPr sz="1200" lang="en">
                <a:solidFill>
                  <a:srgbClr val="000000"/>
                </a:solidFill>
                <a:highlight>
                  <a:srgbClr val="FFFFFF"/>
                </a:highlight>
                <a:latin typeface="Times New Roman"/>
                <a:ea typeface="Times New Roman"/>
                <a:cs typeface="Times New Roman"/>
                <a:sym typeface="Times New Roman"/>
              </a:rPr>
              <a:t>It permits users to create large web applications that can easily change the data of the page even without reloading the page.</a:t>
            </a:r>
            <a:endParaRPr sz="1200">
              <a:solidFill>
                <a:srgbClr val="000000"/>
              </a:solidFill>
              <a:highlight>
                <a:srgbClr val="FFFFFF"/>
              </a:highlight>
              <a:latin typeface="Times New Roman"/>
              <a:ea typeface="Times New Roman"/>
              <a:cs typeface="Times New Roman"/>
              <a:sym typeface="Times New Roman"/>
            </a:endParaRPr>
          </a:p>
          <a:p>
            <a:pPr algn="l" indent="0" lvl="0" marL="457200" rtl="0">
              <a:spcBef>
                <a:spcPts val="1200"/>
              </a:spcBef>
              <a:spcAft>
                <a:spcPts val="120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Shape 200"/>
        <p:cNvGrpSpPr/>
        <p:nvPr/>
      </p:nvGrpSpPr>
      <p:grpSpPr>
        <a:xfrm>
          <a:off x="0" y="0"/>
          <a:ext cx="0" cy="0"/>
          <a:chOff x="0" y="0"/>
          <a:chExt cx="0" cy="0"/>
        </a:xfrm>
      </p:grpSpPr>
      <p:sp>
        <p:nvSpPr>
          <p:cNvPr id="1048635" name="Google Shape;201;p24"/>
          <p:cNvSpPr txBox="1"/>
          <p:nvPr>
            <p:ph type="title"/>
          </p:nvPr>
        </p:nvSpPr>
        <p:spPr>
          <a:xfrm>
            <a:off x="819150" y="845600"/>
            <a:ext cx="7505700" cy="4440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300" lang="en">
                <a:solidFill>
                  <a:srgbClr val="000000"/>
                </a:solidFill>
                <a:latin typeface="Times New Roman"/>
                <a:ea typeface="Times New Roman"/>
                <a:cs typeface="Times New Roman"/>
                <a:sym typeface="Times New Roman"/>
              </a:rPr>
              <a:t>Server or middle-tier </a:t>
            </a:r>
            <a:endParaRPr sz="3300"/>
          </a:p>
        </p:txBody>
      </p:sp>
      <p:sp>
        <p:nvSpPr>
          <p:cNvPr id="1048636" name="Google Shape;202;p24"/>
          <p:cNvSpPr txBox="1"/>
          <p:nvPr>
            <p:ph type="body" idx="1"/>
          </p:nvPr>
        </p:nvSpPr>
        <p:spPr>
          <a:xfrm>
            <a:off x="819150" y="1373625"/>
            <a:ext cx="7505700" cy="3065100"/>
          </a:xfrm>
          <a:prstGeom prst="rect"/>
        </p:spPr>
        <p:txBody>
          <a:bodyPr anchor="t" anchorCtr="0" bIns="91425" lIns="91425" rIns="91425" spcFirstLastPara="1" tIns="91425" wrap="square">
            <a:normAutofit/>
          </a:bodyPr>
          <a:p>
            <a:pPr algn="l" indent="-311150" lvl="0" marL="457200" marR="0" rtl="0">
              <a:lnSpc>
                <a:spcPct val="115000"/>
              </a:lnSpc>
              <a:spcBef>
                <a:spcPts val="0"/>
              </a:spcBef>
              <a:spcAft>
                <a:spcPts val="0"/>
              </a:spcAft>
              <a:buSzPts val="1300"/>
              <a:buChar char="●"/>
            </a:pPr>
            <a:r>
              <a:rPr sz="1200" lang="en">
                <a:solidFill>
                  <a:srgbClr val="000000"/>
                </a:solidFill>
                <a:latin typeface="Times New Roman"/>
                <a:ea typeface="Times New Roman"/>
                <a:cs typeface="Times New Roman"/>
                <a:sym typeface="Times New Roman"/>
              </a:rPr>
              <a:t>A server is a computer program or device that provides a service to another computer program and its user, also known as the client.</a:t>
            </a:r>
            <a:endParaRPr sz="1200">
              <a:solidFill>
                <a:srgbClr val="000000"/>
              </a:solidFill>
              <a:latin typeface="Times New Roman"/>
              <a:ea typeface="Times New Roman"/>
              <a:cs typeface="Times New Roman"/>
              <a:sym typeface="Times New Roman"/>
            </a:endParaRPr>
          </a:p>
          <a:p>
            <a:pPr algn="l" indent="-304800" lvl="0" marL="457200" marR="0" rtl="0">
              <a:lnSpc>
                <a:spcPct val="115000"/>
              </a:lnSpc>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On the World Wide Web, for example, a Web server is a computer that uses the HTTP protocol to send Web pages to a client's computer when the client requests them</a:t>
            </a:r>
            <a:endParaRPr sz="1200">
              <a:solidFill>
                <a:srgbClr val="000000"/>
              </a:solidFill>
              <a:latin typeface="Times New Roman"/>
              <a:ea typeface="Times New Roman"/>
              <a:cs typeface="Times New Roman"/>
              <a:sym typeface="Times New Roman"/>
            </a:endParaRPr>
          </a:p>
        </p:txBody>
      </p:sp>
      <p:pic>
        <p:nvPicPr>
          <p:cNvPr id="2097155" name="Google Shape;203;p24"/>
          <p:cNvPicPr preferRelativeResize="0">
            <a:picLocks/>
          </p:cNvPicPr>
          <p:nvPr/>
        </p:nvPicPr>
        <p:blipFill>
          <a:blip xmlns:r="http://schemas.openxmlformats.org/officeDocument/2006/relationships" r:embed="rId1">
            <a:alphaModFix/>
          </a:blip>
          <a:stretch>
            <a:fillRect/>
          </a:stretch>
        </p:blipFill>
        <p:spPr>
          <a:xfrm>
            <a:off x="2571850" y="2441675"/>
            <a:ext cx="4457700" cy="238125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5" name="Shape 207"/>
        <p:cNvGrpSpPr/>
        <p:nvPr/>
      </p:nvGrpSpPr>
      <p:grpSpPr>
        <a:xfrm>
          <a:off x="0" y="0"/>
          <a:ext cx="0" cy="0"/>
          <a:chOff x="0" y="0"/>
          <a:chExt cx="0" cy="0"/>
        </a:xfrm>
      </p:grpSpPr>
      <p:sp>
        <p:nvSpPr>
          <p:cNvPr id="1048639" name="Google Shape;208;p25"/>
          <p:cNvSpPr txBox="1"/>
          <p:nvPr>
            <p:ph type="title"/>
          </p:nvPr>
        </p:nvSpPr>
        <p:spPr>
          <a:xfrm>
            <a:off x="819150" y="609025"/>
            <a:ext cx="7505700" cy="4518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300" lang="en">
                <a:solidFill>
                  <a:srgbClr val="000000"/>
                </a:solidFill>
                <a:latin typeface="Times New Roman"/>
                <a:ea typeface="Times New Roman"/>
                <a:cs typeface="Times New Roman"/>
                <a:sym typeface="Times New Roman"/>
              </a:rPr>
              <a:t>Server or middle-tier </a:t>
            </a:r>
          </a:p>
        </p:txBody>
      </p:sp>
      <p:sp>
        <p:nvSpPr>
          <p:cNvPr id="1048640" name="Google Shape;209;p25"/>
          <p:cNvSpPr txBox="1"/>
          <p:nvPr>
            <p:ph type="body" idx="1"/>
          </p:nvPr>
        </p:nvSpPr>
        <p:spPr>
          <a:xfrm>
            <a:off x="819150" y="1213375"/>
            <a:ext cx="7505700" cy="3225300"/>
          </a:xfrm>
          <a:prstGeom prst="rect"/>
        </p:spPr>
        <p:txBody>
          <a:bodyPr anchor="t" anchorCtr="0" bIns="91425" lIns="91425" rIns="91425" spcFirstLastPara="1" tIns="91425" wrap="square">
            <a:normAutofit/>
          </a:bodyPr>
          <a:p>
            <a:pPr algn="l" indent="-292100" lvl="0" marL="457200" rtl="0">
              <a:spcBef>
                <a:spcPts val="0"/>
              </a:spcBef>
              <a:spcAft>
                <a:spcPts val="0"/>
              </a:spcAft>
              <a:buClr>
                <a:srgbClr val="000000"/>
              </a:buClr>
              <a:buSzPts val="1000"/>
              <a:buFont typeface="Times New Roman"/>
              <a:buChar char="●"/>
            </a:pPr>
            <a:r>
              <a:rPr sz="1200" lang="en">
                <a:solidFill>
                  <a:srgbClr val="000000"/>
                </a:solidFill>
                <a:latin typeface="Times New Roman"/>
                <a:ea typeface="Times New Roman"/>
                <a:cs typeface="Times New Roman"/>
                <a:sym typeface="Times New Roman"/>
              </a:rPr>
              <a:t> mainly handled by two components of the MERN stack, i.e., </a:t>
            </a:r>
            <a:r>
              <a:rPr b="1" sz="1200" lang="en">
                <a:solidFill>
                  <a:srgbClr val="000000"/>
                </a:solidFill>
                <a:latin typeface="Times New Roman"/>
                <a:ea typeface="Times New Roman"/>
                <a:cs typeface="Times New Roman"/>
                <a:sym typeface="Times New Roman"/>
              </a:rPr>
              <a:t>Express.js</a:t>
            </a:r>
            <a:r>
              <a:rPr sz="1200" lang="en">
                <a:solidFill>
                  <a:srgbClr val="000000"/>
                </a:solidFill>
                <a:latin typeface="Times New Roman"/>
                <a:ea typeface="Times New Roman"/>
                <a:cs typeface="Times New Roman"/>
                <a:sym typeface="Times New Roman"/>
              </a:rPr>
              <a:t> and </a:t>
            </a:r>
            <a:r>
              <a:rPr b="1" sz="1200" lang="en">
                <a:solidFill>
                  <a:srgbClr val="000000"/>
                </a:solidFill>
                <a:latin typeface="Times New Roman"/>
                <a:ea typeface="Times New Roman"/>
                <a:cs typeface="Times New Roman"/>
                <a:sym typeface="Times New Roman"/>
              </a:rPr>
              <a:t>Node.js.</a:t>
            </a:r>
            <a:r>
              <a:rPr sz="1000" lang="en">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algn="l" indent="-292100" lvl="0" marL="457200" rtl="0">
              <a:spcBef>
                <a:spcPts val="0"/>
              </a:spcBef>
              <a:spcAft>
                <a:spcPts val="0"/>
              </a:spcAft>
              <a:buClr>
                <a:srgbClr val="000000"/>
              </a:buClr>
              <a:buSzPts val="1000"/>
              <a:buFont typeface="Times New Roman"/>
              <a:buChar char="●"/>
            </a:pPr>
            <a:r>
              <a:rPr sz="1200" lang="en">
                <a:solidFill>
                  <a:srgbClr val="000000"/>
                </a:solidFill>
                <a:latin typeface="Times New Roman"/>
                <a:ea typeface="Times New Roman"/>
                <a:cs typeface="Times New Roman"/>
                <a:sym typeface="Times New Roman"/>
              </a:rPr>
              <a:t>These two's components handle it simultaneously because Express.js maintained the Server-side framework, running inside the Node.js server</a:t>
            </a:r>
            <a:endParaRPr sz="1200">
              <a:solidFill>
                <a:srgbClr val="000000"/>
              </a:solidFill>
              <a:latin typeface="Times New Roman"/>
              <a:ea typeface="Times New Roman"/>
              <a:cs typeface="Times New Roman"/>
              <a:sym typeface="Times New Roman"/>
            </a:endParaRPr>
          </a:p>
          <a:p>
            <a:pPr algn="l" indent="-304800" lvl="0" marL="457200" rtl="0">
              <a:spcBef>
                <a:spcPts val="0"/>
              </a:spcBef>
              <a:spcAft>
                <a:spcPts val="0"/>
              </a:spcAft>
              <a:buClr>
                <a:srgbClr val="000000"/>
              </a:buClr>
              <a:buSzPts val="1200"/>
              <a:buFont typeface="Times New Roman"/>
              <a:buChar char="●"/>
            </a:pPr>
            <a:r>
              <a:rPr sz="1200" lang="en">
                <a:solidFill>
                  <a:srgbClr val="000000"/>
                </a:solidFill>
                <a:latin typeface="Times New Roman"/>
                <a:ea typeface="Times New Roman"/>
                <a:cs typeface="Times New Roman"/>
                <a:sym typeface="Times New Roman"/>
              </a:rPr>
              <a:t>Express.js is one of the widely used backend development JavaScript Frameworks. It allows developers to spin up robust APIs (Application Programming Interface) and web servers much easier and simpler</a:t>
            </a:r>
            <a:endParaRPr sz="12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200" lang="en">
                <a:solidFill>
                  <a:srgbClr val="000000"/>
                </a:solidFill>
                <a:latin typeface="Times New Roman"/>
                <a:ea typeface="Times New Roman"/>
                <a:cs typeface="Times New Roman"/>
                <a:sym typeface="Times New Roman"/>
              </a:rPr>
              <a:t>Node.js plays a very important role in itself. It is an open-source server environment, and it is a cross-platform runtime environment for executing JavaScript code outside a browser</a:t>
            </a:r>
            <a:endParaRPr sz="12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200" lang="en">
                <a:solidFill>
                  <a:srgbClr val="000000"/>
                </a:solidFill>
                <a:latin typeface="Times New Roman"/>
                <a:ea typeface="Times New Roman"/>
                <a:cs typeface="Times New Roman"/>
                <a:sym typeface="Times New Roman"/>
              </a:rPr>
              <a:t>Node and Express make up the middle application or tier. Node.js very powerful and popular JavaScript server platform, and Express.js is a server-side web framework</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0" name="Shape 213"/>
        <p:cNvGrpSpPr/>
        <p:nvPr/>
      </p:nvGrpSpPr>
      <p:grpSpPr>
        <a:xfrm>
          <a:off x="0" y="0"/>
          <a:ext cx="0" cy="0"/>
          <a:chOff x="0" y="0"/>
          <a:chExt cx="0" cy="0"/>
        </a:xfrm>
      </p:grpSpPr>
      <p:sp>
        <p:nvSpPr>
          <p:cNvPr id="1048659" name="Google Shape;214;p26"/>
          <p:cNvSpPr txBox="1"/>
          <p:nvPr>
            <p:ph type="title"/>
          </p:nvPr>
        </p:nvSpPr>
        <p:spPr>
          <a:xfrm>
            <a:off x="819150" y="845600"/>
            <a:ext cx="7505700" cy="954600"/>
          </a:xfrm>
          <a:prstGeom prst="rect"/>
        </p:spPr>
        <p:txBody>
          <a:bodyPr anchor="t" anchorCtr="0" bIns="91425" lIns="91425" rIns="91425" spcFirstLastPara="1" tIns="91425" wrap="square">
            <a:normAutofit/>
          </a:bodyPr>
          <a:p>
            <a:pPr algn="l" indent="0" lvl="0" marL="0" rtl="0">
              <a:spcBef>
                <a:spcPts val="0"/>
              </a:spcBef>
              <a:spcAft>
                <a:spcPts val="0"/>
              </a:spcAft>
              <a:buNone/>
            </a:pPr>
            <a:r>
              <a:t/>
            </a:r>
          </a:p>
        </p:txBody>
      </p:sp>
      <p:sp>
        <p:nvSpPr>
          <p:cNvPr id="1048660" name="Google Shape;215;p26"/>
          <p:cNvSpPr txBox="1"/>
          <p:nvPr>
            <p:ph type="body" idx="1"/>
          </p:nvPr>
        </p:nvSpPr>
        <p:spPr>
          <a:xfrm>
            <a:off x="819150" y="1990725"/>
            <a:ext cx="7505700" cy="2448000"/>
          </a:xfrm>
          <a:prstGeom prst="rect"/>
        </p:spPr>
        <p:txBody>
          <a:bodyPr anchor="t" anchorCtr="0" bIns="91425" lIns="91425" rIns="91425" spcFirstLastPara="1" tIns="91425" wrap="square">
            <a:normAutofit/>
          </a:bodyPr>
          <a:p>
            <a:pPr algn="l" indent="0" lvl="0" marL="0" rtl="0">
              <a:spcBef>
                <a:spcPts val="0"/>
              </a:spcBef>
              <a:spcAft>
                <a:spcPts val="1200"/>
              </a:spcAft>
              <a:buNone/>
            </a:pPr>
            <a:r>
              <a:t/>
            </a:r>
          </a:p>
        </p:txBody>
      </p:sp>
      <p:pic>
        <p:nvPicPr>
          <p:cNvPr id="2097159" name="Google Shape;216;p26"/>
          <p:cNvPicPr preferRelativeResize="0">
            <a:picLocks/>
          </p:cNvPicPr>
          <p:nvPr/>
        </p:nvPicPr>
        <p:blipFill>
          <a:blip xmlns:r="http://schemas.openxmlformats.org/officeDocument/2006/relationships" r:embed="rId1">
            <a:alphaModFix/>
          </a:blip>
          <a:stretch>
            <a:fillRect/>
          </a:stretch>
        </p:blipFill>
        <p:spPr>
          <a:xfrm>
            <a:off x="471488" y="766763"/>
            <a:ext cx="8201025" cy="3609975"/>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3" name="Shape 220"/>
        <p:cNvGrpSpPr/>
        <p:nvPr/>
      </p:nvGrpSpPr>
      <p:grpSpPr>
        <a:xfrm>
          <a:off x="0" y="0"/>
          <a:ext cx="0" cy="0"/>
          <a:chOff x="0" y="0"/>
          <a:chExt cx="0" cy="0"/>
        </a:xfrm>
      </p:grpSpPr>
      <p:pic>
        <p:nvPicPr>
          <p:cNvPr id="2097160" name="Google Shape;221;p27"/>
          <p:cNvPicPr preferRelativeResize="0">
            <a:picLocks/>
          </p:cNvPicPr>
          <p:nvPr/>
        </p:nvPicPr>
        <p:blipFill>
          <a:blip xmlns:r="http://schemas.openxmlformats.org/officeDocument/2006/relationships" r:embed="rId1">
            <a:alphaModFix/>
          </a:blip>
          <a:stretch>
            <a:fillRect/>
          </a:stretch>
        </p:blipFill>
        <p:spPr>
          <a:xfrm>
            <a:off x="1610200" y="957275"/>
            <a:ext cx="6356875" cy="3825500"/>
          </a:xfrm>
          <a:prstGeom prst="rect"/>
          <a:noFill/>
          <a:ln>
            <a:noFill/>
          </a:ln>
        </p:spPr>
      </p:pic>
      <p:sp>
        <p:nvSpPr>
          <p:cNvPr id="1048663" name="Google Shape;222;p27"/>
          <p:cNvSpPr txBox="1"/>
          <p:nvPr/>
        </p:nvSpPr>
        <p:spPr>
          <a:xfrm>
            <a:off x="587600" y="557075"/>
            <a:ext cx="4395600" cy="400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latin typeface="Calibri"/>
                <a:ea typeface="Calibri"/>
                <a:cs typeface="Calibri"/>
                <a:sym typeface="Calibri"/>
              </a:rPr>
              <a:t>Database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6" name="Shape 226"/>
        <p:cNvGrpSpPr/>
        <p:nvPr/>
      </p:nvGrpSpPr>
      <p:grpSpPr>
        <a:xfrm>
          <a:off x="0" y="0"/>
          <a:ext cx="0" cy="0"/>
          <a:chOff x="0" y="0"/>
          <a:chExt cx="0" cy="0"/>
        </a:xfrm>
      </p:grpSpPr>
      <p:sp>
        <p:nvSpPr>
          <p:cNvPr id="1048666" name="Google Shape;227;p28"/>
          <p:cNvSpPr txBox="1"/>
          <p:nvPr>
            <p:ph type="title"/>
          </p:nvPr>
        </p:nvSpPr>
        <p:spPr>
          <a:xfrm>
            <a:off x="719925" y="479300"/>
            <a:ext cx="7505700" cy="413700"/>
          </a:xfrm>
          <a:prstGeom prst="rect"/>
        </p:spPr>
        <p:txBody>
          <a:bodyPr anchor="t" anchorCtr="0" bIns="91425" lIns="91425" rIns="91425" spcFirstLastPara="1" tIns="91425" wrap="square">
            <a:noAutofit/>
          </a:bodyPr>
          <a:p>
            <a:pPr algn="l" indent="0" lvl="0" marL="0" rtl="0">
              <a:spcBef>
                <a:spcPts val="0"/>
              </a:spcBef>
              <a:spcAft>
                <a:spcPts val="0"/>
              </a:spcAft>
              <a:buSzPts val="990"/>
              <a:buNone/>
            </a:pPr>
            <a:r>
              <a:rPr b="1" sz="1540" lang="en">
                <a:solidFill>
                  <a:srgbClr val="000000"/>
                </a:solidFill>
                <a:latin typeface="Times New Roman"/>
                <a:ea typeface="Times New Roman"/>
                <a:cs typeface="Times New Roman"/>
                <a:sym typeface="Times New Roman"/>
              </a:rPr>
              <a:t>Database as backend tier </a:t>
            </a:r>
            <a:endParaRPr sz="1990"/>
          </a:p>
        </p:txBody>
      </p:sp>
      <p:sp>
        <p:nvSpPr>
          <p:cNvPr id="1048667" name="Google Shape;228;p28"/>
          <p:cNvSpPr txBox="1"/>
          <p:nvPr>
            <p:ph type="body" idx="1"/>
          </p:nvPr>
        </p:nvSpPr>
        <p:spPr>
          <a:xfrm>
            <a:off x="819150" y="1022600"/>
            <a:ext cx="7505700" cy="3416100"/>
          </a:xfrm>
          <a:prstGeom prst="rect"/>
        </p:spPr>
        <p:txBody>
          <a:bodyPr anchor="t" anchorCtr="0" bIns="91425" lIns="91425" rIns="91425" spcFirstLastPara="1" tIns="91425" wrap="square">
            <a:normAutofit/>
          </a:bodyPr>
          <a:p>
            <a:pPr algn="l" indent="-292100" lvl="0" marL="457200" marR="0" rtl="0">
              <a:lnSpc>
                <a:spcPct val="115000"/>
              </a:lnSpc>
              <a:spcBef>
                <a:spcPts val="0"/>
              </a:spcBef>
              <a:spcAft>
                <a:spcPts val="0"/>
              </a:spcAft>
              <a:buClr>
                <a:srgbClr val="000000"/>
              </a:buClr>
              <a:buSzPts val="1000"/>
              <a:buFont typeface="Times New Roman"/>
              <a:buChar char="●"/>
            </a:pPr>
            <a:r>
              <a:rPr sz="1200" lang="en">
                <a:solidFill>
                  <a:srgbClr val="000000"/>
                </a:solidFill>
                <a:latin typeface="Times New Roman"/>
                <a:ea typeface="Times New Roman"/>
                <a:cs typeface="Times New Roman"/>
                <a:sym typeface="Times New Roman"/>
              </a:rPr>
              <a:t>mainly handled by MongoDB</a:t>
            </a:r>
            <a:endParaRPr sz="1200">
              <a:solidFill>
                <a:srgbClr val="000000"/>
              </a:solidFill>
              <a:latin typeface="Times New Roman"/>
              <a:ea typeface="Times New Roman"/>
              <a:cs typeface="Times New Roman"/>
              <a:sym typeface="Times New Roman"/>
            </a:endParaRPr>
          </a:p>
          <a:p>
            <a:pPr algn="l" indent="-304800" lvl="0" marL="457200" marR="0" rtl="0">
              <a:lnSpc>
                <a:spcPct val="115000"/>
              </a:lnSpc>
              <a:spcBef>
                <a:spcPts val="0"/>
              </a:spcBef>
              <a:spcAft>
                <a:spcPts val="0"/>
              </a:spcAft>
              <a:buClr>
                <a:srgbClr val="000000"/>
              </a:buClr>
              <a:buSzPts val="1200"/>
              <a:buFont typeface="Times New Roman"/>
              <a:buChar char="●"/>
            </a:pPr>
            <a:r>
              <a:rPr sz="1000" lang="en">
                <a:solidFill>
                  <a:srgbClr val="000000"/>
                </a:solidFill>
                <a:latin typeface="Times New Roman"/>
                <a:ea typeface="Times New Roman"/>
                <a:cs typeface="Times New Roman"/>
                <a:sym typeface="Times New Roman"/>
              </a:rPr>
              <a:t>It mainly stores all the data for </a:t>
            </a:r>
            <a:r>
              <a:rPr b="1" sz="1000" lang="en">
                <a:solidFill>
                  <a:srgbClr val="000000"/>
                </a:solidFill>
                <a:latin typeface="Times New Roman"/>
                <a:ea typeface="Times New Roman"/>
                <a:cs typeface="Times New Roman"/>
                <a:sym typeface="Times New Roman"/>
              </a:rPr>
              <a:t>safety purposes</a:t>
            </a:r>
            <a:r>
              <a:rPr sz="1000" lang="en">
                <a:solidFill>
                  <a:srgbClr val="000000"/>
                </a:solidFill>
                <a:latin typeface="Times New Roman"/>
                <a:ea typeface="Times New Roman"/>
                <a:cs typeface="Times New Roman"/>
                <a:sym typeface="Times New Roman"/>
              </a:rPr>
              <a:t>. It maintains a proper record, which usually returns the data to the user whenever required. It mainly stores the data in the database. </a:t>
            </a:r>
            <a:endParaRPr sz="10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000" lang="en">
                <a:solidFill>
                  <a:srgbClr val="000000"/>
                </a:solidFill>
                <a:latin typeface="Times New Roman"/>
                <a:ea typeface="Times New Roman"/>
                <a:cs typeface="Times New Roman"/>
                <a:sym typeface="Times New Roman"/>
              </a:rPr>
              <a:t>It generates two or more replica files of the data so that whenever the system fails, it can retrieve the exact information or data that the user wanted earlier</a:t>
            </a:r>
            <a:endParaRPr sz="10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000" lang="en">
                <a:solidFill>
                  <a:srgbClr val="000000"/>
                </a:solidFill>
                <a:latin typeface="Times New Roman"/>
                <a:ea typeface="Times New Roman"/>
                <a:cs typeface="Times New Roman"/>
                <a:sym typeface="Times New Roman"/>
              </a:rPr>
              <a:t>MongoDB is not based on the table-like relational database structure</a:t>
            </a:r>
            <a:endParaRPr sz="10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000" lang="en">
                <a:solidFill>
                  <a:srgbClr val="000000"/>
                </a:solidFill>
                <a:latin typeface="Times New Roman"/>
                <a:ea typeface="Times New Roman"/>
                <a:cs typeface="Times New Roman"/>
                <a:sym typeface="Times New Roman"/>
              </a:rPr>
              <a:t>it provides an altogether different mechanism for the retrieval and storage of data</a:t>
            </a:r>
            <a:endParaRPr sz="10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000" lang="en">
                <a:solidFill>
                  <a:srgbClr val="000000"/>
                </a:solidFill>
                <a:latin typeface="Times New Roman"/>
                <a:ea typeface="Times New Roman"/>
                <a:cs typeface="Times New Roman"/>
                <a:sym typeface="Times New Roman"/>
              </a:rPr>
              <a:t>the most popular NoSQL (NoSQL or Non Structured Query Language) database, an open-source document-oriented database. </a:t>
            </a:r>
            <a:endParaRPr sz="1000">
              <a:solidFill>
                <a:srgbClr val="000000"/>
              </a:solidFill>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000" lang="en">
                <a:solidFill>
                  <a:srgbClr val="000000"/>
                </a:solidFill>
                <a:latin typeface="Times New Roman"/>
                <a:ea typeface="Times New Roman"/>
                <a:cs typeface="Times New Roman"/>
                <a:sym typeface="Times New Roman"/>
              </a:rPr>
              <a:t>The term 'NoSQL' typically means a non-relational database that does not require a fixed schema or proper relational tables to store the necessary data in it</a:t>
            </a:r>
            <a:endParaRPr sz="1000">
              <a:solidFill>
                <a:srgbClr val="000000"/>
              </a:solidFill>
              <a:latin typeface="Times New Roman"/>
              <a:ea typeface="Times New Roman"/>
              <a:cs typeface="Times New Roman"/>
              <a:sym typeface="Times New Roman"/>
            </a:endParaRPr>
          </a:p>
          <a:p>
            <a:pPr algn="just" indent="-298450" lvl="0" marL="457200" rtl="0">
              <a:lnSpc>
                <a:spcPct val="170454"/>
              </a:lnSpc>
              <a:spcBef>
                <a:spcPts val="0"/>
              </a:spcBef>
              <a:spcAft>
                <a:spcPts val="0"/>
              </a:spcAft>
              <a:buClr>
                <a:srgbClr val="000000"/>
              </a:buClr>
              <a:buSzPts val="1100"/>
              <a:buFont typeface="Arial"/>
              <a:buChar char="●"/>
            </a:pPr>
            <a:r>
              <a:rPr sz="1000" lang="en">
                <a:solidFill>
                  <a:srgbClr val="000000"/>
                </a:solidFill>
                <a:highlight>
                  <a:srgbClr val="FFFFFF"/>
                </a:highlight>
                <a:latin typeface="Times New Roman"/>
                <a:ea typeface="Times New Roman"/>
                <a:cs typeface="Times New Roman"/>
                <a:sym typeface="Times New Roman"/>
              </a:rPr>
              <a:t>. MongoDB stores the data in a different format other than the relational tables, consisting of rows and columns.</a:t>
            </a:r>
            <a:endParaRPr sz="1000">
              <a:solidFill>
                <a:srgbClr val="000000"/>
              </a:solidFill>
              <a:highlight>
                <a:srgbClr val="FFFFFF"/>
              </a:highlight>
              <a:latin typeface="Times New Roman"/>
              <a:ea typeface="Times New Roman"/>
              <a:cs typeface="Times New Roman"/>
              <a:sym typeface="Times New Roman"/>
            </a:endParaRPr>
          </a:p>
          <a:p>
            <a:pPr algn="l" indent="-292100" lvl="0" marL="457200" marR="0" rtl="0">
              <a:lnSpc>
                <a:spcPct val="115000"/>
              </a:lnSpc>
              <a:spcBef>
                <a:spcPts val="0"/>
              </a:spcBef>
              <a:spcAft>
                <a:spcPts val="0"/>
              </a:spcAft>
              <a:buClr>
                <a:srgbClr val="000000"/>
              </a:buClr>
              <a:buSzPts val="1000"/>
              <a:buFont typeface="Times New Roman"/>
              <a:buChar char="●"/>
            </a:pPr>
            <a:r>
              <a:rPr sz="1050" lang="en">
                <a:solidFill>
                  <a:srgbClr val="4D5156"/>
                </a:solidFill>
                <a:highlight>
                  <a:srgbClr val="FFFFFF"/>
                </a:highlight>
                <a:latin typeface="Arial"/>
                <a:ea typeface="Arial"/>
                <a:cs typeface="Arial"/>
                <a:sym typeface="Arial"/>
              </a:rPr>
              <a:t>MongoDB is a source-available cross-platform document-oriented database program</a:t>
            </a:r>
            <a:endParaRPr sz="1050">
              <a:solidFill>
                <a:srgbClr val="4D5156"/>
              </a:solidFill>
              <a:highlight>
                <a:srgbClr val="FFFFFF"/>
              </a:highlight>
              <a:latin typeface="Arial"/>
              <a:ea typeface="Arial"/>
              <a:cs typeface="Arial"/>
              <a:sym typeface="Arial"/>
            </a:endParaRPr>
          </a:p>
          <a:p>
            <a:pPr algn="l" indent="-295275" lvl="0" marL="457200" marR="0" rtl="0">
              <a:lnSpc>
                <a:spcPct val="115000"/>
              </a:lnSpc>
              <a:spcBef>
                <a:spcPts val="0"/>
              </a:spcBef>
              <a:spcAft>
                <a:spcPts val="0"/>
              </a:spcAft>
              <a:buClr>
                <a:srgbClr val="4D5156"/>
              </a:buClr>
              <a:buSzPts val="1050"/>
              <a:buFont typeface="Arial"/>
              <a:buChar char="●"/>
            </a:pPr>
            <a:r>
              <a:rPr sz="1050" lang="en">
                <a:solidFill>
                  <a:srgbClr val="202122"/>
                </a:solidFill>
                <a:highlight>
                  <a:srgbClr val="FFFFFF"/>
                </a:highlight>
                <a:latin typeface="Arial"/>
                <a:ea typeface="Arial"/>
                <a:cs typeface="Arial"/>
                <a:sym typeface="Arial"/>
              </a:rPr>
              <a:t> MongoDB uses </a:t>
            </a:r>
            <a:r>
              <a:rPr sz="1050" lang="en">
                <a:solidFill>
                  <a:srgbClr val="3366CC"/>
                </a:solidFill>
                <a:highlight>
                  <a:srgbClr val="FFFFFF"/>
                </a:highlight>
                <a:uFill>
                  <a:noFill/>
                </a:uFill>
                <a:latin typeface="Arial"/>
                <a:ea typeface="Arial"/>
                <a:cs typeface="Arial"/>
                <a:sym typeface="Arial"/>
                <a:hlinkClick r:id="rId1"/>
              </a:rPr>
              <a:t>JSON</a:t>
            </a:r>
            <a:r>
              <a:rPr sz="1050" lang="en">
                <a:solidFill>
                  <a:srgbClr val="202122"/>
                </a:solidFill>
                <a:highlight>
                  <a:srgbClr val="FFFFFF"/>
                </a:highlight>
                <a:latin typeface="Arial"/>
                <a:ea typeface="Arial"/>
                <a:cs typeface="Arial"/>
                <a:sym typeface="Arial"/>
              </a:rPr>
              <a:t>-like documents with optional </a:t>
            </a:r>
            <a:r>
              <a:rPr sz="1050" lang="en">
                <a:solidFill>
                  <a:srgbClr val="3366CC"/>
                </a:solidFill>
                <a:highlight>
                  <a:srgbClr val="FFFFFF"/>
                </a:highlight>
                <a:uFill>
                  <a:noFill/>
                </a:uFill>
                <a:latin typeface="Arial"/>
                <a:ea typeface="Arial"/>
                <a:cs typeface="Arial"/>
                <a:sym typeface="Arial"/>
                <a:hlinkClick r:id="rId2"/>
              </a:rPr>
              <a:t>schemas</a:t>
            </a:r>
            <a:endParaRPr sz="1050">
              <a:solidFill>
                <a:srgbClr val="4D5156"/>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9" name="Shape 232"/>
        <p:cNvGrpSpPr/>
        <p:nvPr/>
      </p:nvGrpSpPr>
      <p:grpSpPr>
        <a:xfrm>
          <a:off x="0" y="0"/>
          <a:ext cx="0" cy="0"/>
          <a:chOff x="0" y="0"/>
          <a:chExt cx="0" cy="0"/>
        </a:xfrm>
      </p:grpSpPr>
      <p:pic>
        <p:nvPicPr>
          <p:cNvPr id="2097161" name="Google Shape;233;p29"/>
          <p:cNvPicPr preferRelativeResize="0">
            <a:picLocks/>
          </p:cNvPicPr>
          <p:nvPr/>
        </p:nvPicPr>
        <p:blipFill>
          <a:blip xmlns:r="http://schemas.openxmlformats.org/officeDocument/2006/relationships" r:embed="rId1">
            <a:alphaModFix/>
          </a:blip>
          <a:stretch>
            <a:fillRect/>
          </a:stretch>
        </p:blipFill>
        <p:spPr>
          <a:xfrm>
            <a:off x="1215950" y="305250"/>
            <a:ext cx="6621376" cy="4442548"/>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2" name="Shape 237"/>
        <p:cNvGrpSpPr/>
        <p:nvPr/>
      </p:nvGrpSpPr>
      <p:grpSpPr>
        <a:xfrm>
          <a:off x="0" y="0"/>
          <a:ext cx="0" cy="0"/>
          <a:chOff x="0" y="0"/>
          <a:chExt cx="0" cy="0"/>
        </a:xfrm>
      </p:grpSpPr>
      <p:sp>
        <p:nvSpPr>
          <p:cNvPr id="1048672" name="Google Shape;238;p30"/>
          <p:cNvSpPr txBox="1"/>
          <p:nvPr>
            <p:ph type="body" idx="1"/>
          </p:nvPr>
        </p:nvSpPr>
        <p:spPr>
          <a:xfrm>
            <a:off x="819150" y="1449950"/>
            <a:ext cx="7505700" cy="2988900"/>
          </a:xfrm>
          <a:prstGeom prst="rect"/>
        </p:spPr>
        <p:txBody>
          <a:bodyPr anchor="t" anchorCtr="0" bIns="91425" lIns="91425" rIns="91425" spcFirstLastPara="1" tIns="91425" wrap="square">
            <a:normAutofit fontScale="91667" lnSpcReduction="10000"/>
          </a:bodyPr>
          <a:p>
            <a:pPr algn="l" indent="-304800" lvl="0" marL="457200" marR="25400" rtl="0">
              <a:lnSpc>
                <a:spcPct val="156250"/>
              </a:lnSpc>
              <a:spcBef>
                <a:spcPts val="1500"/>
              </a:spcBef>
              <a:spcAft>
                <a:spcPts val="0"/>
              </a:spcAft>
              <a:buClr>
                <a:srgbClr val="000000"/>
              </a:buClr>
              <a:buSzPts val="1200"/>
              <a:buFont typeface="Roboto"/>
              <a:buChar char="●"/>
            </a:pPr>
            <a:r>
              <a:rPr b="1" sz="1200" lang="en">
                <a:solidFill>
                  <a:srgbClr val="000000"/>
                </a:solidFill>
                <a:highlight>
                  <a:srgbClr val="FFFFFF"/>
                </a:highlight>
                <a:latin typeface="Roboto"/>
                <a:ea typeface="Roboto"/>
                <a:cs typeface="Roboto"/>
                <a:sym typeface="Roboto"/>
              </a:rPr>
              <a:t>Mongo DB</a:t>
            </a:r>
            <a:r>
              <a:rPr sz="1200" lang="en">
                <a:solidFill>
                  <a:srgbClr val="000000"/>
                </a:solidFill>
                <a:highlight>
                  <a:srgbClr val="FFFFFF"/>
                </a:highlight>
                <a:latin typeface="Roboto"/>
                <a:ea typeface="Roboto"/>
                <a:cs typeface="Roboto"/>
                <a:sym typeface="Roboto"/>
              </a:rPr>
              <a:t> is the most popular NoSQL (NoSQL or Non Structured Query Language) database, an open-source document-oriented database.</a:t>
            </a:r>
            <a:endParaRPr sz="1200">
              <a:solidFill>
                <a:srgbClr val="000000"/>
              </a:solidFill>
              <a:highlight>
                <a:srgbClr val="FFFFFF"/>
              </a:highlight>
              <a:latin typeface="Roboto"/>
              <a:ea typeface="Roboto"/>
              <a:cs typeface="Roboto"/>
              <a:sym typeface="Roboto"/>
            </a:endParaRPr>
          </a:p>
          <a:p>
            <a:pPr algn="l" indent="-311150" lvl="0" marL="457200" rtl="0">
              <a:spcBef>
                <a:spcPts val="0"/>
              </a:spcBef>
              <a:spcAft>
                <a:spcPts val="0"/>
              </a:spcAft>
              <a:buSzPts val="1300"/>
              <a:buChar char="●"/>
            </a:pPr>
            <a:r>
              <a:rPr sz="1200" lang="en">
                <a:solidFill>
                  <a:srgbClr val="000000"/>
                </a:solidFill>
                <a:highlight>
                  <a:srgbClr val="FFFFFF"/>
                </a:highlight>
                <a:latin typeface="Roboto"/>
                <a:ea typeface="Roboto"/>
                <a:cs typeface="Roboto"/>
                <a:sym typeface="Roboto"/>
              </a:rPr>
              <a:t> is not based on the table-like relational database structure</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 it provides an altogether different mechanism for the retrieval and storage of data.</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storage format in which the data is stored is known as BSON, which stands for Binary JavaScript Object Notation; its binary structure encodes length and type of information, which allows it to be parsed much more quickly.</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It allows a highly scalable and flexible document structure</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It is very faster as compared to RDBMS due to its efficient storage and indexing techniques</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In MongoDB, complex join operations are not available; hence, it cannot support complex transactions</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MongoDB uses JavaScript for coding as a language which is one of the great advantages.</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It is Schemaless as any data stored which is stored in a separate document.</a:t>
            </a:r>
            <a:endParaRPr sz="1200">
              <a:solidFill>
                <a:srgbClr val="000000"/>
              </a:solidFill>
              <a:highlight>
                <a:srgbClr val="FFFFFF"/>
              </a:highlight>
              <a:latin typeface="Roboto"/>
              <a:ea typeface="Roboto"/>
              <a:cs typeface="Roboto"/>
              <a:sym typeface="Roboto"/>
            </a:endParaRPr>
          </a:p>
        </p:txBody>
      </p:sp>
      <p:pic>
        <p:nvPicPr>
          <p:cNvPr id="2097162" name="Google Shape;239;p30"/>
          <p:cNvPicPr preferRelativeResize="0">
            <a:picLocks/>
          </p:cNvPicPr>
          <p:nvPr/>
        </p:nvPicPr>
        <p:blipFill>
          <a:blip xmlns:r="http://schemas.openxmlformats.org/officeDocument/2006/relationships" r:embed="rId1">
            <a:alphaModFix/>
          </a:blip>
          <a:stretch>
            <a:fillRect/>
          </a:stretch>
        </p:blipFill>
        <p:spPr>
          <a:xfrm>
            <a:off x="747025" y="378600"/>
            <a:ext cx="3702026" cy="991775"/>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5" name="Shape 243"/>
        <p:cNvGrpSpPr/>
        <p:nvPr/>
      </p:nvGrpSpPr>
      <p:grpSpPr>
        <a:xfrm>
          <a:off x="0" y="0"/>
          <a:ext cx="0" cy="0"/>
          <a:chOff x="0" y="0"/>
          <a:chExt cx="0" cy="0"/>
        </a:xfrm>
      </p:grpSpPr>
      <p:sp>
        <p:nvSpPr>
          <p:cNvPr id="1048675" name="Google Shape;244;p31"/>
          <p:cNvSpPr txBox="1"/>
          <p:nvPr>
            <p:ph type="title"/>
          </p:nvPr>
        </p:nvSpPr>
        <p:spPr>
          <a:xfrm>
            <a:off x="544450" y="402975"/>
            <a:ext cx="7505700" cy="4671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722" lang="en">
                <a:solidFill>
                  <a:srgbClr val="333333"/>
                </a:solidFill>
                <a:highlight>
                  <a:srgbClr val="FFFFFF"/>
                </a:highlight>
                <a:latin typeface="Roboto"/>
                <a:ea typeface="Roboto"/>
                <a:cs typeface="Roboto"/>
                <a:sym typeface="Roboto"/>
              </a:rPr>
              <a:t>Important features of MongoDB -</a:t>
            </a:r>
            <a:endParaRPr sz="3522"/>
          </a:p>
        </p:txBody>
      </p:sp>
      <p:sp>
        <p:nvSpPr>
          <p:cNvPr id="1048676" name="Google Shape;245;p31"/>
          <p:cNvSpPr txBox="1"/>
          <p:nvPr>
            <p:ph type="body" idx="1"/>
          </p:nvPr>
        </p:nvSpPr>
        <p:spPr>
          <a:xfrm>
            <a:off x="634200" y="1037850"/>
            <a:ext cx="7875600" cy="3617100"/>
          </a:xfrm>
          <a:prstGeom prst="rect"/>
        </p:spPr>
        <p:txBody>
          <a:bodyPr anchor="t" anchorCtr="0" bIns="91425" lIns="91425" rIns="91425" spcFirstLastPara="1" tIns="91425" wrap="square">
            <a:noAutofit/>
          </a:bodyPr>
          <a:p>
            <a:pPr algn="l" indent="-307340" lvl="0" marL="457200" marR="25400" rtl="0">
              <a:lnSpc>
                <a:spcPct val="156250"/>
              </a:lnSpc>
              <a:spcBef>
                <a:spcPts val="1500"/>
              </a:spcBef>
              <a:spcAft>
                <a:spcPts val="0"/>
              </a:spcAft>
              <a:buClr>
                <a:srgbClr val="000000"/>
              </a:buClr>
              <a:buSzPts val="1240"/>
              <a:buFont typeface="Roboto"/>
              <a:buChar char="●"/>
            </a:pPr>
            <a:r>
              <a:rPr b="1" sz="1240" lang="en">
                <a:solidFill>
                  <a:srgbClr val="000000"/>
                </a:solidFill>
                <a:highlight>
                  <a:srgbClr val="FFFFFF"/>
                </a:highlight>
                <a:latin typeface="Roboto"/>
                <a:ea typeface="Roboto"/>
                <a:cs typeface="Roboto"/>
                <a:sym typeface="Roboto"/>
              </a:rPr>
              <a:t>Schema-less Database:</a:t>
            </a:r>
            <a:r>
              <a:rPr sz="1240" lang="en">
                <a:solidFill>
                  <a:srgbClr val="000000"/>
                </a:solidFill>
                <a:highlight>
                  <a:srgbClr val="FFFFFF"/>
                </a:highlight>
                <a:latin typeface="Roboto"/>
                <a:ea typeface="Roboto"/>
                <a:cs typeface="Roboto"/>
                <a:sym typeface="Roboto"/>
              </a:rPr>
              <a:t> MongoDB has this one of the great features, a single collection comprises multiple documents, and these documents may further comprise the different numbers of values, fields, and so on.</a:t>
            </a:r>
            <a:r>
              <a:rPr sz="1240" lang="en">
                <a:solidFill>
                  <a:srgbClr val="000000"/>
                </a:solidFill>
                <a:highlight>
                  <a:srgbClr val="FFFFFF"/>
                </a:highlight>
                <a:latin typeface="Roboto"/>
                <a:ea typeface="Roboto"/>
                <a:cs typeface="Roboto"/>
                <a:sym typeface="Roboto"/>
              </a:rPr>
              <a:t> </a:t>
            </a:r>
            <a:endParaRPr sz="1240">
              <a:solidFill>
                <a:srgbClr val="000000"/>
              </a:solidFill>
              <a:highlight>
                <a:srgbClr val="FFFFFF"/>
              </a:highlight>
              <a:latin typeface="Roboto"/>
              <a:ea typeface="Roboto"/>
              <a:cs typeface="Roboto"/>
              <a:sym typeface="Roboto"/>
            </a:endParaRPr>
          </a:p>
          <a:p>
            <a:pPr algn="l" indent="-307340" lvl="0" marL="457200" marR="25400" rtl="0">
              <a:lnSpc>
                <a:spcPct val="156250"/>
              </a:lnSpc>
              <a:spcBef>
                <a:spcPts val="0"/>
              </a:spcBef>
              <a:spcAft>
                <a:spcPts val="0"/>
              </a:spcAft>
              <a:buClr>
                <a:srgbClr val="000000"/>
              </a:buClr>
              <a:buSzPts val="1240"/>
              <a:buFont typeface="Roboto"/>
              <a:buChar char="●"/>
            </a:pPr>
            <a:r>
              <a:rPr b="1" sz="1240" lang="en">
                <a:solidFill>
                  <a:srgbClr val="000000"/>
                </a:solidFill>
                <a:highlight>
                  <a:srgbClr val="FFFFFF"/>
                </a:highlight>
                <a:latin typeface="Roboto"/>
                <a:ea typeface="Roboto"/>
                <a:cs typeface="Roboto"/>
                <a:sym typeface="Roboto"/>
              </a:rPr>
              <a:t>Indexing:</a:t>
            </a:r>
            <a:r>
              <a:rPr sz="1240" lang="en">
                <a:solidFill>
                  <a:srgbClr val="000000"/>
                </a:solidFill>
                <a:highlight>
                  <a:srgbClr val="FFFFFF"/>
                </a:highlight>
                <a:latin typeface="Roboto"/>
                <a:ea typeface="Roboto"/>
                <a:cs typeface="Roboto"/>
                <a:sym typeface="Roboto"/>
              </a:rPr>
              <a:t>  In MongoDB, every data item has provided a particular index, categorized as primary and secondary indices. With this indexing, data retrieval is easier for the user; it saves a lot of time. </a:t>
            </a:r>
            <a:endParaRPr sz="1240">
              <a:solidFill>
                <a:srgbClr val="000000"/>
              </a:solidFill>
              <a:highlight>
                <a:srgbClr val="FFFFFF"/>
              </a:highlight>
              <a:latin typeface="Roboto"/>
              <a:ea typeface="Roboto"/>
              <a:cs typeface="Roboto"/>
              <a:sym typeface="Roboto"/>
            </a:endParaRPr>
          </a:p>
          <a:p>
            <a:pPr algn="l" indent="-307340" lvl="0" marL="457200" marR="25400" rtl="0">
              <a:lnSpc>
                <a:spcPct val="156250"/>
              </a:lnSpc>
              <a:spcBef>
                <a:spcPts val="0"/>
              </a:spcBef>
              <a:spcAft>
                <a:spcPts val="0"/>
              </a:spcAft>
              <a:buClr>
                <a:srgbClr val="000000"/>
              </a:buClr>
              <a:buSzPts val="1240"/>
              <a:buFont typeface="Roboto"/>
              <a:buChar char="●"/>
            </a:pPr>
            <a:r>
              <a:rPr b="1" sz="1240" lang="en">
                <a:solidFill>
                  <a:srgbClr val="000000"/>
                </a:solidFill>
                <a:highlight>
                  <a:srgbClr val="FFFFFF"/>
                </a:highlight>
                <a:latin typeface="Roboto"/>
                <a:ea typeface="Roboto"/>
                <a:cs typeface="Roboto"/>
                <a:sym typeface="Roboto"/>
              </a:rPr>
              <a:t>Document Oriented:</a:t>
            </a:r>
            <a:r>
              <a:rPr sz="1240" lang="en">
                <a:solidFill>
                  <a:srgbClr val="000000"/>
                </a:solidFill>
                <a:highlight>
                  <a:srgbClr val="FFFFFF"/>
                </a:highlight>
                <a:latin typeface="Roboto"/>
                <a:ea typeface="Roboto"/>
                <a:cs typeface="Roboto"/>
                <a:sym typeface="Roboto"/>
              </a:rPr>
              <a:t> all the data has been stored in documents instead of tables like SQL. Also, these documents have their unique object id. In these documents, the informative data is stored in fields, i.e., </a:t>
            </a:r>
            <a:r>
              <a:rPr b="1" sz="1240" lang="en">
                <a:solidFill>
                  <a:srgbClr val="000000"/>
                </a:solidFill>
                <a:highlight>
                  <a:srgbClr val="FFFFFF"/>
                </a:highlight>
                <a:latin typeface="Roboto"/>
                <a:ea typeface="Roboto"/>
                <a:cs typeface="Roboto"/>
                <a:sym typeface="Roboto"/>
              </a:rPr>
              <a:t>key-value</a:t>
            </a:r>
            <a:r>
              <a:rPr sz="1240" lang="en">
                <a:solidFill>
                  <a:srgbClr val="000000"/>
                </a:solidFill>
                <a:highlight>
                  <a:srgbClr val="FFFFFF"/>
                </a:highlight>
                <a:latin typeface="Roboto"/>
                <a:ea typeface="Roboto"/>
                <a:cs typeface="Roboto"/>
                <a:sym typeface="Roboto"/>
              </a:rPr>
              <a:t> pairs instead of columns and rows, making the data much more flexible and easier to fetch out rather than applying queries for every data compared to RDBMS.</a:t>
            </a:r>
            <a:endParaRPr sz="1240">
              <a:solidFill>
                <a:srgbClr val="000000"/>
              </a:solidFill>
              <a:highlight>
                <a:srgbClr val="FFFFFF"/>
              </a:highlight>
              <a:latin typeface="Roboto"/>
              <a:ea typeface="Roboto"/>
              <a:cs typeface="Roboto"/>
              <a:sym typeface="Roboto"/>
            </a:endParaRPr>
          </a:p>
          <a:p>
            <a:pPr algn="l" indent="-307340" lvl="0" marL="457200" marR="25400" rtl="0">
              <a:lnSpc>
                <a:spcPct val="156250"/>
              </a:lnSpc>
              <a:spcBef>
                <a:spcPts val="0"/>
              </a:spcBef>
              <a:spcAft>
                <a:spcPts val="0"/>
              </a:spcAft>
              <a:buClr>
                <a:srgbClr val="000000"/>
              </a:buClr>
              <a:buSzPts val="1240"/>
              <a:buFont typeface="Roboto"/>
              <a:buChar char="●"/>
            </a:pPr>
            <a:r>
              <a:rPr b="1" sz="1240" lang="en">
                <a:solidFill>
                  <a:srgbClr val="000000"/>
                </a:solidFill>
                <a:highlight>
                  <a:srgbClr val="FFFFFF"/>
                </a:highlight>
                <a:latin typeface="Roboto"/>
                <a:ea typeface="Roboto"/>
                <a:cs typeface="Roboto"/>
                <a:sym typeface="Roboto"/>
              </a:rPr>
              <a:t>Faster -</a:t>
            </a:r>
            <a:r>
              <a:rPr sz="1240" lang="en">
                <a:solidFill>
                  <a:srgbClr val="000000"/>
                </a:solidFill>
                <a:highlight>
                  <a:srgbClr val="FFFFFF"/>
                </a:highlight>
                <a:latin typeface="Roboto"/>
                <a:ea typeface="Roboto"/>
                <a:cs typeface="Roboto"/>
                <a:sym typeface="Roboto"/>
              </a:rPr>
              <a:t> Each data item has its index value, making it easier for us to retrieve any data without wasting time writing queries and making logic accordingly.</a:t>
            </a:r>
            <a:endParaRPr sz="1240">
              <a:solidFill>
                <a:srgbClr val="000000"/>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Shape 133"/>
        <p:cNvGrpSpPr/>
        <p:nvPr/>
      </p:nvGrpSpPr>
      <p:grpSpPr>
        <a:xfrm>
          <a:off x="0" y="0"/>
          <a:ext cx="0" cy="0"/>
          <a:chOff x="0" y="0"/>
          <a:chExt cx="0" cy="0"/>
        </a:xfrm>
      </p:grpSpPr>
      <p:sp>
        <p:nvSpPr>
          <p:cNvPr id="1048611" name="Google Shape;134;p14"/>
          <p:cNvSpPr txBox="1"/>
          <p:nvPr>
            <p:ph type="title"/>
          </p:nvPr>
        </p:nvSpPr>
        <p:spPr>
          <a:xfrm>
            <a:off x="819150" y="471675"/>
            <a:ext cx="7505700" cy="5586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lang="en">
                <a:solidFill>
                  <a:schemeClr val="dk2"/>
                </a:solidFill>
              </a:rPr>
              <a:t>Full Stack Web Development</a:t>
            </a:r>
            <a:endParaRPr>
              <a:solidFill>
                <a:schemeClr val="dk2"/>
              </a:solidFill>
            </a:endParaRPr>
          </a:p>
        </p:txBody>
      </p:sp>
      <p:sp>
        <p:nvSpPr>
          <p:cNvPr id="1048612" name="Google Shape;135;p14"/>
          <p:cNvSpPr txBox="1"/>
          <p:nvPr>
            <p:ph type="body" idx="1"/>
          </p:nvPr>
        </p:nvSpPr>
        <p:spPr>
          <a:xfrm>
            <a:off x="819150" y="1259150"/>
            <a:ext cx="7505700" cy="2820900"/>
          </a:xfrm>
          <a:prstGeom prst="rect"/>
        </p:spPr>
        <p:txBody>
          <a:bodyPr anchor="t" anchorCtr="0" bIns="91425" lIns="91425" rIns="91425" spcFirstLastPara="1" tIns="91425" wrap="square">
            <a:normAutofit/>
          </a:bodyPr>
          <a:p>
            <a:pPr algn="l" indent="-292100" lvl="0" marL="457200" marR="0" rtl="0">
              <a:lnSpc>
                <a:spcPct val="115000"/>
              </a:lnSpc>
              <a:spcBef>
                <a:spcPts val="0"/>
              </a:spcBef>
              <a:spcAft>
                <a:spcPts val="0"/>
              </a:spcAft>
              <a:buClr>
                <a:srgbClr val="333333"/>
              </a:buClr>
              <a:buSzPts val="1000"/>
              <a:buFont typeface="Times New Roman"/>
              <a:buChar char="●"/>
            </a:pPr>
            <a:r>
              <a:rPr sz="1200" lang="en">
                <a:solidFill>
                  <a:srgbClr val="333333"/>
                </a:solidFill>
                <a:latin typeface="Times New Roman"/>
                <a:ea typeface="Times New Roman"/>
                <a:cs typeface="Times New Roman"/>
                <a:sym typeface="Times New Roman"/>
              </a:rPr>
              <a:t>Full stack development refers to the end-to-end application software development, including the front end and back </a:t>
            </a:r>
            <a:r>
              <a:rPr sz="1200" lang="en-US">
                <a:solidFill>
                  <a:srgbClr val="333333"/>
                </a:solidFill>
                <a:latin typeface="Times New Roman"/>
                <a:ea typeface="Times New Roman"/>
                <a:cs typeface="Times New Roman"/>
                <a:sym typeface="Times New Roman"/>
              </a:rPr>
              <a:t>t</a:t>
            </a:r>
            <a:r>
              <a:rPr sz="1200" lang="en">
                <a:solidFill>
                  <a:srgbClr val="333333"/>
                </a:solidFill>
                <a:latin typeface="Times New Roman"/>
                <a:ea typeface="Times New Roman"/>
                <a:cs typeface="Times New Roman"/>
                <a:sym typeface="Times New Roman"/>
              </a:rPr>
              <a:t>he front end consists of the user interface, and the back end takes care of the business logic and application workflows.</a:t>
            </a:r>
            <a:endParaRPr sz="1200">
              <a:solidFill>
                <a:srgbClr val="333333"/>
              </a:solidFill>
              <a:latin typeface="Times New Roman"/>
              <a:ea typeface="Times New Roman"/>
              <a:cs typeface="Times New Roman"/>
              <a:sym typeface="Times New Roman"/>
            </a:endParaRPr>
          </a:p>
        </p:txBody>
      </p:sp>
      <p:pic>
        <p:nvPicPr>
          <p:cNvPr id="2097152" name="Google Shape;136;p14" descr="Full Stack Development"/>
          <p:cNvPicPr preferRelativeResize="0">
            <a:picLocks/>
          </p:cNvPicPr>
          <p:nvPr/>
        </p:nvPicPr>
        <p:blipFill>
          <a:blip xmlns:r="http://schemas.openxmlformats.org/officeDocument/2006/relationships" r:embed="rId1">
            <a:alphaModFix/>
          </a:blip>
          <a:stretch>
            <a:fillRect/>
          </a:stretch>
        </p:blipFill>
        <p:spPr>
          <a:xfrm>
            <a:off x="1022125" y="2106225"/>
            <a:ext cx="6723650" cy="2610500"/>
          </a:xfrm>
          <a:prstGeom prst="rect"/>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8" name="Shape 249"/>
        <p:cNvGrpSpPr/>
        <p:nvPr/>
      </p:nvGrpSpPr>
      <p:grpSpPr>
        <a:xfrm>
          <a:off x="0" y="0"/>
          <a:ext cx="0" cy="0"/>
          <a:chOff x="0" y="0"/>
          <a:chExt cx="0" cy="0"/>
        </a:xfrm>
      </p:grpSpPr>
      <p:sp>
        <p:nvSpPr>
          <p:cNvPr id="1048679" name="Google Shape;250;p32"/>
          <p:cNvSpPr txBox="1"/>
          <p:nvPr>
            <p:ph type="body" idx="1"/>
          </p:nvPr>
        </p:nvSpPr>
        <p:spPr>
          <a:xfrm>
            <a:off x="755500" y="595250"/>
            <a:ext cx="7569300" cy="3843600"/>
          </a:xfrm>
          <a:prstGeom prst="rect"/>
        </p:spPr>
        <p:txBody>
          <a:bodyPr anchor="t" anchorCtr="0" bIns="91425" lIns="91425" rIns="91425" spcFirstLastPara="1" tIns="91425" wrap="square">
            <a:normAutofit/>
          </a:bodyPr>
          <a:p>
            <a:pPr algn="l" indent="-300990" lvl="0" marL="457200" marR="25400" rtl="0">
              <a:lnSpc>
                <a:spcPct val="156250"/>
              </a:lnSpc>
              <a:spcBef>
                <a:spcPts val="1500"/>
              </a:spcBef>
              <a:spcAft>
                <a:spcPts val="0"/>
              </a:spcAft>
              <a:buClr>
                <a:srgbClr val="000000"/>
              </a:buClr>
              <a:buSzPts val="1140"/>
              <a:buFont typeface="Roboto"/>
              <a:buChar char="●"/>
            </a:pPr>
            <a:r>
              <a:rPr b="1" sz="1140" lang="en">
                <a:solidFill>
                  <a:srgbClr val="000000"/>
                </a:solidFill>
                <a:highlight>
                  <a:srgbClr val="FFFFFF"/>
                </a:highlight>
                <a:latin typeface="Roboto"/>
                <a:ea typeface="Roboto"/>
                <a:cs typeface="Roboto"/>
                <a:sym typeface="Roboto"/>
              </a:rPr>
              <a:t>Scalability:</a:t>
            </a:r>
            <a:r>
              <a:rPr sz="1140" lang="en">
                <a:solidFill>
                  <a:srgbClr val="000000"/>
                </a:solidFill>
                <a:highlight>
                  <a:srgbClr val="FFFFFF"/>
                </a:highlight>
                <a:latin typeface="Roboto"/>
                <a:ea typeface="Roboto"/>
                <a:cs typeface="Roboto"/>
                <a:sym typeface="Roboto"/>
              </a:rPr>
              <a:t> MongoDB is more scalable with the help of sharding. It provides horizontal scalability. Here the term sharding means distributing data on multiple servers; in this, a large amount of data has been divided into multiple small data chunks with the help of shard key. These types of </a:t>
            </a:r>
            <a:r>
              <a:rPr b="1" sz="1140" lang="en">
                <a:solidFill>
                  <a:srgbClr val="000000"/>
                </a:solidFill>
                <a:highlight>
                  <a:srgbClr val="FFFFFF"/>
                </a:highlight>
                <a:latin typeface="Roboto"/>
                <a:ea typeface="Roboto"/>
                <a:cs typeface="Roboto"/>
                <a:sym typeface="Roboto"/>
              </a:rPr>
              <a:t>data chunks</a:t>
            </a:r>
            <a:r>
              <a:rPr sz="1140" lang="en">
                <a:solidFill>
                  <a:srgbClr val="000000"/>
                </a:solidFill>
                <a:highlight>
                  <a:srgbClr val="FFFFFF"/>
                </a:highlight>
                <a:latin typeface="Roboto"/>
                <a:ea typeface="Roboto"/>
                <a:cs typeface="Roboto"/>
                <a:sym typeface="Roboto"/>
              </a:rPr>
              <a:t> are evenly distributed across shards that reside across many physical servers.</a:t>
            </a:r>
            <a:endParaRPr sz="1140">
              <a:solidFill>
                <a:srgbClr val="000000"/>
              </a:solidFill>
              <a:highlight>
                <a:srgbClr val="FFFFFF"/>
              </a:highlight>
              <a:latin typeface="Roboto"/>
              <a:ea typeface="Roboto"/>
              <a:cs typeface="Roboto"/>
              <a:sym typeface="Roboto"/>
            </a:endParaRPr>
          </a:p>
          <a:p>
            <a:pPr algn="l" indent="-300990" lvl="0" marL="457200" marR="25400" rtl="0">
              <a:lnSpc>
                <a:spcPct val="156250"/>
              </a:lnSpc>
              <a:spcBef>
                <a:spcPts val="0"/>
              </a:spcBef>
              <a:spcAft>
                <a:spcPts val="0"/>
              </a:spcAft>
              <a:buClr>
                <a:srgbClr val="000000"/>
              </a:buClr>
              <a:buSzPts val="1140"/>
              <a:buFont typeface="Roboto"/>
              <a:buChar char="●"/>
            </a:pPr>
            <a:r>
              <a:rPr b="1" sz="1140" lang="en">
                <a:solidFill>
                  <a:srgbClr val="000000"/>
                </a:solidFill>
                <a:highlight>
                  <a:srgbClr val="FFFFFF"/>
                </a:highlight>
                <a:latin typeface="Roboto"/>
                <a:ea typeface="Roboto"/>
                <a:cs typeface="Roboto"/>
                <a:sym typeface="Roboto"/>
              </a:rPr>
              <a:t>High Performance:</a:t>
            </a:r>
            <a:r>
              <a:rPr sz="1140" lang="en">
                <a:solidFill>
                  <a:srgbClr val="000000"/>
                </a:solidFill>
                <a:highlight>
                  <a:srgbClr val="FFFFFF"/>
                </a:highlight>
                <a:latin typeface="Roboto"/>
                <a:ea typeface="Roboto"/>
                <a:cs typeface="Roboto"/>
                <a:sym typeface="Roboto"/>
              </a:rPr>
              <a:t>  very high performance and has data persistency due to the presence of its great features like </a:t>
            </a:r>
            <a:r>
              <a:rPr b="1" sz="1140" lang="en">
                <a:solidFill>
                  <a:srgbClr val="000000"/>
                </a:solidFill>
                <a:highlight>
                  <a:srgbClr val="FFFFFF"/>
                </a:highlight>
                <a:latin typeface="Roboto"/>
                <a:ea typeface="Roboto"/>
                <a:cs typeface="Roboto"/>
                <a:sym typeface="Roboto"/>
              </a:rPr>
              <a:t>indexing, scalability, replication</a:t>
            </a:r>
            <a:r>
              <a:rPr sz="1140" lang="en">
                <a:solidFill>
                  <a:srgbClr val="000000"/>
                </a:solidFill>
                <a:highlight>
                  <a:srgbClr val="FFFFFF"/>
                </a:highlight>
                <a:latin typeface="Roboto"/>
                <a:ea typeface="Roboto"/>
                <a:cs typeface="Roboto"/>
                <a:sym typeface="Roboto"/>
              </a:rPr>
              <a:t>, etc.</a:t>
            </a:r>
            <a:endParaRPr sz="1140">
              <a:solidFill>
                <a:srgbClr val="000000"/>
              </a:solidFill>
              <a:highlight>
                <a:srgbClr val="FFFFFF"/>
              </a:highlight>
              <a:latin typeface="Roboto"/>
              <a:ea typeface="Roboto"/>
              <a:cs typeface="Roboto"/>
              <a:sym typeface="Roboto"/>
            </a:endParaRPr>
          </a:p>
          <a:p>
            <a:pPr algn="l" indent="-300990" lvl="0" marL="457200" marR="25400" rtl="0">
              <a:lnSpc>
                <a:spcPct val="156250"/>
              </a:lnSpc>
              <a:spcBef>
                <a:spcPts val="0"/>
              </a:spcBef>
              <a:spcAft>
                <a:spcPts val="0"/>
              </a:spcAft>
              <a:buClr>
                <a:srgbClr val="000000"/>
              </a:buClr>
              <a:buSzPts val="1140"/>
              <a:buFont typeface="Roboto"/>
              <a:buChar char="●"/>
            </a:pPr>
            <a:r>
              <a:rPr b="1" sz="1140" lang="en">
                <a:solidFill>
                  <a:srgbClr val="000000"/>
                </a:solidFill>
                <a:highlight>
                  <a:srgbClr val="FFFFFF"/>
                </a:highlight>
                <a:latin typeface="Roboto"/>
                <a:ea typeface="Roboto"/>
                <a:cs typeface="Roboto"/>
                <a:sym typeface="Roboto"/>
              </a:rPr>
              <a:t>Replication and Highly Available -</a:t>
            </a:r>
            <a:r>
              <a:rPr sz="1140" lang="en">
                <a:solidFill>
                  <a:srgbClr val="000000"/>
                </a:solidFill>
                <a:highlight>
                  <a:srgbClr val="FFFFFF"/>
                </a:highlight>
                <a:latin typeface="Roboto"/>
                <a:ea typeface="Roboto"/>
                <a:cs typeface="Roboto"/>
                <a:sym typeface="Roboto"/>
              </a:rPr>
              <a:t> MongoDB increases the availability of data due to creating multiple copies of data on different servers. Providing redundancy or data replication ultimately protects the database from any hardware failure and protects the data from being lost in the future.</a:t>
            </a:r>
            <a:endParaRPr sz="1140">
              <a:solidFill>
                <a:srgbClr val="000000"/>
              </a:solidFill>
              <a:highlight>
                <a:srgbClr val="FFFFFF"/>
              </a:highlight>
              <a:latin typeface="Roboto"/>
              <a:ea typeface="Roboto"/>
              <a:cs typeface="Roboto"/>
              <a:sym typeface="Roboto"/>
            </a:endParaRPr>
          </a:p>
          <a:p>
            <a:pPr algn="l" indent="-300990" lvl="0" marL="457200" marR="25400" rtl="0">
              <a:lnSpc>
                <a:spcPct val="156250"/>
              </a:lnSpc>
              <a:spcBef>
                <a:spcPts val="0"/>
              </a:spcBef>
              <a:spcAft>
                <a:spcPts val="0"/>
              </a:spcAft>
              <a:buClr>
                <a:srgbClr val="000000"/>
              </a:buClr>
              <a:buSzPts val="1140"/>
              <a:buFont typeface="Roboto"/>
              <a:buChar char="●"/>
            </a:pPr>
            <a:r>
              <a:rPr b="1" sz="1140" lang="en">
                <a:solidFill>
                  <a:srgbClr val="000000"/>
                </a:solidFill>
                <a:highlight>
                  <a:srgbClr val="FFFFFF"/>
                </a:highlight>
                <a:latin typeface="Roboto"/>
                <a:ea typeface="Roboto"/>
                <a:cs typeface="Roboto"/>
                <a:sym typeface="Roboto"/>
              </a:rPr>
              <a:t>Aggregation:</a:t>
            </a:r>
            <a:r>
              <a:rPr sz="1140" lang="en">
                <a:solidFill>
                  <a:srgbClr val="000000"/>
                </a:solidFill>
                <a:highlight>
                  <a:srgbClr val="FFFFFF"/>
                </a:highlight>
                <a:latin typeface="Roboto"/>
                <a:ea typeface="Roboto"/>
                <a:cs typeface="Roboto"/>
                <a:sym typeface="Roboto"/>
              </a:rPr>
              <a:t> GROUPBY clause performs various operations on the grouped data to get the unique or computed</a:t>
            </a:r>
            <a:endParaRPr sz="1140">
              <a:solidFill>
                <a:srgbClr val="000000"/>
              </a:solidFill>
              <a:highlight>
                <a:srgbClr val="FFFFFF"/>
              </a:highlight>
              <a:latin typeface="Roboto"/>
              <a:ea typeface="Roboto"/>
              <a:cs typeface="Roboto"/>
              <a:sym typeface="Roboto"/>
            </a:endParaRPr>
          </a:p>
          <a:p>
            <a:pPr algn="l" indent="-300990" lvl="0" marL="457200" marR="25400" rtl="0">
              <a:lnSpc>
                <a:spcPct val="156250"/>
              </a:lnSpc>
              <a:spcBef>
                <a:spcPts val="0"/>
              </a:spcBef>
              <a:spcAft>
                <a:spcPts val="0"/>
              </a:spcAft>
              <a:buClr>
                <a:srgbClr val="000000"/>
              </a:buClr>
              <a:buSzPts val="1140"/>
              <a:buFont typeface="Roboto"/>
              <a:buChar char="●"/>
            </a:pPr>
            <a:r>
              <a:rPr b="1" sz="1140" lang="en">
                <a:solidFill>
                  <a:srgbClr val="000000"/>
                </a:solidFill>
                <a:highlight>
                  <a:srgbClr val="FFFFFF"/>
                </a:highlight>
                <a:latin typeface="Roboto"/>
                <a:ea typeface="Roboto"/>
                <a:cs typeface="Roboto"/>
                <a:sym typeface="Roboto"/>
              </a:rPr>
              <a:t>Simple Environment Setup -</a:t>
            </a:r>
            <a:r>
              <a:rPr sz="1140" lang="en">
                <a:solidFill>
                  <a:srgbClr val="000000"/>
                </a:solidFill>
                <a:highlight>
                  <a:srgbClr val="FFFFFF"/>
                </a:highlight>
                <a:latin typeface="Roboto"/>
                <a:ea typeface="Roboto"/>
                <a:cs typeface="Roboto"/>
                <a:sym typeface="Roboto"/>
              </a:rPr>
              <a:t>. One can easily set up MongoDB in their system without applying much effort.</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1" name="Shape 254"/>
        <p:cNvGrpSpPr/>
        <p:nvPr/>
      </p:nvGrpSpPr>
      <p:grpSpPr>
        <a:xfrm>
          <a:off x="0" y="0"/>
          <a:ext cx="0" cy="0"/>
          <a:chOff x="0" y="0"/>
          <a:chExt cx="0" cy="0"/>
        </a:xfrm>
      </p:grpSpPr>
      <p:pic>
        <p:nvPicPr>
          <p:cNvPr id="2097163" name="Google Shape;255;p33"/>
          <p:cNvPicPr preferRelativeResize="0">
            <a:picLocks/>
          </p:cNvPicPr>
          <p:nvPr/>
        </p:nvPicPr>
        <p:blipFill>
          <a:blip xmlns:r="http://schemas.openxmlformats.org/officeDocument/2006/relationships" r:embed="rId1">
            <a:alphaModFix/>
          </a:blip>
          <a:stretch>
            <a:fillRect/>
          </a:stretch>
        </p:blipFill>
        <p:spPr>
          <a:xfrm>
            <a:off x="526375" y="507375"/>
            <a:ext cx="4876476" cy="4128750"/>
          </a:xfrm>
          <a:prstGeom prst="rect"/>
          <a:noFill/>
          <a:ln>
            <a:noFill/>
          </a:ln>
        </p:spPr>
      </p:pic>
      <p:pic>
        <p:nvPicPr>
          <p:cNvPr id="2097164" name="Google Shape;256;p33"/>
          <p:cNvPicPr preferRelativeResize="0">
            <a:picLocks/>
          </p:cNvPicPr>
          <p:nvPr/>
        </p:nvPicPr>
        <p:blipFill>
          <a:blip xmlns:r="http://schemas.openxmlformats.org/officeDocument/2006/relationships" r:embed="rId2">
            <a:alphaModFix/>
          </a:blip>
          <a:stretch>
            <a:fillRect/>
          </a:stretch>
        </p:blipFill>
        <p:spPr>
          <a:xfrm>
            <a:off x="5715475" y="590550"/>
            <a:ext cx="2976575" cy="1666875"/>
          </a:xfrm>
          <a:prstGeom prst="rect"/>
          <a:noFill/>
          <a:ln>
            <a:noFill/>
          </a:ln>
        </p:spPr>
      </p:pic>
      <p:pic>
        <p:nvPicPr>
          <p:cNvPr id="2097165" name="Google Shape;257;p33"/>
          <p:cNvPicPr preferRelativeResize="0">
            <a:picLocks/>
          </p:cNvPicPr>
          <p:nvPr/>
        </p:nvPicPr>
        <p:blipFill>
          <a:blip xmlns:r="http://schemas.openxmlformats.org/officeDocument/2006/relationships" r:embed="rId3">
            <a:alphaModFix/>
          </a:blip>
          <a:stretch>
            <a:fillRect/>
          </a:stretch>
        </p:blipFill>
        <p:spPr>
          <a:xfrm>
            <a:off x="5630050" y="2837425"/>
            <a:ext cx="3147425" cy="1054550"/>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4" name="Shape 261"/>
        <p:cNvGrpSpPr/>
        <p:nvPr/>
      </p:nvGrpSpPr>
      <p:grpSpPr>
        <a:xfrm>
          <a:off x="0" y="0"/>
          <a:ext cx="0" cy="0"/>
          <a:chOff x="0" y="0"/>
          <a:chExt cx="0" cy="0"/>
        </a:xfrm>
      </p:grpSpPr>
      <p:sp>
        <p:nvSpPr>
          <p:cNvPr id="1048684" name="Google Shape;262;p34"/>
          <p:cNvSpPr txBox="1"/>
          <p:nvPr>
            <p:ph type="body" idx="1"/>
          </p:nvPr>
        </p:nvSpPr>
        <p:spPr>
          <a:xfrm>
            <a:off x="819150" y="1366000"/>
            <a:ext cx="7505700" cy="3072600"/>
          </a:xfrm>
          <a:prstGeom prst="rect"/>
        </p:spPr>
        <p:txBody>
          <a:bodyPr anchor="t" anchorCtr="0" bIns="91425" lIns="91425" rIns="91425" spcFirstLastPara="1" tIns="91425" wrap="square">
            <a:normAutofit/>
          </a:bodyPr>
          <a:p>
            <a:pPr algn="l" indent="-311150" lvl="0" marL="457200" rtl="0">
              <a:spcBef>
                <a:spcPts val="0"/>
              </a:spcBef>
              <a:spcAft>
                <a:spcPts val="0"/>
              </a:spcAft>
              <a:buSzPts val="1300"/>
              <a:buChar char="●"/>
            </a:pPr>
            <a:r>
              <a:rPr sz="1200" lang="en">
                <a:solidFill>
                  <a:srgbClr val="000000"/>
                </a:solidFill>
                <a:highlight>
                  <a:srgbClr val="FFFFFF"/>
                </a:highlight>
                <a:latin typeface="Roboto"/>
                <a:ea typeface="Roboto"/>
                <a:cs typeface="Roboto"/>
                <a:sym typeface="Roboto"/>
              </a:rPr>
              <a:t>Express is a JavaScript server-side(</a:t>
            </a:r>
            <a:r>
              <a:rPr sz="1200" lang="en">
                <a:solidFill>
                  <a:srgbClr val="000000"/>
                </a:solidFill>
                <a:highlight>
                  <a:srgbClr val="FFFFFF"/>
                </a:highlight>
                <a:latin typeface="Roboto"/>
                <a:ea typeface="Roboto"/>
                <a:cs typeface="Roboto"/>
                <a:sym typeface="Roboto"/>
              </a:rPr>
              <a:t>backend</a:t>
            </a:r>
            <a:r>
              <a:rPr sz="1200" lang="en">
                <a:solidFill>
                  <a:srgbClr val="000000"/>
                </a:solidFill>
                <a:highlight>
                  <a:srgbClr val="FFFFFF"/>
                </a:highlight>
                <a:latin typeface="Roboto"/>
                <a:ea typeface="Roboto"/>
                <a:cs typeface="Roboto"/>
                <a:sym typeface="Roboto"/>
              </a:rPr>
              <a:t>) framework that runs within </a:t>
            </a:r>
            <a:r>
              <a:rPr b="1" sz="1200" lang="en">
                <a:solidFill>
                  <a:srgbClr val="000000"/>
                </a:solidFill>
                <a:highlight>
                  <a:srgbClr val="FFFFFF"/>
                </a:highlight>
                <a:latin typeface="Roboto"/>
                <a:ea typeface="Roboto"/>
                <a:cs typeface="Roboto"/>
                <a:sym typeface="Roboto"/>
              </a:rPr>
              <a:t>js</a:t>
            </a:r>
            <a:endParaRPr b="1"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4D5156"/>
                </a:solidFill>
                <a:highlight>
                  <a:srgbClr val="FFFFFF"/>
                </a:highlight>
                <a:latin typeface="Arial"/>
                <a:ea typeface="Arial"/>
                <a:cs typeface="Arial"/>
                <a:sym typeface="Arial"/>
              </a:rPr>
              <a:t>A framework is </a:t>
            </a:r>
            <a:r>
              <a:rPr sz="1200" lang="en">
                <a:solidFill>
                  <a:srgbClr val="040C28"/>
                </a:solidFill>
                <a:latin typeface="Arial"/>
                <a:ea typeface="Arial"/>
                <a:cs typeface="Arial"/>
                <a:sym typeface="Arial"/>
              </a:rPr>
              <a:t>a structure that you can build software on</a:t>
            </a:r>
            <a:r>
              <a:rPr sz="1200" lang="en">
                <a:solidFill>
                  <a:srgbClr val="4D5156"/>
                </a:solidFill>
                <a:highlight>
                  <a:srgbClr val="FFFFFF"/>
                </a:highlight>
                <a:latin typeface="Arial"/>
                <a:ea typeface="Arial"/>
                <a:cs typeface="Arial"/>
                <a:sym typeface="Arial"/>
              </a:rPr>
              <a:t>. It serves as a foundation, so you're not starting entirely from scratch. Frameworks are typically associated with a specific programming language and are suited to different types of tasks</a:t>
            </a:r>
            <a:endParaRPr sz="1200">
              <a:solidFill>
                <a:srgbClr val="4D5156"/>
              </a:solidFill>
              <a:highlight>
                <a:srgbClr val="FFFFFF"/>
              </a:highlight>
              <a:latin typeface="Arial"/>
              <a:ea typeface="Arial"/>
              <a:cs typeface="Arial"/>
              <a:sym typeface="Arial"/>
            </a:endParaRPr>
          </a:p>
          <a:p>
            <a:pPr algn="l" indent="-304800" lvl="0" marL="457200" rtl="0">
              <a:spcBef>
                <a:spcPts val="0"/>
              </a:spcBef>
              <a:spcAft>
                <a:spcPts val="0"/>
              </a:spcAft>
              <a:buClr>
                <a:srgbClr val="4D5156"/>
              </a:buClr>
              <a:buSzPts val="1200"/>
              <a:buFont typeface="Arial"/>
              <a:buChar char="●"/>
            </a:pPr>
            <a:r>
              <a:rPr sz="1200" lang="en">
                <a:solidFill>
                  <a:srgbClr val="000000"/>
                </a:solidFill>
                <a:highlight>
                  <a:srgbClr val="FFFFFF"/>
                </a:highlight>
                <a:latin typeface="Roboto"/>
                <a:ea typeface="Roboto"/>
                <a:cs typeface="Roboto"/>
                <a:sym typeface="Roboto"/>
              </a:rPr>
              <a:t>provides the developer with a platform to create and maintain robust servers.</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used for building and designing web and mobile applications easily and quickly by providing server-side logic</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 allows developers to spin up robust APIs (</a:t>
            </a:r>
            <a:r>
              <a:rPr b="1" sz="1200" lang="en">
                <a:solidFill>
                  <a:srgbClr val="000000"/>
                </a:solidFill>
                <a:highlight>
                  <a:srgbClr val="FFFFFF"/>
                </a:highlight>
                <a:latin typeface="Roboto"/>
                <a:ea typeface="Roboto"/>
                <a:cs typeface="Roboto"/>
                <a:sym typeface="Roboto"/>
              </a:rPr>
              <a:t>Application Programming Interface</a:t>
            </a:r>
            <a:r>
              <a:rPr sz="1200" lang="en">
                <a:solidFill>
                  <a:srgbClr val="000000"/>
                </a:solidFill>
                <a:highlight>
                  <a:srgbClr val="FFFFFF"/>
                </a:highlight>
                <a:latin typeface="Roboto"/>
                <a:ea typeface="Roboto"/>
                <a:cs typeface="Roboto"/>
                <a:sym typeface="Roboto"/>
              </a:rPr>
              <a:t>) and web servers much easier and simpler.</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makes robust web servers easier to organize your application's functionality with routing and middleware</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also adds helpful functionalities to Node.js HTTP (</a:t>
            </a:r>
            <a:r>
              <a:rPr b="1" sz="1200" lang="en">
                <a:solidFill>
                  <a:srgbClr val="000000"/>
                </a:solidFill>
                <a:highlight>
                  <a:srgbClr val="FFFFFF"/>
                </a:highlight>
                <a:latin typeface="Roboto"/>
                <a:ea typeface="Roboto"/>
                <a:cs typeface="Roboto"/>
                <a:sym typeface="Roboto"/>
              </a:rPr>
              <a:t>HyperText Transfer Protocol</a:t>
            </a:r>
            <a:r>
              <a:rPr sz="1200" lang="en">
                <a:solidFill>
                  <a:srgbClr val="000000"/>
                </a:solidFill>
                <a:highlight>
                  <a:srgbClr val="FFFFFF"/>
                </a:highlight>
                <a:latin typeface="Roboto"/>
                <a:ea typeface="Roboto"/>
                <a:cs typeface="Roboto"/>
                <a:sym typeface="Roboto"/>
              </a:rPr>
              <a:t>) objects</a:t>
            </a:r>
            <a:endParaRPr sz="1200">
              <a:solidFill>
                <a:srgbClr val="000000"/>
              </a:solidFill>
              <a:highlight>
                <a:srgbClr val="FFFFFF"/>
              </a:highlight>
              <a:latin typeface="Roboto"/>
              <a:ea typeface="Roboto"/>
              <a:cs typeface="Roboto"/>
              <a:sym typeface="Roboto"/>
            </a:endParaRPr>
          </a:p>
        </p:txBody>
      </p:sp>
      <p:pic>
        <p:nvPicPr>
          <p:cNvPr id="2097166" name="Google Shape;263;p34"/>
          <p:cNvPicPr preferRelativeResize="0">
            <a:picLocks/>
          </p:cNvPicPr>
          <p:nvPr/>
        </p:nvPicPr>
        <p:blipFill>
          <a:blip xmlns:r="http://schemas.openxmlformats.org/officeDocument/2006/relationships" r:embed="rId1">
            <a:alphaModFix/>
          </a:blip>
          <a:stretch>
            <a:fillRect/>
          </a:stretch>
        </p:blipFill>
        <p:spPr>
          <a:xfrm>
            <a:off x="602650" y="320275"/>
            <a:ext cx="3411425" cy="998650"/>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7" name="Shape 267"/>
        <p:cNvGrpSpPr/>
        <p:nvPr/>
      </p:nvGrpSpPr>
      <p:grpSpPr>
        <a:xfrm>
          <a:off x="0" y="0"/>
          <a:ext cx="0" cy="0"/>
          <a:chOff x="0" y="0"/>
          <a:chExt cx="0" cy="0"/>
        </a:xfrm>
      </p:grpSpPr>
      <p:pic>
        <p:nvPicPr>
          <p:cNvPr id="2097167" name="Google Shape;268;p35"/>
          <p:cNvPicPr preferRelativeResize="0">
            <a:picLocks/>
          </p:cNvPicPr>
          <p:nvPr/>
        </p:nvPicPr>
        <p:blipFill>
          <a:blip xmlns:r="http://schemas.openxmlformats.org/officeDocument/2006/relationships" r:embed="rId1">
            <a:alphaModFix/>
          </a:blip>
          <a:stretch>
            <a:fillRect/>
          </a:stretch>
        </p:blipFill>
        <p:spPr>
          <a:xfrm>
            <a:off x="1315563" y="1019200"/>
            <a:ext cx="5762625" cy="3238500"/>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0" name="Shape 272"/>
        <p:cNvGrpSpPr/>
        <p:nvPr/>
      </p:nvGrpSpPr>
      <p:grpSpPr>
        <a:xfrm>
          <a:off x="0" y="0"/>
          <a:ext cx="0" cy="0"/>
          <a:chOff x="0" y="0"/>
          <a:chExt cx="0" cy="0"/>
        </a:xfrm>
      </p:grpSpPr>
      <p:sp>
        <p:nvSpPr>
          <p:cNvPr id="1048689" name="Google Shape;273;p36"/>
          <p:cNvSpPr txBox="1"/>
          <p:nvPr>
            <p:ph type="title"/>
          </p:nvPr>
        </p:nvSpPr>
        <p:spPr>
          <a:xfrm>
            <a:off x="635750" y="395450"/>
            <a:ext cx="7505700" cy="4299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b="1" sz="1600" lang="en">
                <a:solidFill>
                  <a:srgbClr val="333333"/>
                </a:solidFill>
                <a:highlight>
                  <a:srgbClr val="FFFFFF"/>
                </a:highlight>
                <a:latin typeface="Roboto"/>
                <a:ea typeface="Roboto"/>
                <a:cs typeface="Roboto"/>
                <a:sym typeface="Roboto"/>
              </a:rPr>
              <a:t>Some important features of Express</a:t>
            </a:r>
            <a:endParaRPr sz="1700"/>
          </a:p>
        </p:txBody>
      </p:sp>
      <p:sp>
        <p:nvSpPr>
          <p:cNvPr id="1048690" name="Google Shape;274;p36"/>
          <p:cNvSpPr txBox="1"/>
          <p:nvPr>
            <p:ph type="body" idx="1"/>
          </p:nvPr>
        </p:nvSpPr>
        <p:spPr>
          <a:xfrm>
            <a:off x="819150" y="1092050"/>
            <a:ext cx="7505700" cy="3346800"/>
          </a:xfrm>
          <a:prstGeom prst="rect"/>
        </p:spPr>
        <p:txBody>
          <a:bodyPr anchor="t" anchorCtr="0" bIns="91425" lIns="91425" rIns="91425" spcFirstLastPara="1" tIns="91425" wrap="square">
            <a:normAutofit/>
          </a:bodyPr>
          <a:p>
            <a:pPr algn="l" indent="-311150" lvl="0" marL="457200" rtl="0">
              <a:spcBef>
                <a:spcPts val="0"/>
              </a:spcBef>
              <a:spcAft>
                <a:spcPts val="0"/>
              </a:spcAft>
              <a:buSzPts val="1300"/>
              <a:buChar char="●"/>
            </a:pPr>
            <a:r>
              <a:rPr sz="1200" lang="en">
                <a:solidFill>
                  <a:srgbClr val="000000"/>
                </a:solidFill>
                <a:highlight>
                  <a:srgbClr val="FFFFFF"/>
                </a:highlight>
                <a:latin typeface="Roboto"/>
                <a:ea typeface="Roboto"/>
                <a:cs typeface="Roboto"/>
                <a:sym typeface="Roboto"/>
              </a:rPr>
              <a:t>makes Node.js web and mobile application development much easier and faster.</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has a very simple environment setup.</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Express is very easy to connect with Databases like MongoDB.</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Based on HTTP methods and URLs, Express allows you to define the routes of your application.</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Routing mainly aims to describe code that needs to be run in response to any request received by a server. Routing is generally done based on the sequence of URL patterns and the HTTP method, which is associated with the request.</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to perform additional tasks and functions on any request and response, you can easily use various middleware modules present in Express.</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If any error occurs and you want to handle it, you can easily handle it by using error handling middleware.</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3" name="Shape 278"/>
        <p:cNvGrpSpPr/>
        <p:nvPr/>
      </p:nvGrpSpPr>
      <p:grpSpPr>
        <a:xfrm>
          <a:off x="0" y="0"/>
          <a:ext cx="0" cy="0"/>
          <a:chOff x="0" y="0"/>
          <a:chExt cx="0" cy="0"/>
        </a:xfrm>
      </p:grpSpPr>
      <p:sp>
        <p:nvSpPr>
          <p:cNvPr id="1048693" name="Google Shape;279;p37"/>
          <p:cNvSpPr txBox="1"/>
          <p:nvPr>
            <p:ph type="title"/>
          </p:nvPr>
        </p:nvSpPr>
        <p:spPr>
          <a:xfrm>
            <a:off x="727450" y="453775"/>
            <a:ext cx="7505700" cy="713400"/>
          </a:xfrm>
          <a:prstGeom prst="rect"/>
        </p:spPr>
        <p:txBody>
          <a:bodyPr anchor="t" anchorCtr="0" bIns="91425" lIns="91425" rIns="91425" spcFirstLastPara="1" tIns="91425" wrap="square">
            <a:normAutofit/>
          </a:bodyPr>
          <a:p>
            <a:pPr algn="l" indent="0" lvl="0" marL="0" rtl="0">
              <a:spcBef>
                <a:spcPts val="0"/>
              </a:spcBef>
              <a:spcAft>
                <a:spcPts val="0"/>
              </a:spcAft>
              <a:buNone/>
            </a:pPr>
            <a:r>
              <a:rPr lang="en"/>
              <a:t>Middleware</a:t>
            </a:r>
          </a:p>
        </p:txBody>
      </p:sp>
      <p:sp>
        <p:nvSpPr>
          <p:cNvPr id="1048694" name="Google Shape;280;p37"/>
          <p:cNvSpPr txBox="1"/>
          <p:nvPr>
            <p:ph type="body" idx="1"/>
          </p:nvPr>
        </p:nvSpPr>
        <p:spPr>
          <a:xfrm>
            <a:off x="819150" y="1508875"/>
            <a:ext cx="7505700" cy="2929800"/>
          </a:xfrm>
          <a:prstGeom prst="rect"/>
        </p:spPr>
        <p:txBody>
          <a:bodyPr anchor="t" anchorCtr="0" bIns="91425" lIns="91425" rIns="91425" spcFirstLastPara="1" tIns="91425" wrap="square">
            <a:normAutofit/>
          </a:bodyPr>
          <a:p>
            <a:pPr algn="l" indent="-323850" lvl="0" marL="457200" rtl="0">
              <a:spcBef>
                <a:spcPts val="0"/>
              </a:spcBef>
              <a:spcAft>
                <a:spcPts val="0"/>
              </a:spcAft>
              <a:buSzPts val="1500"/>
              <a:buFont typeface="Arial"/>
              <a:buChar char="●"/>
            </a:pPr>
            <a:r>
              <a:rPr sz="1500" lang="en">
                <a:solidFill>
                  <a:srgbClr val="202124"/>
                </a:solidFill>
                <a:highlight>
                  <a:srgbClr val="FFFFFF"/>
                </a:highlight>
                <a:latin typeface="Arial"/>
                <a:ea typeface="Arial"/>
                <a:cs typeface="Arial"/>
                <a:sym typeface="Arial"/>
              </a:rPr>
              <a:t>Middleware is </a:t>
            </a:r>
            <a:r>
              <a:rPr sz="1500" lang="en">
                <a:solidFill>
                  <a:srgbClr val="040C28"/>
                </a:solidFill>
                <a:latin typeface="Arial"/>
                <a:ea typeface="Arial"/>
                <a:cs typeface="Arial"/>
                <a:sym typeface="Arial"/>
              </a:rPr>
              <a:t>software that lies between an operating system and the applications running on it</a:t>
            </a:r>
            <a:r>
              <a:rPr sz="1500" lang="en">
                <a:solidFill>
                  <a:srgbClr val="202124"/>
                </a:solidFill>
                <a:highlight>
                  <a:srgbClr val="FFFFFF"/>
                </a:highlight>
                <a:latin typeface="Arial"/>
                <a:ea typeface="Arial"/>
                <a:cs typeface="Arial"/>
                <a:sym typeface="Arial"/>
              </a:rPr>
              <a:t>. Essentially functioning as hidden translation layer, middleware enables communication and data management for distributed applications</a:t>
            </a:r>
            <a:endParaRPr sz="1500">
              <a:solidFill>
                <a:srgbClr val="202124"/>
              </a:solidFill>
              <a:highlight>
                <a:srgbClr val="FFFFFF"/>
              </a:highlight>
              <a:latin typeface="Arial"/>
              <a:ea typeface="Arial"/>
              <a:cs typeface="Arial"/>
              <a:sym typeface="Arial"/>
            </a:endParaRPr>
          </a:p>
          <a:p>
            <a:pPr algn="l" indent="-323850" lvl="0" marL="457200" rtl="0">
              <a:spcBef>
                <a:spcPts val="0"/>
              </a:spcBef>
              <a:spcAft>
                <a:spcPts val="0"/>
              </a:spcAft>
              <a:buClr>
                <a:srgbClr val="202124"/>
              </a:buClr>
              <a:buSzPts val="1500"/>
              <a:buFont typeface="Arial"/>
              <a:buChar char="●"/>
            </a:pPr>
            <a:r>
              <a:rPr sz="1500" lang="en">
                <a:solidFill>
                  <a:srgbClr val="151515"/>
                </a:solidFill>
                <a:highlight>
                  <a:srgbClr val="FFFFFF"/>
                </a:highlight>
                <a:latin typeface="Arial"/>
                <a:ea typeface="Arial"/>
                <a:cs typeface="Arial"/>
                <a:sym typeface="Arial"/>
              </a:rPr>
              <a:t>Middleware is software and cloud services that provide common services and capabilities to applications and help developers and operators build and deploy applications more efficiently. Middleware acts like the connective tissue between applications, data, and users.</a:t>
            </a:r>
            <a:endParaRPr sz="1500">
              <a:solidFill>
                <a:srgbClr val="202124"/>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6" name="Shape 284"/>
        <p:cNvGrpSpPr/>
        <p:nvPr/>
      </p:nvGrpSpPr>
      <p:grpSpPr>
        <a:xfrm>
          <a:off x="0" y="0"/>
          <a:ext cx="0" cy="0"/>
          <a:chOff x="0" y="0"/>
          <a:chExt cx="0" cy="0"/>
        </a:xfrm>
      </p:grpSpPr>
      <p:sp>
        <p:nvSpPr>
          <p:cNvPr id="1048697" name="Google Shape;285;p38"/>
          <p:cNvSpPr txBox="1"/>
          <p:nvPr>
            <p:ph type="body" idx="1"/>
          </p:nvPr>
        </p:nvSpPr>
        <p:spPr>
          <a:xfrm>
            <a:off x="819150" y="1592225"/>
            <a:ext cx="7505700" cy="2846400"/>
          </a:xfrm>
          <a:prstGeom prst="rect"/>
        </p:spPr>
        <p:txBody>
          <a:bodyPr anchor="t" anchorCtr="0" bIns="91425" lIns="91425" rIns="91425" spcFirstLastPara="1" tIns="91425" wrap="square">
            <a:normAutofit fontScale="75000" lnSpcReduction="20000"/>
          </a:bodyPr>
          <a:p>
            <a:pPr algn="l" indent="-298767" lvl="0" marL="457200" rtl="0">
              <a:spcBef>
                <a:spcPts val="0"/>
              </a:spcBef>
              <a:spcAft>
                <a:spcPts val="0"/>
              </a:spcAft>
              <a:buSzPct val="108333"/>
              <a:buChar char="●"/>
            </a:pPr>
            <a:r>
              <a:rPr sz="1200" lang="en">
                <a:solidFill>
                  <a:srgbClr val="000000"/>
                </a:solidFill>
                <a:highlight>
                  <a:srgbClr val="FFFFFF"/>
                </a:highlight>
                <a:latin typeface="Roboto"/>
                <a:ea typeface="Roboto"/>
                <a:cs typeface="Roboto"/>
                <a:sym typeface="Roboto"/>
              </a:rPr>
              <a:t>the most popular open-source front-end JavaScript libraries used for building Web applications</a:t>
            </a:r>
            <a:endParaRPr sz="1200">
              <a:solidFill>
                <a:srgbClr val="000000"/>
              </a:solidFill>
              <a:highlight>
                <a:srgbClr val="FFFFFF"/>
              </a:highlight>
              <a:latin typeface="Roboto"/>
              <a:ea typeface="Roboto"/>
              <a:cs typeface="Roboto"/>
              <a:sym typeface="Roboto"/>
            </a:endParaRPr>
          </a:p>
          <a:p>
            <a:pPr algn="l" indent="-293370" lvl="0" marL="457200" rtl="0">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it has some prerequisites that one should follow, that you must download Node packages in your system with their latest versions. Also, you must have an understanding of HTML, CSS and JavaScript.</a:t>
            </a:r>
            <a:endParaRPr sz="1200">
              <a:solidFill>
                <a:srgbClr val="000000"/>
              </a:solidFill>
              <a:highlight>
                <a:srgbClr val="FFFFFF"/>
              </a:highlight>
              <a:latin typeface="Roboto"/>
              <a:ea typeface="Roboto"/>
              <a:cs typeface="Roboto"/>
              <a:sym typeface="Roboto"/>
            </a:endParaRPr>
          </a:p>
          <a:p>
            <a:pPr algn="l" indent="-293370" lvl="0" marL="457200" rtl="0">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used to build user interfaces, especially for a single page web application.</a:t>
            </a:r>
            <a:endParaRPr sz="1200">
              <a:solidFill>
                <a:srgbClr val="000000"/>
              </a:solidFill>
              <a:highlight>
                <a:srgbClr val="FFFFFF"/>
              </a:highlight>
              <a:latin typeface="Roboto"/>
              <a:ea typeface="Roboto"/>
              <a:cs typeface="Roboto"/>
              <a:sym typeface="Roboto"/>
            </a:endParaRPr>
          </a:p>
          <a:p>
            <a:pPr algn="l" indent="-293370" lvl="0" marL="457200" rtl="0">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It is not a JavaScript framework. It is just a JavaScript library developed by Facebook </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React is also used for making a grip over the view layer for mobile and web applications.</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It allows us to create reusable UI ( User Interface ) components.</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It was first created by software engineer Jordan Walke, who works for Facebook.</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React was first deployed in the Facebook news feed.</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It allows developers to create large web applications that can easily change the data of the page even without reloading the page.</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The main objective of reacting is that it only works on user interfaces in the application, whether mobile or web.</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It is very fast, simple and scalable.</a:t>
            </a:r>
            <a:endParaRPr sz="1200">
              <a:solidFill>
                <a:srgbClr val="000000"/>
              </a:solidFill>
              <a:highlight>
                <a:srgbClr val="FFFFFF"/>
              </a:highlight>
              <a:latin typeface="Roboto"/>
              <a:ea typeface="Roboto"/>
              <a:cs typeface="Roboto"/>
              <a:sym typeface="Roboto"/>
            </a:endParaRPr>
          </a:p>
          <a:p>
            <a:pPr algn="l" indent="-293370" lvl="0" marL="457200" marR="25400" rtl="0">
              <a:lnSpc>
                <a:spcPct val="156250"/>
              </a:lnSpc>
              <a:spcBef>
                <a:spcPts val="0"/>
              </a:spcBef>
              <a:spcAft>
                <a:spcPts val="0"/>
              </a:spcAft>
              <a:buClr>
                <a:srgbClr val="000000"/>
              </a:buClr>
              <a:buSzPct val="100000"/>
              <a:buFont typeface="Roboto"/>
              <a:buChar char="●"/>
            </a:pPr>
            <a:r>
              <a:rPr sz="1200" lang="en">
                <a:solidFill>
                  <a:srgbClr val="000000"/>
                </a:solidFill>
                <a:highlight>
                  <a:srgbClr val="FFFFFF"/>
                </a:highlight>
                <a:latin typeface="Roboto"/>
                <a:ea typeface="Roboto"/>
                <a:cs typeface="Roboto"/>
                <a:sym typeface="Roboto"/>
              </a:rPr>
              <a:t>React is also used with a combination of other JavaScript libraries or frameworks.</a:t>
            </a:r>
            <a:endParaRPr sz="1200">
              <a:solidFill>
                <a:srgbClr val="000000"/>
              </a:solidFill>
              <a:highlight>
                <a:srgbClr val="FFFFFF"/>
              </a:highlight>
              <a:latin typeface="Roboto"/>
              <a:ea typeface="Roboto"/>
              <a:cs typeface="Roboto"/>
              <a:sym typeface="Roboto"/>
            </a:endParaRPr>
          </a:p>
        </p:txBody>
      </p:sp>
      <p:pic>
        <p:nvPicPr>
          <p:cNvPr id="2097168" name="Google Shape;286;p38"/>
          <p:cNvPicPr preferRelativeResize="0">
            <a:picLocks/>
          </p:cNvPicPr>
          <p:nvPr/>
        </p:nvPicPr>
        <p:blipFill>
          <a:blip xmlns:r="http://schemas.openxmlformats.org/officeDocument/2006/relationships" r:embed="rId1">
            <a:alphaModFix/>
          </a:blip>
          <a:stretch>
            <a:fillRect/>
          </a:stretch>
        </p:blipFill>
        <p:spPr>
          <a:xfrm>
            <a:off x="710925" y="385825"/>
            <a:ext cx="2838450" cy="1095375"/>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9" name="Shape 290"/>
        <p:cNvGrpSpPr/>
        <p:nvPr/>
      </p:nvGrpSpPr>
      <p:grpSpPr>
        <a:xfrm>
          <a:off x="0" y="0"/>
          <a:ext cx="0" cy="0"/>
          <a:chOff x="0" y="0"/>
          <a:chExt cx="0" cy="0"/>
        </a:xfrm>
      </p:grpSpPr>
      <p:sp>
        <p:nvSpPr>
          <p:cNvPr id="1048700" name="Google Shape;291;p39"/>
          <p:cNvSpPr txBox="1"/>
          <p:nvPr>
            <p:ph type="title"/>
          </p:nvPr>
        </p:nvSpPr>
        <p:spPr>
          <a:xfrm>
            <a:off x="819150" y="845600"/>
            <a:ext cx="7505700" cy="954600"/>
          </a:xfrm>
          <a:prstGeom prst="rect"/>
        </p:spPr>
        <p:txBody>
          <a:bodyPr anchor="t" anchorCtr="0" bIns="91425" lIns="91425" rIns="91425" spcFirstLastPara="1" tIns="91425" wrap="square">
            <a:normAutofit/>
          </a:bodyPr>
          <a:p>
            <a:pPr algn="just" indent="0" lvl="0" marL="0" rtl="0">
              <a:lnSpc>
                <a:spcPct val="160000"/>
              </a:lnSpc>
              <a:spcBef>
                <a:spcPts val="600"/>
              </a:spcBef>
              <a:spcAft>
                <a:spcPts val="700"/>
              </a:spcAft>
              <a:buNone/>
            </a:pPr>
            <a:r>
              <a:rPr sz="1200" lang="en">
                <a:solidFill>
                  <a:srgbClr val="000000"/>
                </a:solidFill>
              </a:rPr>
              <a:t>The salient features of </a:t>
            </a:r>
            <a:r>
              <a:rPr sz="1200" i="1" lang="en">
                <a:solidFill>
                  <a:srgbClr val="000000"/>
                </a:solidFill>
              </a:rPr>
              <a:t>React library</a:t>
            </a:r>
            <a:r>
              <a:rPr sz="1200" lang="en">
                <a:solidFill>
                  <a:srgbClr val="000000"/>
                </a:solidFill>
              </a:rPr>
              <a:t> are as follows −</a:t>
            </a:r>
          </a:p>
        </p:txBody>
      </p:sp>
      <p:sp>
        <p:nvSpPr>
          <p:cNvPr id="1048701" name="Google Shape;292;p39"/>
          <p:cNvSpPr txBox="1"/>
          <p:nvPr>
            <p:ph type="body" idx="1"/>
          </p:nvPr>
        </p:nvSpPr>
        <p:spPr>
          <a:xfrm>
            <a:off x="819150" y="1450525"/>
            <a:ext cx="7505700" cy="2988300"/>
          </a:xfrm>
          <a:prstGeom prst="rect"/>
        </p:spPr>
        <p:txBody>
          <a:bodyPr anchor="t" anchorCtr="0" bIns="91425" lIns="91425" rIns="91425" spcFirstLastPara="1" tIns="91425" wrap="square">
            <a:normAutofit/>
          </a:bodyPr>
          <a:p>
            <a:pPr algn="l" indent="-304800" lvl="0" marL="457200" rtl="0">
              <a:lnSpc>
                <a:spcPct val="150000"/>
              </a:lnSpc>
              <a:spcBef>
                <a:spcPts val="0"/>
              </a:spcBef>
              <a:spcAft>
                <a:spcPts val="0"/>
              </a:spcAft>
              <a:buClr>
                <a:srgbClr val="000000"/>
              </a:buClr>
              <a:buSzPts val="1200"/>
              <a:buFont typeface="Nunito"/>
              <a:buChar char="●"/>
            </a:pPr>
            <a:r>
              <a:rPr sz="1200" lang="en">
                <a:solidFill>
                  <a:srgbClr val="000000"/>
                </a:solidFill>
                <a:latin typeface="Nunito"/>
                <a:ea typeface="Nunito"/>
                <a:cs typeface="Nunito"/>
                <a:sym typeface="Nunito"/>
              </a:rPr>
              <a:t>Solid base architecture</a:t>
            </a:r>
            <a:endParaRPr sz="1200">
              <a:solidFill>
                <a:srgbClr val="000000"/>
              </a:solidFill>
              <a:latin typeface="Nunito"/>
              <a:ea typeface="Nunito"/>
              <a:cs typeface="Nunito"/>
              <a:sym typeface="Nunito"/>
            </a:endParaRPr>
          </a:p>
          <a:p>
            <a:pPr algn="l" indent="-304800" lvl="0" marL="457200" rtl="0">
              <a:lnSpc>
                <a:spcPct val="150000"/>
              </a:lnSpc>
              <a:spcBef>
                <a:spcPts val="0"/>
              </a:spcBef>
              <a:spcAft>
                <a:spcPts val="0"/>
              </a:spcAft>
              <a:buClr>
                <a:srgbClr val="000000"/>
              </a:buClr>
              <a:buSzPts val="1200"/>
              <a:buFont typeface="Nunito"/>
              <a:buChar char="●"/>
            </a:pPr>
            <a:r>
              <a:rPr sz="1200" lang="en">
                <a:solidFill>
                  <a:srgbClr val="000000"/>
                </a:solidFill>
                <a:latin typeface="Nunito"/>
                <a:ea typeface="Nunito"/>
                <a:cs typeface="Nunito"/>
                <a:sym typeface="Nunito"/>
              </a:rPr>
              <a:t>Extensible architecture</a:t>
            </a:r>
            <a:endParaRPr sz="1200">
              <a:solidFill>
                <a:srgbClr val="000000"/>
              </a:solidFill>
              <a:latin typeface="Nunito"/>
              <a:ea typeface="Nunito"/>
              <a:cs typeface="Nunito"/>
              <a:sym typeface="Nunito"/>
            </a:endParaRPr>
          </a:p>
          <a:p>
            <a:pPr algn="l" indent="-304800" lvl="0" marL="457200" rtl="0">
              <a:lnSpc>
                <a:spcPct val="150000"/>
              </a:lnSpc>
              <a:spcBef>
                <a:spcPts val="0"/>
              </a:spcBef>
              <a:spcAft>
                <a:spcPts val="0"/>
              </a:spcAft>
              <a:buClr>
                <a:srgbClr val="000000"/>
              </a:buClr>
              <a:buSzPts val="1200"/>
              <a:buFont typeface="Nunito"/>
              <a:buChar char="●"/>
            </a:pPr>
            <a:r>
              <a:rPr sz="1200" lang="en">
                <a:solidFill>
                  <a:srgbClr val="000000"/>
                </a:solidFill>
                <a:latin typeface="Nunito"/>
                <a:ea typeface="Nunito"/>
                <a:cs typeface="Nunito"/>
                <a:sym typeface="Nunito"/>
              </a:rPr>
              <a:t>Component based library</a:t>
            </a:r>
            <a:endParaRPr sz="1200">
              <a:solidFill>
                <a:srgbClr val="000000"/>
              </a:solidFill>
              <a:latin typeface="Nunito"/>
              <a:ea typeface="Nunito"/>
              <a:cs typeface="Nunito"/>
              <a:sym typeface="Nunito"/>
            </a:endParaRPr>
          </a:p>
          <a:p>
            <a:pPr algn="l" indent="-304800" lvl="0" marL="457200" rtl="0">
              <a:lnSpc>
                <a:spcPct val="150000"/>
              </a:lnSpc>
              <a:spcBef>
                <a:spcPts val="0"/>
              </a:spcBef>
              <a:spcAft>
                <a:spcPts val="0"/>
              </a:spcAft>
              <a:buClr>
                <a:srgbClr val="000000"/>
              </a:buClr>
              <a:buSzPts val="1200"/>
              <a:buFont typeface="Nunito"/>
              <a:buChar char="●"/>
            </a:pPr>
            <a:r>
              <a:rPr sz="1200" lang="en">
                <a:solidFill>
                  <a:srgbClr val="000000"/>
                </a:solidFill>
                <a:latin typeface="Nunito"/>
                <a:ea typeface="Nunito"/>
                <a:cs typeface="Nunito"/>
                <a:sym typeface="Nunito"/>
              </a:rPr>
              <a:t>JSX based design architecture</a:t>
            </a:r>
            <a:endParaRPr sz="1200">
              <a:solidFill>
                <a:srgbClr val="000000"/>
              </a:solidFill>
              <a:latin typeface="Nunito"/>
              <a:ea typeface="Nunito"/>
              <a:cs typeface="Nunito"/>
              <a:sym typeface="Nunito"/>
            </a:endParaRPr>
          </a:p>
          <a:p>
            <a:pPr algn="l" indent="-304800" lvl="0" marL="457200" rtl="0">
              <a:lnSpc>
                <a:spcPct val="150000"/>
              </a:lnSpc>
              <a:spcBef>
                <a:spcPts val="0"/>
              </a:spcBef>
              <a:spcAft>
                <a:spcPts val="0"/>
              </a:spcAft>
              <a:buClr>
                <a:srgbClr val="000000"/>
              </a:buClr>
              <a:buSzPts val="1200"/>
              <a:buFont typeface="Nunito"/>
              <a:buChar char="●"/>
            </a:pPr>
            <a:r>
              <a:rPr sz="1200" lang="en">
                <a:solidFill>
                  <a:srgbClr val="000000"/>
                </a:solidFill>
                <a:latin typeface="Nunito"/>
                <a:ea typeface="Nunito"/>
                <a:cs typeface="Nunito"/>
                <a:sym typeface="Nunito"/>
              </a:rPr>
              <a:t>Declarative UI library</a:t>
            </a:r>
            <a:endParaRPr sz="1200">
              <a:solidFill>
                <a:srgbClr val="000000"/>
              </a:solidFill>
              <a:latin typeface="Nunito"/>
              <a:ea typeface="Nunito"/>
              <a:cs typeface="Nunito"/>
              <a:sym typeface="Nunito"/>
            </a:endParaRPr>
          </a:p>
          <a:p>
            <a:pPr algn="l" indent="0" lvl="0" marL="0" rtl="0">
              <a:spcBef>
                <a:spcPts val="1500"/>
              </a:spcBef>
              <a:spcAft>
                <a:spcPts val="1200"/>
              </a:spcAft>
              <a:buNone/>
            </a:pPr>
            <a:r>
              <a:t/>
            </a:r>
          </a:p>
        </p:txBody>
      </p:sp>
      <p:pic>
        <p:nvPicPr>
          <p:cNvPr id="2097169" name="Google Shape;293;p39"/>
          <p:cNvPicPr preferRelativeResize="0">
            <a:picLocks/>
          </p:cNvPicPr>
          <p:nvPr/>
        </p:nvPicPr>
        <p:blipFill>
          <a:blip xmlns:r="http://schemas.openxmlformats.org/officeDocument/2006/relationships" r:embed="rId1">
            <a:alphaModFix/>
          </a:blip>
          <a:stretch>
            <a:fillRect/>
          </a:stretch>
        </p:blipFill>
        <p:spPr>
          <a:xfrm>
            <a:off x="5279099" y="377499"/>
            <a:ext cx="3182275" cy="4482200"/>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2" name="Shape 297"/>
        <p:cNvGrpSpPr/>
        <p:nvPr/>
      </p:nvGrpSpPr>
      <p:grpSpPr>
        <a:xfrm>
          <a:off x="0" y="0"/>
          <a:ext cx="0" cy="0"/>
          <a:chOff x="0" y="0"/>
          <a:chExt cx="0" cy="0"/>
        </a:xfrm>
      </p:grpSpPr>
      <p:sp>
        <p:nvSpPr>
          <p:cNvPr id="1048704" name="Google Shape;298;p40"/>
          <p:cNvSpPr txBox="1"/>
          <p:nvPr>
            <p:ph type="title"/>
          </p:nvPr>
        </p:nvSpPr>
        <p:spPr>
          <a:xfrm>
            <a:off x="502350" y="478825"/>
            <a:ext cx="7505700" cy="4632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400" lang="en">
                <a:solidFill>
                  <a:srgbClr val="333333"/>
                </a:solidFill>
                <a:highlight>
                  <a:srgbClr val="FFFFFF"/>
                </a:highlight>
                <a:latin typeface="Roboto"/>
                <a:ea typeface="Roboto"/>
                <a:cs typeface="Roboto"/>
                <a:sym typeface="Roboto"/>
              </a:rPr>
              <a:t>Some important features of React -</a:t>
            </a:r>
            <a:endParaRPr sz="1600"/>
          </a:p>
        </p:txBody>
      </p:sp>
      <p:sp>
        <p:nvSpPr>
          <p:cNvPr id="1048705" name="Google Shape;299;p40"/>
          <p:cNvSpPr txBox="1"/>
          <p:nvPr>
            <p:ph type="body" idx="1"/>
          </p:nvPr>
        </p:nvSpPr>
        <p:spPr>
          <a:xfrm>
            <a:off x="819150" y="983675"/>
            <a:ext cx="7505700" cy="3726300"/>
          </a:xfrm>
          <a:prstGeom prst="rect"/>
        </p:spPr>
        <p:txBody>
          <a:bodyPr anchor="t" anchorCtr="0" bIns="91425" lIns="91425" rIns="91425" spcFirstLastPara="1" tIns="91425" wrap="square">
            <a:normAutofit fontScale="66667" lnSpcReduction="20000"/>
          </a:bodyPr>
          <a:p>
            <a:pPr algn="just" indent="-281940" lvl="0" marL="457200" marR="25400" rtl="0">
              <a:lnSpc>
                <a:spcPct val="156250"/>
              </a:lnSpc>
              <a:spcBef>
                <a:spcPts val="150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Easy to learn -</a:t>
            </a:r>
            <a:r>
              <a:rPr sz="1200" lang="en">
                <a:solidFill>
                  <a:srgbClr val="000000"/>
                </a:solidFill>
                <a:highlight>
                  <a:srgbClr val="FFFFFF"/>
                </a:highlight>
                <a:latin typeface="Roboto"/>
                <a:ea typeface="Roboto"/>
                <a:cs typeface="Roboto"/>
                <a:sym typeface="Roboto"/>
              </a:rPr>
              <a:t>  it is very easier for a beginner to learn it and make web and mobile applications using this front-end framework. Angular is referred to as a ' Domain Specific Language ', so it is implied that it is quite difficult to understand it. For Learning React, you need the basic knowledge of CSS and HTML.</a:t>
            </a:r>
            <a:endParaRPr sz="1200">
              <a:solidFill>
                <a:srgbClr val="000000"/>
              </a:solidFill>
              <a:highlight>
                <a:srgbClr val="FFFFFF"/>
              </a:highlight>
              <a:latin typeface="Roboto"/>
              <a:ea typeface="Roboto"/>
              <a:cs typeface="Roboto"/>
              <a:sym typeface="Roboto"/>
            </a:endParaRPr>
          </a:p>
          <a:p>
            <a:pPr algn="just"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Simple -</a:t>
            </a:r>
            <a:r>
              <a:rPr sz="1200" lang="en">
                <a:solidFill>
                  <a:srgbClr val="000000"/>
                </a:solidFill>
                <a:highlight>
                  <a:srgbClr val="FFFFFF"/>
                </a:highlight>
                <a:latin typeface="Roboto"/>
                <a:ea typeface="Roboto"/>
                <a:cs typeface="Roboto"/>
                <a:sym typeface="Roboto"/>
              </a:rPr>
              <a:t> React is one of the simplest open-source JavaScript front-end frameworks for building web and mobile applications. It uses the component-based approach, uses plain and simple JavaScript, and a well-defined lifecycle, which makes react much simpler and easier. It uses a simple syntax named JSX, which allows learners or developers to mix HTML with JavaScript to make it easier for them to apply and use it for making efficient web and mobile applications.</a:t>
            </a:r>
            <a:endParaRPr sz="1200">
              <a:solidFill>
                <a:srgbClr val="000000"/>
              </a:solidFill>
              <a:highlight>
                <a:srgbClr val="FFFFFF"/>
              </a:highlight>
              <a:latin typeface="Roboto"/>
              <a:ea typeface="Roboto"/>
              <a:cs typeface="Roboto"/>
              <a:sym typeface="Roboto"/>
            </a:endParaRPr>
          </a:p>
          <a:p>
            <a:pPr algn="just"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Data Binding -</a:t>
            </a:r>
            <a:r>
              <a:rPr sz="1200" lang="en">
                <a:solidFill>
                  <a:srgbClr val="000000"/>
                </a:solidFill>
                <a:highlight>
                  <a:srgbClr val="FFFFFF"/>
                </a:highlight>
                <a:latin typeface="Roboto"/>
                <a:ea typeface="Roboto"/>
                <a:cs typeface="Roboto"/>
                <a:sym typeface="Roboto"/>
              </a:rPr>
              <a:t> React uses an application architecture known as Flux to control data flow to components via one control point called the dispatcher. It uses </a:t>
            </a:r>
            <a:r>
              <a:rPr b="1" sz="1200" lang="en">
                <a:solidFill>
                  <a:srgbClr val="000000"/>
                </a:solidFill>
                <a:highlight>
                  <a:srgbClr val="FFFFFF"/>
                </a:highlight>
                <a:latin typeface="Roboto"/>
                <a:ea typeface="Roboto"/>
                <a:cs typeface="Roboto"/>
                <a:sym typeface="Roboto"/>
              </a:rPr>
              <a:t>one-way data binding</a:t>
            </a:r>
            <a:r>
              <a:rPr sz="1200" lang="en">
                <a:solidFill>
                  <a:srgbClr val="000000"/>
                </a:solidFill>
                <a:highlight>
                  <a:srgbClr val="FFFFFF"/>
                </a:highlight>
                <a:latin typeface="Roboto"/>
                <a:ea typeface="Roboto"/>
                <a:cs typeface="Roboto"/>
                <a:sym typeface="Roboto"/>
              </a:rPr>
              <a:t>, which is easier to debug self-contained components of large React applications.</a:t>
            </a:r>
            <a:endParaRPr sz="1200">
              <a:solidFill>
                <a:srgbClr val="000000"/>
              </a:solidFill>
              <a:highlight>
                <a:srgbClr val="FFFFFF"/>
              </a:highlight>
              <a:latin typeface="Roboto"/>
              <a:ea typeface="Roboto"/>
              <a:cs typeface="Roboto"/>
              <a:sym typeface="Roboto"/>
            </a:endParaRPr>
          </a:p>
          <a:p>
            <a:pPr algn="just"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Native Approach -</a:t>
            </a:r>
            <a:r>
              <a:rPr sz="1200" lang="en">
                <a:solidFill>
                  <a:srgbClr val="000000"/>
                </a:solidFill>
                <a:highlight>
                  <a:srgbClr val="FFFFFF"/>
                </a:highlight>
                <a:latin typeface="Roboto"/>
                <a:ea typeface="Roboto"/>
                <a:cs typeface="Roboto"/>
                <a:sym typeface="Roboto"/>
              </a:rPr>
              <a:t> React is used to create mobile applications (React Native) and web applications. React allows the reusability of code and can easily support it, which has many benefits and is much time saver. So simultaneously, at the same time, we can make </a:t>
            </a:r>
            <a:r>
              <a:rPr b="1" sz="1200" lang="en">
                <a:solidFill>
                  <a:srgbClr val="000000"/>
                </a:solidFill>
                <a:highlight>
                  <a:srgbClr val="FFFFFF"/>
                </a:highlight>
                <a:latin typeface="Roboto"/>
                <a:ea typeface="Roboto"/>
                <a:cs typeface="Roboto"/>
                <a:sym typeface="Roboto"/>
              </a:rPr>
              <a:t>IOS, Web applications</a:t>
            </a:r>
            <a:r>
              <a:rPr sz="1200" lang="en">
                <a:solidFill>
                  <a:srgbClr val="000000"/>
                </a:solidFill>
                <a:highlight>
                  <a:srgbClr val="FFFFFF"/>
                </a:highlight>
                <a:latin typeface="Roboto"/>
                <a:ea typeface="Roboto"/>
                <a:cs typeface="Roboto"/>
                <a:sym typeface="Roboto"/>
              </a:rPr>
              <a:t> and Android.</a:t>
            </a:r>
            <a:endParaRPr sz="1200">
              <a:solidFill>
                <a:srgbClr val="000000"/>
              </a:solidFill>
              <a:highlight>
                <a:srgbClr val="FFFFFF"/>
              </a:highlight>
              <a:latin typeface="Roboto"/>
              <a:ea typeface="Roboto"/>
              <a:cs typeface="Roboto"/>
              <a:sym typeface="Roboto"/>
            </a:endParaRPr>
          </a:p>
          <a:p>
            <a:pPr algn="just"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Performance -</a:t>
            </a:r>
            <a:r>
              <a:rPr sz="1200" lang="en">
                <a:solidFill>
                  <a:srgbClr val="000000"/>
                </a:solidFill>
                <a:highlight>
                  <a:srgbClr val="FFFFFF"/>
                </a:highlight>
                <a:latin typeface="Roboto"/>
                <a:ea typeface="Roboto"/>
                <a:cs typeface="Roboto"/>
                <a:sym typeface="Roboto"/>
              </a:rPr>
              <a:t> React has very fast performance due to the immutability of data. As the name suggests, we can predict that the immutable data structures never change and allows you to compare direct object references instead of doing deep-tree comparisons. The above reason ultimately affects the performance of reacting and makes it faster.</a:t>
            </a:r>
            <a:endParaRPr sz="1200">
              <a:solidFill>
                <a:srgbClr val="000000"/>
              </a:solidFill>
              <a:highlight>
                <a:srgbClr val="FFFFFF"/>
              </a:highlight>
              <a:latin typeface="Roboto"/>
              <a:ea typeface="Roboto"/>
              <a:cs typeface="Roboto"/>
              <a:sym typeface="Roboto"/>
            </a:endParaRPr>
          </a:p>
          <a:p>
            <a:pPr algn="just"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Testability -</a:t>
            </a:r>
            <a:r>
              <a:rPr sz="1200" lang="en">
                <a:solidFill>
                  <a:srgbClr val="000000"/>
                </a:solidFill>
                <a:highlight>
                  <a:srgbClr val="FFFFFF"/>
                </a:highlight>
                <a:latin typeface="Roboto"/>
                <a:ea typeface="Roboto"/>
                <a:cs typeface="Roboto"/>
                <a:sym typeface="Roboto"/>
              </a:rPr>
              <a:t> There are some state functions in the react, where various react views are treated as these functions of the states, and we can easily manipulate with the state we pass to the react view. Also, we can take a look at the output and triggered actions, functions, events, etc.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5" name="Shape 303"/>
        <p:cNvGrpSpPr/>
        <p:nvPr/>
      </p:nvGrpSpPr>
      <p:grpSpPr>
        <a:xfrm>
          <a:off x="0" y="0"/>
          <a:ext cx="0" cy="0"/>
          <a:chOff x="0" y="0"/>
          <a:chExt cx="0" cy="0"/>
        </a:xfrm>
      </p:grpSpPr>
      <p:sp>
        <p:nvSpPr>
          <p:cNvPr id="1048708" name="Google Shape;304;p41"/>
          <p:cNvSpPr txBox="1"/>
          <p:nvPr>
            <p:ph type="body" idx="1"/>
          </p:nvPr>
        </p:nvSpPr>
        <p:spPr>
          <a:xfrm>
            <a:off x="819150" y="1600575"/>
            <a:ext cx="7505700" cy="2838300"/>
          </a:xfrm>
          <a:prstGeom prst="rect"/>
        </p:spPr>
        <p:txBody>
          <a:bodyPr anchor="t" anchorCtr="0" bIns="91425" lIns="91425" rIns="91425" spcFirstLastPara="1" tIns="91425" wrap="square">
            <a:normAutofit/>
          </a:bodyPr>
          <a:p>
            <a:pPr algn="l" indent="-311150" lvl="0" marL="457200" rtl="0">
              <a:spcBef>
                <a:spcPts val="0"/>
              </a:spcBef>
              <a:spcAft>
                <a:spcPts val="0"/>
              </a:spcAft>
              <a:buSzPts val="1300"/>
              <a:buChar char="●"/>
            </a:pPr>
            <a:r>
              <a:rPr sz="1200" lang="en">
                <a:solidFill>
                  <a:srgbClr val="000000"/>
                </a:solidFill>
                <a:highlight>
                  <a:srgbClr val="FFFFFF"/>
                </a:highlight>
                <a:latin typeface="Roboto"/>
                <a:ea typeface="Roboto"/>
                <a:cs typeface="Roboto"/>
                <a:sym typeface="Roboto"/>
              </a:rPr>
              <a:t>an open-source server environment, and it is a cross-platform runtime environment for executing JavaScript code outside a browser</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not a programming language, and even it is not a framework.</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 used for building and developing numerous backend services like net applications, mobile applications</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It may be a free ASCII text file platform and may be utilized by anybody.</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It will run on numerous operative systems like </a:t>
            </a:r>
            <a:r>
              <a:rPr b="1" sz="1200" lang="en">
                <a:solidFill>
                  <a:srgbClr val="000000"/>
                </a:solidFill>
                <a:highlight>
                  <a:srgbClr val="FFFFFF"/>
                </a:highlight>
                <a:latin typeface="Roboto"/>
                <a:ea typeface="Roboto"/>
                <a:cs typeface="Roboto"/>
                <a:sym typeface="Roboto"/>
              </a:rPr>
              <a:t>Windows, Mac, Linux, Unix</a:t>
            </a:r>
            <a:r>
              <a:rPr sz="1200" lang="en">
                <a:solidFill>
                  <a:srgbClr val="000000"/>
                </a:solidFill>
                <a:highlight>
                  <a:srgbClr val="FFFFFF"/>
                </a:highlight>
                <a:latin typeface="Roboto"/>
                <a:ea typeface="Roboto"/>
                <a:cs typeface="Roboto"/>
                <a:sym typeface="Roboto"/>
              </a:rPr>
              <a:t>, etc.</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even be used for agile development and prototyping.</a:t>
            </a:r>
            <a:endParaRPr sz="1200">
              <a:solidFill>
                <a:srgbClr val="000000"/>
              </a:solidFill>
              <a:highlight>
                <a:srgbClr val="FFFFFF"/>
              </a:highlight>
              <a:latin typeface="Roboto"/>
              <a:ea typeface="Roboto"/>
              <a:cs typeface="Roboto"/>
              <a:sym typeface="Roboto"/>
            </a:endParaRPr>
          </a:p>
          <a:p>
            <a:pPr algn="l" indent="-304800" lvl="0" marL="457200" rtl="0">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provides extremely ascendable and really quick services to the users.</a:t>
            </a:r>
            <a:endParaRPr sz="1200">
              <a:solidFill>
                <a:srgbClr val="000000"/>
              </a:solidFill>
              <a:highlight>
                <a:srgbClr val="FFFFFF"/>
              </a:highlight>
              <a:latin typeface="Roboto"/>
              <a:ea typeface="Roboto"/>
              <a:cs typeface="Roboto"/>
              <a:sym typeface="Roboto"/>
            </a:endParaRPr>
          </a:p>
          <a:p>
            <a:pPr algn="l" indent="-304800" lvl="0" marL="457200" marR="25400" rtl="0">
              <a:lnSpc>
                <a:spcPct val="156250"/>
              </a:lnSpc>
              <a:spcBef>
                <a:spcPts val="0"/>
              </a:spcBef>
              <a:spcAft>
                <a:spcPts val="0"/>
              </a:spcAft>
              <a:buClr>
                <a:srgbClr val="000000"/>
              </a:buClr>
              <a:buSzPts val="1200"/>
              <a:buFont typeface="Roboto"/>
              <a:buChar char="●"/>
            </a:pPr>
            <a:r>
              <a:rPr sz="1200" lang="en">
                <a:solidFill>
                  <a:srgbClr val="000000"/>
                </a:solidFill>
                <a:highlight>
                  <a:srgbClr val="FFFFFF"/>
                </a:highlight>
                <a:latin typeface="Roboto"/>
                <a:ea typeface="Roboto"/>
                <a:cs typeface="Roboto"/>
                <a:sym typeface="Roboto"/>
              </a:rPr>
              <a:t>It contains a Non-blocking or, can say, Asynchronous nature.</a:t>
            </a:r>
            <a:endParaRPr sz="1200">
              <a:solidFill>
                <a:srgbClr val="000000"/>
              </a:solidFill>
              <a:highlight>
                <a:srgbClr val="FFFFFF"/>
              </a:highlight>
              <a:latin typeface="Roboto"/>
              <a:ea typeface="Roboto"/>
              <a:cs typeface="Roboto"/>
              <a:sym typeface="Roboto"/>
            </a:endParaRPr>
          </a:p>
        </p:txBody>
      </p:sp>
      <p:pic>
        <p:nvPicPr>
          <p:cNvPr id="2097170" name="Google Shape;305;p41"/>
          <p:cNvPicPr preferRelativeResize="0">
            <a:picLocks/>
          </p:cNvPicPr>
          <p:nvPr/>
        </p:nvPicPr>
        <p:blipFill>
          <a:blip xmlns:r="http://schemas.openxmlformats.org/officeDocument/2006/relationships" r:embed="rId1">
            <a:alphaModFix/>
          </a:blip>
          <a:stretch>
            <a:fillRect/>
          </a:stretch>
        </p:blipFill>
        <p:spPr>
          <a:xfrm>
            <a:off x="819150" y="310775"/>
            <a:ext cx="1931825" cy="1177925"/>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Shape 140"/>
        <p:cNvGrpSpPr/>
        <p:nvPr/>
      </p:nvGrpSpPr>
      <p:grpSpPr>
        <a:xfrm>
          <a:off x="0" y="0"/>
          <a:ext cx="0" cy="0"/>
          <a:chOff x="0" y="0"/>
          <a:chExt cx="0" cy="0"/>
        </a:xfrm>
      </p:grpSpPr>
      <p:sp>
        <p:nvSpPr>
          <p:cNvPr id="1048615" name="Google Shape;141;p15"/>
          <p:cNvSpPr txBox="1"/>
          <p:nvPr>
            <p:ph type="title"/>
          </p:nvPr>
        </p:nvSpPr>
        <p:spPr>
          <a:xfrm>
            <a:off x="819150" y="448750"/>
            <a:ext cx="7505700" cy="612000"/>
          </a:xfrm>
          <a:prstGeom prst="rect"/>
        </p:spPr>
        <p:txBody>
          <a:bodyPr anchor="t" anchorCtr="0" bIns="91425" lIns="91425" rIns="91425" spcFirstLastPara="1" tIns="91425" wrap="square">
            <a:normAutofit/>
          </a:bodyPr>
          <a:p>
            <a:pPr algn="l" indent="0" lvl="0" marL="0" rtl="0">
              <a:spcBef>
                <a:spcPts val="0"/>
              </a:spcBef>
              <a:spcAft>
                <a:spcPts val="0"/>
              </a:spcAft>
              <a:buNone/>
            </a:pPr>
            <a:r>
              <a:rPr lang="en">
                <a:solidFill>
                  <a:schemeClr val="dk2"/>
                </a:solidFill>
              </a:rPr>
              <a:t>Full Stack Development</a:t>
            </a:r>
          </a:p>
        </p:txBody>
      </p:sp>
      <p:sp>
        <p:nvSpPr>
          <p:cNvPr id="1048616" name="Google Shape;142;p15"/>
          <p:cNvSpPr txBox="1"/>
          <p:nvPr>
            <p:ph type="body" idx="1"/>
          </p:nvPr>
        </p:nvSpPr>
        <p:spPr>
          <a:xfrm>
            <a:off x="819150" y="1060750"/>
            <a:ext cx="7505700" cy="3156600"/>
          </a:xfrm>
          <a:prstGeom prst="rect"/>
        </p:spPr>
        <p:txBody>
          <a:bodyPr anchor="t" anchorCtr="0" bIns="91425" lIns="91425" rIns="91425" spcFirstLastPara="1" tIns="91425" wrap="square">
            <a:normAutofit fontScale="75000" lnSpcReduction="20000"/>
          </a:bodyPr>
          <a:p>
            <a:pPr algn="l" indent="-301041" lvl="0" marL="457200" rtl="0">
              <a:spcBef>
                <a:spcPts val="0"/>
              </a:spcBef>
              <a:spcAft>
                <a:spcPts val="0"/>
              </a:spcAft>
              <a:buClr>
                <a:srgbClr val="42494F"/>
              </a:buClr>
              <a:buSzPct val="100000"/>
              <a:buFont typeface="Arial"/>
              <a:buChar char="●"/>
            </a:pPr>
            <a:r>
              <a:rPr sz="2074" lang="en">
                <a:solidFill>
                  <a:srgbClr val="333333"/>
                </a:solidFill>
                <a:latin typeface="Times New Roman"/>
                <a:ea typeface="Times New Roman"/>
                <a:cs typeface="Times New Roman"/>
                <a:sym typeface="Times New Roman"/>
              </a:rPr>
              <a:t>The main components of a full stack development are the front-end, back-end and database</a:t>
            </a:r>
            <a:endParaRPr sz="2074">
              <a:solidFill>
                <a:srgbClr val="333333"/>
              </a:solidFill>
              <a:latin typeface="Times New Roman"/>
              <a:ea typeface="Times New Roman"/>
              <a:cs typeface="Times New Roman"/>
              <a:sym typeface="Times New Roman"/>
            </a:endParaRPr>
          </a:p>
          <a:p>
            <a:pPr algn="l" indent="-301041" lvl="0" marL="457200" marR="2982653" rtl="0">
              <a:spcBef>
                <a:spcPts val="0"/>
              </a:spcBef>
              <a:spcAft>
                <a:spcPts val="0"/>
              </a:spcAft>
              <a:buClr>
                <a:srgbClr val="42494F"/>
              </a:buClr>
              <a:buSzPct val="100000"/>
              <a:buFont typeface="Arial"/>
              <a:buChar char="●"/>
            </a:pPr>
            <a:r>
              <a:rPr sz="2074" lang="en">
                <a:solidFill>
                  <a:srgbClr val="333333"/>
                </a:solidFill>
                <a:latin typeface="Times New Roman"/>
                <a:ea typeface="Times New Roman"/>
                <a:cs typeface="Times New Roman"/>
                <a:sym typeface="Times New Roman"/>
              </a:rPr>
              <a:t>he website UI can be built using various, front-end technologies like HTML, CSS, Javascript</a:t>
            </a:r>
            <a:endParaRPr sz="2074">
              <a:solidFill>
                <a:srgbClr val="333333"/>
              </a:solidFill>
              <a:latin typeface="Times New Roman"/>
              <a:ea typeface="Times New Roman"/>
              <a:cs typeface="Times New Roman"/>
              <a:sym typeface="Times New Roman"/>
            </a:endParaRPr>
          </a:p>
          <a:p>
            <a:pPr algn="just" indent="-301041" lvl="0" marL="457200" marR="3096953" rtl="0">
              <a:lnSpc>
                <a:spcPct val="150000"/>
              </a:lnSpc>
              <a:spcBef>
                <a:spcPts val="0"/>
              </a:spcBef>
              <a:spcAft>
                <a:spcPts val="0"/>
              </a:spcAft>
              <a:buClr>
                <a:srgbClr val="42494F"/>
              </a:buClr>
              <a:buSzPct val="100000"/>
              <a:buFont typeface="Arial"/>
              <a:buChar char="●"/>
            </a:pPr>
            <a:r>
              <a:rPr sz="2074" lang="en">
                <a:solidFill>
                  <a:srgbClr val="333333"/>
                </a:solidFill>
                <a:latin typeface="Times New Roman"/>
                <a:ea typeface="Times New Roman"/>
                <a:cs typeface="Times New Roman"/>
                <a:sym typeface="Times New Roman"/>
              </a:rPr>
              <a:t>The back end is written in programming languages like Java or Python. Further, a good web application would need scalability, event handling, and routing, which are usually handled by libraries and frameworks like SpringBoot or Django.</a:t>
            </a:r>
            <a:endParaRPr sz="2074">
              <a:solidFill>
                <a:srgbClr val="333333"/>
              </a:solidFill>
              <a:latin typeface="Times New Roman"/>
              <a:ea typeface="Times New Roman"/>
              <a:cs typeface="Times New Roman"/>
              <a:sym typeface="Times New Roman"/>
            </a:endParaRPr>
          </a:p>
          <a:p>
            <a:pPr algn="just" indent="-270510" lvl="0" marL="457200" marR="2982653" rtl="0">
              <a:lnSpc>
                <a:spcPct val="150000"/>
              </a:lnSpc>
              <a:spcBef>
                <a:spcPts val="0"/>
              </a:spcBef>
              <a:spcAft>
                <a:spcPts val="0"/>
              </a:spcAft>
              <a:buClr>
                <a:srgbClr val="42494F"/>
              </a:buClr>
              <a:buSzPct val="57853"/>
              <a:buFont typeface="Arial"/>
              <a:buChar char="●"/>
            </a:pPr>
            <a:r>
              <a:rPr sz="2074" lang="en">
                <a:solidFill>
                  <a:srgbClr val="333333"/>
                </a:solidFill>
                <a:latin typeface="Times New Roman"/>
                <a:ea typeface="Times New Roman"/>
                <a:cs typeface="Times New Roman"/>
                <a:sym typeface="Times New Roman"/>
              </a:rPr>
              <a:t>The back end also consists of logic that can connect the application to other services and databases. For example, all the user and transaction data is stored in a database through specific drivers handled on the back en</a:t>
            </a:r>
            <a:r>
              <a:rPr sz="1200" lang="en">
                <a:solidFill>
                  <a:srgbClr val="42494F"/>
                </a:solidFill>
                <a:latin typeface="Arial"/>
                <a:ea typeface="Arial"/>
                <a:cs typeface="Arial"/>
                <a:sym typeface="Arial"/>
              </a:rPr>
              <a:t>d.</a:t>
            </a:r>
            <a:endParaRPr sz="1200">
              <a:solidFill>
                <a:srgbClr val="42494F"/>
              </a:solidFill>
              <a:latin typeface="Arial"/>
              <a:ea typeface="Arial"/>
              <a:cs typeface="Arial"/>
              <a:sym typeface="Arial"/>
            </a:endParaRPr>
          </a:p>
          <a:p>
            <a:pPr algn="just" indent="0" lvl="0" marL="0" marR="2982653" rtl="0">
              <a:spcBef>
                <a:spcPts val="1200"/>
              </a:spcBef>
              <a:spcAft>
                <a:spcPts val="0"/>
              </a:spcAft>
              <a:buNone/>
            </a:pPr>
            <a:r>
              <a:t/>
            </a:r>
            <a:endParaRPr sz="1200">
              <a:solidFill>
                <a:srgbClr val="42494F"/>
              </a:solidFill>
              <a:latin typeface="Arial"/>
              <a:ea typeface="Arial"/>
              <a:cs typeface="Arial"/>
              <a:sym typeface="Arial"/>
            </a:endParaRPr>
          </a:p>
          <a:p>
            <a:pPr algn="l" indent="0" lvl="0" marL="0" rtl="0">
              <a:spcBef>
                <a:spcPts val="1200"/>
              </a:spcBef>
              <a:spcAft>
                <a:spcPts val="0"/>
              </a:spcAft>
              <a:buNone/>
            </a:pPr>
            <a:r>
              <a:t/>
            </a:r>
            <a:endParaRPr sz="1200" i="1">
              <a:solidFill>
                <a:srgbClr val="42494F"/>
              </a:solidFill>
              <a:latin typeface="Arial"/>
              <a:ea typeface="Arial"/>
              <a:cs typeface="Arial"/>
              <a:sym typeface="Arial"/>
            </a:endParaRPr>
          </a:p>
          <a:p>
            <a:pPr algn="l" indent="0" lvl="0" marL="0" rtl="0">
              <a:spcBef>
                <a:spcPts val="0"/>
              </a:spcBef>
              <a:spcAft>
                <a:spcPts val="1200"/>
              </a:spcAft>
              <a:buNone/>
            </a:pPr>
            <a:r>
              <a:t/>
            </a:r>
          </a:p>
        </p:txBody>
      </p:sp>
      <p:pic>
        <p:nvPicPr>
          <p:cNvPr id="2097153" name="Google Shape;143;p15"/>
          <p:cNvPicPr preferRelativeResize="0">
            <a:picLocks/>
          </p:cNvPicPr>
          <p:nvPr/>
        </p:nvPicPr>
        <p:blipFill>
          <a:blip xmlns:r="http://schemas.openxmlformats.org/officeDocument/2006/relationships" r:embed="rId1">
            <a:alphaModFix/>
          </a:blip>
          <a:stretch>
            <a:fillRect/>
          </a:stretch>
        </p:blipFill>
        <p:spPr>
          <a:xfrm>
            <a:off x="5628675" y="1451625"/>
            <a:ext cx="2363532" cy="3223600"/>
          </a:xfrm>
          <a:prstGeom prst="rect"/>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8" name="Shape 309"/>
        <p:cNvGrpSpPr/>
        <p:nvPr/>
      </p:nvGrpSpPr>
      <p:grpSpPr>
        <a:xfrm>
          <a:off x="0" y="0"/>
          <a:ext cx="0" cy="0"/>
          <a:chOff x="0" y="0"/>
          <a:chExt cx="0" cy="0"/>
        </a:xfrm>
      </p:grpSpPr>
      <p:sp>
        <p:nvSpPr>
          <p:cNvPr id="1048711" name="Google Shape;310;p42"/>
          <p:cNvSpPr txBox="1"/>
          <p:nvPr>
            <p:ph type="title"/>
          </p:nvPr>
        </p:nvSpPr>
        <p:spPr>
          <a:xfrm>
            <a:off x="502375" y="395450"/>
            <a:ext cx="7505700" cy="4800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400" lang="en">
                <a:solidFill>
                  <a:srgbClr val="333333"/>
                </a:solidFill>
                <a:highlight>
                  <a:srgbClr val="FFFFFF"/>
                </a:highlight>
                <a:latin typeface="Roboto"/>
                <a:ea typeface="Roboto"/>
                <a:cs typeface="Roboto"/>
                <a:sym typeface="Roboto"/>
              </a:rPr>
              <a:t>Some important features of </a:t>
            </a:r>
            <a:r>
              <a:rPr altLang="en" b="1" sz="1400" lang="en-US">
                <a:solidFill>
                  <a:srgbClr val="333333"/>
                </a:solidFill>
                <a:highlight>
                  <a:srgbClr val="FFFFFF"/>
                </a:highlight>
                <a:latin typeface="Roboto"/>
                <a:ea typeface="Roboto"/>
                <a:cs typeface="Roboto"/>
                <a:sym typeface="Roboto"/>
              </a:rPr>
              <a:t>N</a:t>
            </a:r>
            <a:r>
              <a:rPr altLang="en" b="1" sz="1400" lang="en-US">
                <a:solidFill>
                  <a:srgbClr val="333333"/>
                </a:solidFill>
                <a:highlight>
                  <a:srgbClr val="FFFFFF"/>
                </a:highlight>
                <a:latin typeface="Roboto"/>
                <a:ea typeface="Roboto"/>
                <a:cs typeface="Roboto"/>
                <a:sym typeface="Roboto"/>
              </a:rPr>
              <a:t>o</a:t>
            </a:r>
            <a:r>
              <a:rPr altLang="en" b="1" sz="1400" lang="en-US">
                <a:solidFill>
                  <a:srgbClr val="333333"/>
                </a:solidFill>
                <a:highlight>
                  <a:srgbClr val="FFFFFF"/>
                </a:highlight>
                <a:latin typeface="Roboto"/>
                <a:ea typeface="Roboto"/>
                <a:cs typeface="Roboto"/>
                <a:sym typeface="Roboto"/>
              </a:rPr>
              <a:t>d</a:t>
            </a:r>
            <a:r>
              <a:rPr altLang="en" b="1" sz="1400" lang="en-US">
                <a:solidFill>
                  <a:srgbClr val="333333"/>
                </a:solidFill>
                <a:highlight>
                  <a:srgbClr val="FFFFFF"/>
                </a:highlight>
                <a:latin typeface="Roboto"/>
                <a:ea typeface="Roboto"/>
                <a:cs typeface="Roboto"/>
                <a:sym typeface="Roboto"/>
              </a:rPr>
              <a:t>e</a:t>
            </a:r>
            <a:r>
              <a:rPr b="1" sz="1400" lang="en">
                <a:solidFill>
                  <a:srgbClr val="333333"/>
                </a:solidFill>
                <a:highlight>
                  <a:srgbClr val="FFFFFF"/>
                </a:highlight>
                <a:latin typeface="Roboto"/>
                <a:ea typeface="Roboto"/>
                <a:cs typeface="Roboto"/>
                <a:sym typeface="Roboto"/>
              </a:rPr>
              <a:t> -</a:t>
            </a:r>
            <a:endParaRPr sz="3200"/>
          </a:p>
        </p:txBody>
      </p:sp>
      <p:sp>
        <p:nvSpPr>
          <p:cNvPr id="1048712" name="Google Shape;311;p42"/>
          <p:cNvSpPr txBox="1"/>
          <p:nvPr>
            <p:ph type="body" idx="1"/>
          </p:nvPr>
        </p:nvSpPr>
        <p:spPr>
          <a:xfrm>
            <a:off x="710775" y="1007025"/>
            <a:ext cx="7505700" cy="3728100"/>
          </a:xfrm>
          <a:prstGeom prst="rect"/>
        </p:spPr>
        <p:txBody>
          <a:bodyPr anchor="t" anchorCtr="0" bIns="91425" lIns="91425" rIns="91425" spcFirstLastPara="1" tIns="91425" wrap="square">
            <a:normAutofit fontScale="66667" lnSpcReduction="20000"/>
          </a:bodyPr>
          <a:p>
            <a:pPr algn="l" indent="-281940" lvl="0" marL="457200" marR="25400" rtl="0">
              <a:lnSpc>
                <a:spcPct val="156250"/>
              </a:lnSpc>
              <a:spcBef>
                <a:spcPts val="150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Easy Scalability:</a:t>
            </a:r>
            <a:r>
              <a:rPr sz="1200" lang="en">
                <a:solidFill>
                  <a:srgbClr val="000000"/>
                </a:solidFill>
                <a:highlight>
                  <a:srgbClr val="FFFFFF"/>
                </a:highlight>
                <a:latin typeface="Roboto"/>
                <a:ea typeface="Roboto"/>
                <a:cs typeface="Roboto"/>
                <a:sym typeface="Roboto"/>
              </a:rPr>
              <a:t> js is highly scalable because it uses a single-threaded model with event looping. Node.js uses a single-threaded program, and this program will be able to provide service to many requests.</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Fast:</a:t>
            </a:r>
            <a:r>
              <a:rPr sz="1200" lang="en">
                <a:solidFill>
                  <a:srgbClr val="000000"/>
                </a:solidFill>
                <a:highlight>
                  <a:srgbClr val="FFFFFF"/>
                </a:highlight>
                <a:latin typeface="Roboto"/>
                <a:ea typeface="Roboto"/>
                <a:cs typeface="Roboto"/>
                <a:sym typeface="Roboto"/>
              </a:rPr>
              <a:t> The event loop in Node.js handles all asynchronous operations, so Node.js acts like a fast suite. It runs on the V8 engine developed by Google.</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Easy to learn and debug code:</a:t>
            </a:r>
            <a:r>
              <a:rPr sz="1200" lang="en">
                <a:solidFill>
                  <a:srgbClr val="000000"/>
                </a:solidFill>
                <a:highlight>
                  <a:srgbClr val="FFFFFF"/>
                </a:highlight>
                <a:latin typeface="Roboto"/>
                <a:ea typeface="Roboto"/>
                <a:cs typeface="Roboto"/>
                <a:sym typeface="Roboto"/>
              </a:rPr>
              <a:t> js is quite easy to learn and debug because it uses JavaScript for running code of web-based projects and various web and mobile applications. </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Real-time web apps:</a:t>
            </a:r>
            <a:r>
              <a:rPr sz="1200" lang="en">
                <a:solidFill>
                  <a:srgbClr val="000000"/>
                </a:solidFill>
                <a:highlight>
                  <a:srgbClr val="FFFFFF"/>
                </a:highlight>
                <a:latin typeface="Roboto"/>
                <a:ea typeface="Roboto"/>
                <a:cs typeface="Roboto"/>
                <a:sym typeface="Roboto"/>
              </a:rPr>
              <a:t> js plays a key role in making real-time web applications, if someone wants to build gaming apps and chat applications, then Node.js is a much better option because of its faster synchronization.</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Caching Advantage:</a:t>
            </a:r>
            <a:r>
              <a:rPr sz="1200" lang="en">
                <a:solidFill>
                  <a:srgbClr val="000000"/>
                </a:solidFill>
                <a:highlight>
                  <a:srgbClr val="FFFFFF"/>
                </a:highlight>
                <a:latin typeface="Roboto"/>
                <a:ea typeface="Roboto"/>
                <a:cs typeface="Roboto"/>
                <a:sym typeface="Roboto"/>
              </a:rPr>
              <a:t> js provides the caching property in which a single module is cached. Sometimes you do not need to re-execute the same lines of code because it has already been cached using Node.js.</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Data Streaming:</a:t>
            </a:r>
            <a:r>
              <a:rPr sz="1200" lang="en">
                <a:solidFill>
                  <a:srgbClr val="000000"/>
                </a:solidFill>
                <a:highlight>
                  <a:srgbClr val="FFFFFF"/>
                </a:highlight>
                <a:latin typeface="Roboto"/>
                <a:ea typeface="Roboto"/>
                <a:cs typeface="Roboto"/>
                <a:sym typeface="Roboto"/>
              </a:rPr>
              <a:t>In Node.js, hypertext transfer protocol ( HTTP ) requests and responses area unit thought-about as 2 separate events. They're knowledge streams, thus once you method a file at the time of loading, it'll scale back the time and create it quicker once the info is given within the style of transmissions. It additionally permits you to stream audio and video files at lightning speed.</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Object-Oriented Approach:</a:t>
            </a:r>
            <a:r>
              <a:rPr sz="1200" lang="en">
                <a:solidFill>
                  <a:srgbClr val="000000"/>
                </a:solidFill>
                <a:highlight>
                  <a:srgbClr val="FFFFFF"/>
                </a:highlight>
                <a:latin typeface="Roboto"/>
                <a:ea typeface="Roboto"/>
                <a:cs typeface="Roboto"/>
                <a:sym typeface="Roboto"/>
              </a:rPr>
              <a:t> A huge complaint against Node.js was its JavaScript heritage, which frequently involved many procedural spaghetti codes. With the release and general adoption of ES6, Classes are built into the framework, and the code looks syntactically similar to C#, Java and SWIFT.</a:t>
            </a:r>
            <a:endParaRPr sz="1200">
              <a:solidFill>
                <a:srgbClr val="000000"/>
              </a:solidFill>
              <a:highlight>
                <a:srgbClr val="FFFFFF"/>
              </a:highlight>
              <a:latin typeface="Roboto"/>
              <a:ea typeface="Roboto"/>
              <a:cs typeface="Roboto"/>
              <a:sym typeface="Roboto"/>
            </a:endParaRPr>
          </a:p>
          <a:p>
            <a:pPr algn="l" indent="-281940" lvl="0" marL="457200" marR="25400" rtl="0">
              <a:lnSpc>
                <a:spcPct val="156250"/>
              </a:lnSpc>
              <a:spcBef>
                <a:spcPts val="0"/>
              </a:spcBef>
              <a:spcAft>
                <a:spcPts val="0"/>
              </a:spcAft>
              <a:buClr>
                <a:srgbClr val="000000"/>
              </a:buClr>
              <a:buSzPct val="100000"/>
              <a:buFont typeface="Roboto"/>
              <a:buChar char="○"/>
            </a:pPr>
            <a:r>
              <a:rPr b="1" sz="1200" lang="en">
                <a:solidFill>
                  <a:srgbClr val="000000"/>
                </a:solidFill>
                <a:highlight>
                  <a:srgbClr val="FFFFFF"/>
                </a:highlight>
                <a:latin typeface="Roboto"/>
                <a:ea typeface="Roboto"/>
                <a:cs typeface="Roboto"/>
                <a:sym typeface="Roboto"/>
              </a:rPr>
              <a:t>Event-Driven</a:t>
            </a:r>
            <a:r>
              <a:rPr sz="1200" lang="en">
                <a:solidFill>
                  <a:srgbClr val="000000"/>
                </a:solidFill>
                <a:highlight>
                  <a:srgbClr val="FFFFFF"/>
                </a:highlight>
                <a:latin typeface="Roboto"/>
                <a:ea typeface="Roboto"/>
                <a:cs typeface="Roboto"/>
                <a:sym typeface="Roboto"/>
              </a:rPr>
              <a:t> and Asyncronization- All Apis of the Node.js library area unit asynchronous, that is, non-blocking. </a:t>
            </a:r>
            <a:r>
              <a:rPr b="1" sz="1200" lang="en">
                <a:solidFill>
                  <a:srgbClr val="000000"/>
                </a:solidFill>
                <a:highlight>
                  <a:srgbClr val="FFFFFF"/>
                </a:highlight>
                <a:latin typeface="Roboto"/>
                <a:ea typeface="Roboto"/>
                <a:cs typeface="Roboto"/>
                <a:sym typeface="Roboto"/>
              </a:rPr>
              <a:t>Corporate Support:</a:t>
            </a:r>
            <a:r>
              <a:rPr sz="1200" lang="en">
                <a:solidFill>
                  <a:srgbClr val="000000"/>
                </a:solidFill>
                <a:highlight>
                  <a:srgbClr val="FFFFFF"/>
                </a:highlight>
                <a:latin typeface="Roboto"/>
                <a:ea typeface="Roboto"/>
                <a:cs typeface="Roboto"/>
                <a:sym typeface="Roboto"/>
              </a:rPr>
              <a:t> Node.js uses JavaScript, so most companies are combining front-end and backend Teams into a single unit.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Shape 147"/>
        <p:cNvGrpSpPr/>
        <p:nvPr/>
      </p:nvGrpSpPr>
      <p:grpSpPr>
        <a:xfrm>
          <a:off x="0" y="0"/>
          <a:ext cx="0" cy="0"/>
          <a:chOff x="0" y="0"/>
          <a:chExt cx="0" cy="0"/>
        </a:xfrm>
      </p:grpSpPr>
      <p:sp>
        <p:nvSpPr>
          <p:cNvPr id="1048619" name="Google Shape;148;p16"/>
          <p:cNvSpPr txBox="1"/>
          <p:nvPr>
            <p:ph type="title"/>
          </p:nvPr>
        </p:nvSpPr>
        <p:spPr>
          <a:xfrm>
            <a:off x="819150" y="845600"/>
            <a:ext cx="7505700" cy="566100"/>
          </a:xfrm>
          <a:prstGeom prst="rect"/>
        </p:spPr>
        <p:txBody>
          <a:bodyPr anchor="t" anchorCtr="0" bIns="91425" lIns="91425" rIns="91425" spcFirstLastPara="1" tIns="91425" wrap="square">
            <a:normAutofit fontScale="90000"/>
          </a:bodyPr>
          <a:p>
            <a:pPr algn="l" indent="0" lvl="0" marL="0" rtl="0">
              <a:lnSpc>
                <a:spcPct val="133333"/>
              </a:lnSpc>
              <a:spcBef>
                <a:spcPts val="1100"/>
              </a:spcBef>
              <a:spcAft>
                <a:spcPts val="0"/>
              </a:spcAft>
              <a:buNone/>
            </a:pPr>
            <a:r>
              <a:rPr sz="2250" lang="en">
                <a:solidFill>
                  <a:srgbClr val="42494F"/>
                </a:solidFill>
                <a:latin typeface="Arial"/>
                <a:ea typeface="Arial"/>
                <a:cs typeface="Arial"/>
                <a:sym typeface="Arial"/>
              </a:rPr>
              <a:t>What is a full stack developer?</a:t>
            </a:r>
            <a:endParaRPr sz="2250">
              <a:solidFill>
                <a:srgbClr val="42494F"/>
              </a:solidFill>
              <a:latin typeface="Arial"/>
              <a:ea typeface="Arial"/>
              <a:cs typeface="Arial"/>
              <a:sym typeface="Arial"/>
            </a:endParaRPr>
          </a:p>
          <a:p>
            <a:pPr algn="l" indent="0" lvl="0" marL="0" rtl="0">
              <a:spcBef>
                <a:spcPts val="1100"/>
              </a:spcBef>
              <a:spcAft>
                <a:spcPts val="0"/>
              </a:spcAft>
              <a:buNone/>
            </a:pPr>
            <a:r>
              <a:t/>
            </a:r>
          </a:p>
        </p:txBody>
      </p:sp>
      <p:sp>
        <p:nvSpPr>
          <p:cNvPr id="1048620" name="Google Shape;149;p16"/>
          <p:cNvSpPr txBox="1"/>
          <p:nvPr>
            <p:ph type="body" idx="1"/>
          </p:nvPr>
        </p:nvSpPr>
        <p:spPr>
          <a:xfrm>
            <a:off x="819150" y="1411700"/>
            <a:ext cx="7505700" cy="2448000"/>
          </a:xfrm>
          <a:prstGeom prst="rect"/>
        </p:spPr>
        <p:txBody>
          <a:bodyPr anchor="t" anchorCtr="0" bIns="91425" lIns="91425" rIns="91425" spcFirstLastPara="1" tIns="91425" wrap="square">
            <a:normAutofit/>
          </a:bodyPr>
          <a:p>
            <a:pPr algn="l" indent="-304800" lvl="0" marL="457200" rtl="0">
              <a:spcBef>
                <a:spcPts val="0"/>
              </a:spcBef>
              <a:spcAft>
                <a:spcPts val="0"/>
              </a:spcAft>
              <a:buClr>
                <a:srgbClr val="42494F"/>
              </a:buClr>
              <a:buSzPts val="1200"/>
              <a:buFont typeface="Arial"/>
              <a:buChar char="●"/>
            </a:pPr>
            <a:r>
              <a:rPr sz="1200" lang="en">
                <a:solidFill>
                  <a:srgbClr val="333333"/>
                </a:solidFill>
                <a:latin typeface="Times New Roman"/>
                <a:ea typeface="Times New Roman"/>
                <a:cs typeface="Times New Roman"/>
                <a:sym typeface="Times New Roman"/>
              </a:rPr>
              <a:t>A full stack developer is one who can single-handedly implement both the front-end and back-end workflows, like placing the order or changing the user profile.</a:t>
            </a:r>
            <a:endParaRPr sz="1200">
              <a:solidFill>
                <a:srgbClr val="333333"/>
              </a:solidFill>
              <a:latin typeface="Times New Roman"/>
              <a:ea typeface="Times New Roman"/>
              <a:cs typeface="Times New Roman"/>
              <a:sym typeface="Times New Roman"/>
            </a:endParaRPr>
          </a:p>
        </p:txBody>
      </p:sp>
      <p:pic>
        <p:nvPicPr>
          <p:cNvPr id="2097154" name="Google Shape;150;p16"/>
          <p:cNvPicPr preferRelativeResize="0">
            <a:picLocks/>
          </p:cNvPicPr>
          <p:nvPr/>
        </p:nvPicPr>
        <p:blipFill>
          <a:blip xmlns:r="http://schemas.openxmlformats.org/officeDocument/2006/relationships" r:embed="rId1">
            <a:alphaModFix/>
          </a:blip>
          <a:stretch>
            <a:fillRect/>
          </a:stretch>
        </p:blipFill>
        <p:spPr>
          <a:xfrm>
            <a:off x="1293925" y="2025250"/>
            <a:ext cx="7030926" cy="2276600"/>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Shape 154"/>
        <p:cNvGrpSpPr/>
        <p:nvPr/>
      </p:nvGrpSpPr>
      <p:grpSpPr>
        <a:xfrm>
          <a:off x="0" y="0"/>
          <a:ext cx="0" cy="0"/>
          <a:chOff x="0" y="0"/>
          <a:chExt cx="0" cy="0"/>
        </a:xfrm>
      </p:grpSpPr>
      <p:sp>
        <p:nvSpPr>
          <p:cNvPr id="1048623" name="Google Shape;155;p17"/>
          <p:cNvSpPr txBox="1"/>
          <p:nvPr>
            <p:ph type="title"/>
          </p:nvPr>
        </p:nvSpPr>
        <p:spPr>
          <a:xfrm>
            <a:off x="819150" y="845600"/>
            <a:ext cx="7505700" cy="543300"/>
          </a:xfrm>
          <a:prstGeom prst="rect"/>
        </p:spPr>
        <p:txBody>
          <a:bodyPr anchor="t" anchorCtr="0" bIns="91425" lIns="91425" rIns="91425" spcFirstLastPara="1" tIns="91425" wrap="square">
            <a:normAutofit fontScale="90000"/>
          </a:bodyPr>
          <a:p>
            <a:pPr algn="l" indent="0" lvl="0" marL="0" rtl="0">
              <a:lnSpc>
                <a:spcPct val="133333"/>
              </a:lnSpc>
              <a:spcBef>
                <a:spcPts val="1100"/>
              </a:spcBef>
              <a:spcAft>
                <a:spcPts val="0"/>
              </a:spcAft>
              <a:buNone/>
            </a:pPr>
            <a:r>
              <a:rPr sz="2250" lang="en">
                <a:solidFill>
                  <a:srgbClr val="42494F"/>
                </a:solidFill>
                <a:latin typeface="Arial"/>
                <a:ea typeface="Arial"/>
                <a:cs typeface="Arial"/>
                <a:sym typeface="Arial"/>
              </a:rPr>
              <a:t>What do a full stack developer do?</a:t>
            </a:r>
            <a:endParaRPr sz="2250">
              <a:solidFill>
                <a:srgbClr val="42494F"/>
              </a:solidFill>
              <a:latin typeface="Arial"/>
              <a:ea typeface="Arial"/>
              <a:cs typeface="Arial"/>
              <a:sym typeface="Arial"/>
            </a:endParaRPr>
          </a:p>
          <a:p>
            <a:pPr algn="l" indent="0" lvl="0" marL="0" rtl="0">
              <a:spcBef>
                <a:spcPts val="1100"/>
              </a:spcBef>
              <a:spcAft>
                <a:spcPts val="0"/>
              </a:spcAft>
              <a:buNone/>
            </a:pPr>
            <a:r>
              <a:t/>
            </a:r>
          </a:p>
        </p:txBody>
      </p:sp>
      <p:sp>
        <p:nvSpPr>
          <p:cNvPr id="1048624" name="Google Shape;156;p17"/>
          <p:cNvSpPr txBox="1"/>
          <p:nvPr>
            <p:ph type="body" idx="1"/>
          </p:nvPr>
        </p:nvSpPr>
        <p:spPr>
          <a:xfrm>
            <a:off x="819150" y="1465200"/>
            <a:ext cx="7505700" cy="2973600"/>
          </a:xfrm>
          <a:prstGeom prst="rect"/>
        </p:spPr>
        <p:txBody>
          <a:bodyPr anchor="t" anchorCtr="0" bIns="91425" lIns="91425" rIns="91425" spcFirstLastPara="1" tIns="91425" wrap="square">
            <a:normAutofit/>
          </a:bodyPr>
          <a:p>
            <a:pPr algn="l" indent="-311150" lvl="0" marL="457200" rtl="0">
              <a:spcBef>
                <a:spcPts val="0"/>
              </a:spcBef>
              <a:spcAft>
                <a:spcPts val="0"/>
              </a:spcAft>
              <a:buSzPts val="1300"/>
              <a:buChar char="●"/>
            </a:pPr>
            <a:r>
              <a:rPr sz="1200" lang="en">
                <a:solidFill>
                  <a:srgbClr val="42494F"/>
                </a:solidFill>
                <a:latin typeface="Arial"/>
                <a:ea typeface="Arial"/>
                <a:cs typeface="Arial"/>
                <a:sym typeface="Arial"/>
              </a:rPr>
              <a:t>Full stack developers must have knowledge of an entire </a:t>
            </a:r>
            <a:r>
              <a:rPr sz="1200" lang="en">
                <a:solidFill>
                  <a:srgbClr val="13AA52"/>
                </a:solidFill>
                <a:uFill>
                  <a:noFill/>
                </a:uFill>
                <a:latin typeface="Arial"/>
                <a:ea typeface="Arial"/>
                <a:cs typeface="Arial"/>
                <a:sym typeface="Arial"/>
                <a:hlinkClick r:id="rId1"/>
              </a:rPr>
              <a:t>technology stack</a:t>
            </a:r>
            <a:r>
              <a:rPr sz="1200" lang="en">
                <a:solidFill>
                  <a:srgbClr val="42494F"/>
                </a:solidFill>
                <a:latin typeface="Arial"/>
                <a:ea typeface="Arial"/>
                <a:cs typeface="Arial"/>
                <a:sym typeface="Arial"/>
              </a:rPr>
              <a:t>, i.e., the set of technologies that are used to build an end-to-end application quickly and efficiently. </a:t>
            </a:r>
            <a:endParaRPr sz="1200">
              <a:solidFill>
                <a:srgbClr val="42494F"/>
              </a:solidFill>
              <a:latin typeface="Arial"/>
              <a:ea typeface="Arial"/>
              <a:cs typeface="Arial"/>
              <a:sym typeface="Arial"/>
            </a:endParaRPr>
          </a:p>
          <a:p>
            <a:pPr algn="l" indent="-304800" lvl="0" marL="457200" rtl="0">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Full stack developers should be able to judge whether the selected technologies are the right choice for their project during the early phases. Some responsibilities of a full stack developer are to:</a:t>
            </a:r>
            <a:endParaRPr sz="1200">
              <a:solidFill>
                <a:srgbClr val="42494F"/>
              </a:solidFill>
              <a:latin typeface="Arial"/>
              <a:ea typeface="Arial"/>
              <a:cs typeface="Arial"/>
              <a:sym typeface="Arial"/>
            </a:endParaRPr>
          </a:p>
          <a:p>
            <a:pPr algn="l" indent="-304800" lvl="1"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Help in choosing the right technologies for the project development and testing both on the front end and the back end.</a:t>
            </a:r>
            <a:endParaRPr sz="1200">
              <a:solidFill>
                <a:srgbClr val="42494F"/>
              </a:solidFill>
              <a:latin typeface="Arial"/>
              <a:ea typeface="Arial"/>
              <a:cs typeface="Arial"/>
              <a:sym typeface="Arial"/>
            </a:endParaRPr>
          </a:p>
          <a:p>
            <a:pPr algn="l" indent="-304800" lvl="1"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Write clean code across the stack by following the best practices of the tools used.</a:t>
            </a:r>
            <a:endParaRPr sz="1200">
              <a:solidFill>
                <a:srgbClr val="42494F"/>
              </a:solidFill>
              <a:latin typeface="Arial"/>
              <a:ea typeface="Arial"/>
              <a:cs typeface="Arial"/>
              <a:sym typeface="Arial"/>
            </a:endParaRPr>
          </a:p>
          <a:p>
            <a:pPr algn="l" indent="-304800" lvl="1"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Be up to date with the latest technologies and tools to make the best technology usage decisions.</a:t>
            </a:r>
            <a:endParaRPr sz="1200">
              <a:solidFill>
                <a:srgbClr val="42494F"/>
              </a:solidFill>
              <a:latin typeface="Arial"/>
              <a:ea typeface="Arial"/>
              <a:cs typeface="Arial"/>
              <a:sym typeface="Arial"/>
            </a:endParaRPr>
          </a:p>
          <a:p>
            <a:pPr algn="l" indent="0" lvl="0" marL="914400" rtl="0">
              <a:spcBef>
                <a:spcPts val="1200"/>
              </a:spcBef>
              <a:spcAft>
                <a:spcPts val="1200"/>
              </a:spcAft>
              <a:buNone/>
            </a:pPr>
            <a:r>
              <a:t/>
            </a:r>
            <a:endParaRPr sz="1200">
              <a:solidFill>
                <a:srgbClr val="42494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 name="Shape 160"/>
        <p:cNvGrpSpPr/>
        <p:nvPr/>
      </p:nvGrpSpPr>
      <p:grpSpPr>
        <a:xfrm>
          <a:off x="0" y="0"/>
          <a:ext cx="0" cy="0"/>
          <a:chOff x="0" y="0"/>
          <a:chExt cx="0" cy="0"/>
        </a:xfrm>
      </p:grpSpPr>
      <p:sp>
        <p:nvSpPr>
          <p:cNvPr id="1048627" name="Google Shape;161;p18"/>
          <p:cNvSpPr txBox="1"/>
          <p:nvPr>
            <p:ph type="title"/>
          </p:nvPr>
        </p:nvSpPr>
        <p:spPr>
          <a:xfrm>
            <a:off x="819150" y="471675"/>
            <a:ext cx="7505700" cy="627300"/>
          </a:xfrm>
          <a:prstGeom prst="rect"/>
        </p:spPr>
        <p:txBody>
          <a:bodyPr anchor="t" anchorCtr="0" bIns="91425" lIns="91425" rIns="91425" spcFirstLastPara="1" tIns="91425" wrap="square">
            <a:normAutofit fontScale="90000"/>
          </a:bodyPr>
          <a:p>
            <a:pPr algn="l" indent="0" lvl="0" marL="0" rtl="0">
              <a:lnSpc>
                <a:spcPct val="133333"/>
              </a:lnSpc>
              <a:spcBef>
                <a:spcPts val="1100"/>
              </a:spcBef>
              <a:spcAft>
                <a:spcPts val="0"/>
              </a:spcAft>
              <a:buNone/>
            </a:pPr>
            <a:r>
              <a:rPr sz="2250" lang="en">
                <a:solidFill>
                  <a:srgbClr val="42494F"/>
                </a:solidFill>
                <a:latin typeface="Arial"/>
                <a:ea typeface="Arial"/>
                <a:cs typeface="Arial"/>
                <a:sym typeface="Arial"/>
              </a:rPr>
              <a:t>What languages do full stack developers use?</a:t>
            </a:r>
            <a:endParaRPr sz="2250">
              <a:solidFill>
                <a:srgbClr val="42494F"/>
              </a:solidFill>
              <a:latin typeface="Arial"/>
              <a:ea typeface="Arial"/>
              <a:cs typeface="Arial"/>
              <a:sym typeface="Arial"/>
            </a:endParaRPr>
          </a:p>
          <a:p>
            <a:pPr algn="l" indent="0" lvl="0" marL="0" rtl="0">
              <a:spcBef>
                <a:spcPts val="1100"/>
              </a:spcBef>
              <a:spcAft>
                <a:spcPts val="0"/>
              </a:spcAft>
              <a:buNone/>
            </a:pPr>
            <a:r>
              <a:t/>
            </a:r>
          </a:p>
        </p:txBody>
      </p:sp>
      <p:sp>
        <p:nvSpPr>
          <p:cNvPr id="1048628" name="Google Shape;162;p18"/>
          <p:cNvSpPr txBox="1"/>
          <p:nvPr>
            <p:ph type="body" idx="1"/>
          </p:nvPr>
        </p:nvSpPr>
        <p:spPr>
          <a:xfrm>
            <a:off x="819150" y="1098975"/>
            <a:ext cx="7505700" cy="3339600"/>
          </a:xfrm>
          <a:prstGeom prst="rect"/>
        </p:spPr>
        <p:txBody>
          <a:bodyPr anchor="t" anchorCtr="0" bIns="91425" lIns="91425" rIns="91425" spcFirstLastPara="1" tIns="91425" wrap="square">
            <a:normAutofit fontScale="91667" lnSpcReduction="10000"/>
          </a:bodyPr>
          <a:p>
            <a:pPr algn="l" indent="-304800" lvl="0" marL="457200" rtl="0">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Full stack developers are free to use any set of languages that are compatible with each other and the overall application framework.</a:t>
            </a:r>
            <a:endParaRPr sz="1200">
              <a:solidFill>
                <a:srgbClr val="42494F"/>
              </a:solidFill>
              <a:latin typeface="Arial"/>
              <a:ea typeface="Arial"/>
              <a:cs typeface="Arial"/>
              <a:sym typeface="Arial"/>
            </a:endParaRPr>
          </a:p>
          <a:p>
            <a:pPr algn="l" indent="-304800" lvl="0" marL="457200" rtl="0">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JavaScript is a popular language often used by full-stack developers as it’s one of the very few languages that can be used both on the front end and back end. </a:t>
            </a:r>
            <a:endParaRPr sz="1200">
              <a:solidFill>
                <a:srgbClr val="42494F"/>
              </a:solidFill>
              <a:latin typeface="Arial"/>
              <a:ea typeface="Arial"/>
              <a:cs typeface="Arial"/>
              <a:sym typeface="Arial"/>
            </a:endParaRPr>
          </a:p>
          <a:p>
            <a:pPr algn="l" indent="-304800" lvl="0" marL="4572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Front end languages:- HTML, CSS, JavaScript.</a:t>
            </a:r>
            <a:endParaRPr sz="1200">
              <a:solidFill>
                <a:srgbClr val="42494F"/>
              </a:solidFill>
              <a:latin typeface="Arial"/>
              <a:ea typeface="Arial"/>
              <a:cs typeface="Arial"/>
              <a:sym typeface="Arial"/>
            </a:endParaRPr>
          </a:p>
          <a:p>
            <a:pPr algn="l" indent="-304800" lvl="0" marL="457200" rtl="0">
              <a:spcBef>
                <a:spcPts val="0"/>
              </a:spcBef>
              <a:spcAft>
                <a:spcPts val="0"/>
              </a:spcAft>
              <a:buClr>
                <a:srgbClr val="42494F"/>
              </a:buClr>
              <a:buSzPts val="1200"/>
              <a:buFont typeface="Arial"/>
              <a:buChar char="●"/>
            </a:pPr>
            <a:r>
              <a:rPr b="1" sz="1200" lang="en">
                <a:solidFill>
                  <a:srgbClr val="273239"/>
                </a:solidFill>
                <a:highlight>
                  <a:srgbClr val="FFFFFF"/>
                </a:highlight>
                <a:latin typeface="Nunito"/>
                <a:ea typeface="Nunito"/>
                <a:cs typeface="Nunito"/>
                <a:sym typeface="Nunito"/>
              </a:rPr>
              <a:t>Front End Libraries and Frameworks:- </a:t>
            </a:r>
            <a:r>
              <a:rPr b="1" lang="en">
                <a:solidFill>
                  <a:schemeClr val="hlink"/>
                </a:solidFill>
                <a:highlight>
                  <a:srgbClr val="FFFFFF"/>
                </a:highlight>
                <a:uFill>
                  <a:noFill/>
                </a:uFill>
                <a:latin typeface="Nunito"/>
                <a:ea typeface="Nunito"/>
                <a:cs typeface="Nunito"/>
                <a:sym typeface="Nunito"/>
                <a:hlinkClick r:id="rId1"/>
              </a:rPr>
              <a:t>AngularJS</a:t>
            </a:r>
            <a:r>
              <a:rPr b="1" sz="1200" lang="en">
                <a:solidFill>
                  <a:srgbClr val="273239"/>
                </a:solidFill>
                <a:highlight>
                  <a:srgbClr val="FFFFFF"/>
                </a:highlight>
                <a:latin typeface="Nunito"/>
                <a:ea typeface="Nunito"/>
                <a:cs typeface="Nunito"/>
                <a:sym typeface="Nunito"/>
              </a:rPr>
              <a:t>, </a:t>
            </a:r>
            <a:r>
              <a:rPr b="1" lang="en">
                <a:solidFill>
                  <a:schemeClr val="hlink"/>
                </a:solidFill>
                <a:highlight>
                  <a:srgbClr val="FFFFFF"/>
                </a:highlight>
                <a:uFill>
                  <a:noFill/>
                </a:uFill>
                <a:latin typeface="Nunito"/>
                <a:ea typeface="Nunito"/>
                <a:cs typeface="Nunito"/>
                <a:sym typeface="Nunito"/>
                <a:hlinkClick r:id="rId2"/>
              </a:rPr>
              <a:t>React.js</a:t>
            </a:r>
            <a:r>
              <a:rPr b="1" sz="1200" lang="en">
                <a:solidFill>
                  <a:srgbClr val="273239"/>
                </a:solidFill>
                <a:highlight>
                  <a:srgbClr val="FFFFFF"/>
                </a:highlight>
                <a:latin typeface="Nunito"/>
                <a:ea typeface="Nunito"/>
                <a:cs typeface="Nunito"/>
                <a:sym typeface="Nunito"/>
              </a:rPr>
              <a:t>, </a:t>
            </a:r>
            <a:r>
              <a:rPr b="1" lang="en">
                <a:solidFill>
                  <a:schemeClr val="hlink"/>
                </a:solidFill>
                <a:highlight>
                  <a:srgbClr val="FFFFFF"/>
                </a:highlight>
                <a:uFill>
                  <a:noFill/>
                </a:uFill>
                <a:latin typeface="Nunito"/>
                <a:ea typeface="Nunito"/>
                <a:cs typeface="Nunito"/>
                <a:sym typeface="Nunito"/>
                <a:hlinkClick r:id="rId3"/>
              </a:rPr>
              <a:t>Bootstrap</a:t>
            </a:r>
            <a:r>
              <a:rPr b="1" sz="1200" lang="en">
                <a:solidFill>
                  <a:srgbClr val="273239"/>
                </a:solidFill>
                <a:highlight>
                  <a:srgbClr val="FFFFFF"/>
                </a:highlight>
                <a:latin typeface="Nunito"/>
                <a:ea typeface="Nunito"/>
                <a:cs typeface="Nunito"/>
                <a:sym typeface="Nunito"/>
              </a:rPr>
              <a:t>, </a:t>
            </a:r>
            <a:r>
              <a:rPr b="1" lang="en">
                <a:solidFill>
                  <a:schemeClr val="hlink"/>
                </a:solidFill>
                <a:highlight>
                  <a:srgbClr val="FFFFFF"/>
                </a:highlight>
                <a:uFill>
                  <a:noFill/>
                </a:uFill>
                <a:latin typeface="Nunito"/>
                <a:ea typeface="Nunito"/>
                <a:cs typeface="Nunito"/>
                <a:sym typeface="Nunito"/>
                <a:hlinkClick r:id="rId4"/>
              </a:rPr>
              <a:t>jQuery</a:t>
            </a:r>
            <a:r>
              <a:rPr b="1" sz="1200" lang="en">
                <a:solidFill>
                  <a:srgbClr val="273239"/>
                </a:solidFill>
                <a:highlight>
                  <a:srgbClr val="FFFFFF"/>
                </a:highlight>
                <a:latin typeface="Nunito"/>
                <a:ea typeface="Nunito"/>
                <a:cs typeface="Nunito"/>
                <a:sym typeface="Nunito"/>
              </a:rPr>
              <a:t>, </a:t>
            </a:r>
            <a:r>
              <a:rPr b="1" lang="en">
                <a:solidFill>
                  <a:schemeClr val="hlink"/>
                </a:solidFill>
                <a:highlight>
                  <a:srgbClr val="FFFFFF"/>
                </a:highlight>
                <a:uFill>
                  <a:noFill/>
                </a:uFill>
                <a:latin typeface="Nunito"/>
                <a:ea typeface="Nunito"/>
                <a:cs typeface="Nunito"/>
                <a:sym typeface="Nunito"/>
                <a:hlinkClick r:id="rId5"/>
              </a:rPr>
              <a:t>SASS</a:t>
            </a:r>
            <a:r>
              <a:rPr b="1" sz="1200" lang="en">
                <a:solidFill>
                  <a:srgbClr val="273239"/>
                </a:solidFill>
                <a:highlight>
                  <a:srgbClr val="FFFFFF"/>
                </a:highlight>
                <a:latin typeface="Nunito"/>
                <a:ea typeface="Nunito"/>
                <a:cs typeface="Nunito"/>
                <a:sym typeface="Nunito"/>
              </a:rPr>
              <a:t>, </a:t>
            </a:r>
            <a:r>
              <a:rPr lang="en">
                <a:solidFill>
                  <a:srgbClr val="273239"/>
                </a:solidFill>
                <a:highlight>
                  <a:srgbClr val="FFFFFF"/>
                </a:highlight>
                <a:latin typeface="Nunito"/>
                <a:ea typeface="Nunito"/>
                <a:cs typeface="Nunito"/>
                <a:sym typeface="Nunito"/>
              </a:rPr>
              <a:t>Semantic-UI, Foundation, Materialize, Backbone.js, Express.js, Ember.js etc</a:t>
            </a:r>
            <a:r>
              <a:rPr b="1" sz="1200" lang="en">
                <a:solidFill>
                  <a:srgbClr val="273239"/>
                </a:solidFill>
                <a:highlight>
                  <a:srgbClr val="FFFFFF"/>
                </a:highlight>
                <a:latin typeface="Nunito"/>
                <a:ea typeface="Nunito"/>
                <a:cs typeface="Nunito"/>
                <a:sym typeface="Nunito"/>
              </a:rPr>
              <a:t> </a:t>
            </a:r>
            <a:endParaRPr b="1" sz="1200">
              <a:solidFill>
                <a:srgbClr val="273239"/>
              </a:solidFill>
              <a:highlight>
                <a:srgbClr val="FFFFFF"/>
              </a:highlight>
              <a:latin typeface="Nunito"/>
              <a:ea typeface="Nunito"/>
              <a:cs typeface="Nunito"/>
              <a:sym typeface="Nunito"/>
            </a:endParaRPr>
          </a:p>
          <a:p>
            <a:pPr algn="l" indent="-304800" lvl="0" marL="4572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Back end languages: Python, Java, R, Ruby, Node.js, PHP, </a:t>
            </a:r>
            <a:r>
              <a:rPr lang="en">
                <a:solidFill>
                  <a:srgbClr val="273239"/>
                </a:solidFill>
                <a:highlight>
                  <a:srgbClr val="FFFFFF"/>
                </a:highlight>
                <a:latin typeface="Nunito"/>
                <a:ea typeface="Nunito"/>
                <a:cs typeface="Nunito"/>
                <a:sym typeface="Nunito"/>
              </a:rPr>
              <a:t>C#, REST, GO </a:t>
            </a:r>
            <a:r>
              <a:rPr sz="1200" lang="en">
                <a:solidFill>
                  <a:srgbClr val="42494F"/>
                </a:solidFill>
                <a:latin typeface="Arial"/>
                <a:ea typeface="Arial"/>
                <a:cs typeface="Arial"/>
                <a:sym typeface="Arial"/>
              </a:rPr>
              <a:t>.</a:t>
            </a:r>
            <a:endParaRPr sz="1200">
              <a:solidFill>
                <a:srgbClr val="42494F"/>
              </a:solidFill>
              <a:latin typeface="Arial"/>
              <a:ea typeface="Arial"/>
              <a:cs typeface="Arial"/>
              <a:sym typeface="Arial"/>
            </a:endParaRPr>
          </a:p>
          <a:p>
            <a:pPr algn="l" indent="-311150" lvl="0" marL="457200" rtl="0">
              <a:lnSpc>
                <a:spcPct val="158000"/>
              </a:lnSpc>
              <a:spcBef>
                <a:spcPts val="0"/>
              </a:spcBef>
              <a:spcAft>
                <a:spcPts val="0"/>
              </a:spcAft>
              <a:buClr>
                <a:srgbClr val="273239"/>
              </a:buClr>
              <a:buSzPts val="1300"/>
              <a:buFont typeface="Nunito"/>
              <a:buChar char="●"/>
            </a:pPr>
            <a:r>
              <a:rPr b="1" lang="en">
                <a:solidFill>
                  <a:srgbClr val="273239"/>
                </a:solidFill>
                <a:highlight>
                  <a:srgbClr val="FFFFFF"/>
                </a:highlight>
                <a:latin typeface="Nunito"/>
                <a:ea typeface="Nunito"/>
                <a:cs typeface="Nunito"/>
                <a:sym typeface="Nunito"/>
              </a:rPr>
              <a:t>Back End Frameworks:</a:t>
            </a:r>
            <a:r>
              <a:rPr lang="en">
                <a:solidFill>
                  <a:srgbClr val="273239"/>
                </a:solidFill>
                <a:highlight>
                  <a:srgbClr val="FFFFFF"/>
                </a:highlight>
                <a:latin typeface="Nunito"/>
                <a:ea typeface="Nunito"/>
                <a:cs typeface="Nunito"/>
                <a:sym typeface="Nunito"/>
              </a:rPr>
              <a:t> Express, Django, Rails, Laravel, Spring etc.</a:t>
            </a:r>
            <a:endParaRPr>
              <a:solidFill>
                <a:srgbClr val="273239"/>
              </a:solidFill>
              <a:highlight>
                <a:srgbClr val="FFFFFF"/>
              </a:highlight>
              <a:latin typeface="Nunito"/>
              <a:ea typeface="Nunito"/>
              <a:cs typeface="Nunito"/>
              <a:sym typeface="Nunito"/>
            </a:endParaRPr>
          </a:p>
          <a:p>
            <a:pPr algn="l" indent="-304800" lvl="0" marL="457200" rtl="0">
              <a:lnSpc>
                <a:spcPct val="150000"/>
              </a:lnSpc>
              <a:spcBef>
                <a:spcPts val="0"/>
              </a:spcBef>
              <a:spcAft>
                <a:spcPts val="0"/>
              </a:spcAft>
              <a:buClr>
                <a:srgbClr val="42494F"/>
              </a:buClr>
              <a:buSzPts val="1200"/>
              <a:buFont typeface="Arial"/>
              <a:buChar char="●"/>
            </a:pPr>
            <a:r>
              <a:rPr b="1" lang="en">
                <a:solidFill>
                  <a:schemeClr val="hlink"/>
                </a:solidFill>
                <a:highlight>
                  <a:srgbClr val="FFFFFF"/>
                </a:highlight>
                <a:uFill>
                  <a:noFill/>
                </a:uFill>
                <a:latin typeface="Nunito"/>
                <a:ea typeface="Nunito"/>
                <a:cs typeface="Nunito"/>
                <a:sym typeface="Nunito"/>
                <a:hlinkClick r:id="rId6"/>
              </a:rPr>
              <a:t>Database:</a:t>
            </a:r>
            <a:r>
              <a:rPr lang="en">
                <a:solidFill>
                  <a:srgbClr val="273239"/>
                </a:solidFill>
                <a:highlight>
                  <a:srgbClr val="FFFFFF"/>
                </a:highlight>
                <a:latin typeface="Nunito"/>
                <a:ea typeface="Nunito"/>
                <a:cs typeface="Nunito"/>
                <a:sym typeface="Nunito"/>
              </a:rPr>
              <a:t> Database is the collection of inter-related data which helps in efficient retrieval, insertion and deletion of data from database and organizes the data in the form of tables, views, schemas, reports etc. =&gt; </a:t>
            </a:r>
            <a:r>
              <a:rPr b="1" lang="en">
                <a:solidFill>
                  <a:srgbClr val="273239"/>
                </a:solidFill>
                <a:highlight>
                  <a:srgbClr val="FFFFFF"/>
                </a:highlight>
                <a:latin typeface="Nunito"/>
                <a:ea typeface="Nunito"/>
                <a:cs typeface="Nunito"/>
                <a:sym typeface="Nunito"/>
              </a:rPr>
              <a:t>Oracle, </a:t>
            </a:r>
            <a:r>
              <a:rPr b="1" lang="en">
                <a:solidFill>
                  <a:schemeClr val="hlink"/>
                </a:solidFill>
                <a:highlight>
                  <a:srgbClr val="FFFFFF"/>
                </a:highlight>
                <a:uFill>
                  <a:noFill/>
                </a:uFill>
                <a:latin typeface="Nunito"/>
                <a:ea typeface="Nunito"/>
                <a:cs typeface="Nunito"/>
                <a:sym typeface="Nunito"/>
                <a:hlinkClick r:id="rId7"/>
              </a:rPr>
              <a:t>MongoDB</a:t>
            </a:r>
            <a:r>
              <a:rPr sz="1200" lang="en">
                <a:solidFill>
                  <a:srgbClr val="42494F"/>
                </a:solidFill>
                <a:latin typeface="Arial"/>
                <a:ea typeface="Arial"/>
                <a:cs typeface="Arial"/>
                <a:sym typeface="Arial"/>
              </a:rPr>
              <a:t> and </a:t>
            </a:r>
            <a:r>
              <a:rPr b="1" lang="en">
                <a:solidFill>
                  <a:schemeClr val="hlink"/>
                </a:solidFill>
                <a:highlight>
                  <a:srgbClr val="FFFFFF"/>
                </a:highlight>
                <a:uFill>
                  <a:noFill/>
                </a:uFill>
                <a:latin typeface="Nunito"/>
                <a:ea typeface="Nunito"/>
                <a:cs typeface="Nunito"/>
                <a:sym typeface="Nunito"/>
                <a:hlinkClick r:id="rId8"/>
              </a:rPr>
              <a:t>Sql</a:t>
            </a:r>
            <a:r>
              <a:rPr lang="en">
                <a:solidFill>
                  <a:srgbClr val="273239"/>
                </a:solidFill>
                <a:highlight>
                  <a:srgbClr val="FFFFFF"/>
                </a:highlight>
                <a:latin typeface="Nunito"/>
                <a:ea typeface="Nunito"/>
                <a:cs typeface="Nunito"/>
                <a:sym typeface="Nunito"/>
              </a:rPr>
              <a:t> </a:t>
            </a:r>
            <a:endParaRPr sz="1200">
              <a:solidFill>
                <a:srgbClr val="42494F"/>
              </a:solidFill>
              <a:latin typeface="Arial"/>
              <a:ea typeface="Arial"/>
              <a:cs typeface="Arial"/>
              <a:sym typeface="Arial"/>
            </a:endParaRPr>
          </a:p>
          <a:p>
            <a:pPr algn="l" indent="-304800" lvl="0" marL="457200" rtl="0">
              <a:spcBef>
                <a:spcPts val="0"/>
              </a:spcBef>
              <a:spcAft>
                <a:spcPts val="0"/>
              </a:spcAft>
              <a:buClr>
                <a:srgbClr val="42494F"/>
              </a:buClr>
              <a:buSzPts val="1200"/>
              <a:buFont typeface="Arial"/>
              <a:buChar char="●"/>
            </a:pPr>
            <a:r>
              <a:rPr b="1" lang="en">
                <a:solidFill>
                  <a:srgbClr val="273239"/>
                </a:solidFill>
                <a:highlight>
                  <a:srgbClr val="FFFFFF"/>
                </a:highlight>
                <a:latin typeface="Nunito"/>
                <a:ea typeface="Nunito"/>
                <a:cs typeface="Nunito"/>
                <a:sym typeface="Nunito"/>
              </a:rPr>
              <a:t>Note:</a:t>
            </a:r>
            <a:r>
              <a:rPr lang="en">
                <a:solidFill>
                  <a:srgbClr val="273239"/>
                </a:solidFill>
                <a:highlight>
                  <a:srgbClr val="FFFFFF"/>
                </a:highlight>
                <a:latin typeface="Nunito"/>
                <a:ea typeface="Nunito"/>
                <a:cs typeface="Nunito"/>
                <a:sym typeface="Nunito"/>
              </a:rPr>
              <a:t> JavaScript is essential for all stacks as it is dominant technology on Web.</a:t>
            </a:r>
            <a:endParaRPr sz="1200">
              <a:solidFill>
                <a:srgbClr val="42494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Shape 166"/>
        <p:cNvGrpSpPr/>
        <p:nvPr/>
      </p:nvGrpSpPr>
      <p:grpSpPr>
        <a:xfrm>
          <a:off x="0" y="0"/>
          <a:ext cx="0" cy="0"/>
          <a:chOff x="0" y="0"/>
          <a:chExt cx="0" cy="0"/>
        </a:xfrm>
      </p:grpSpPr>
      <p:sp>
        <p:nvSpPr>
          <p:cNvPr id="1048631" name="Google Shape;167;p19"/>
          <p:cNvSpPr txBox="1"/>
          <p:nvPr>
            <p:ph type="title"/>
          </p:nvPr>
        </p:nvSpPr>
        <p:spPr>
          <a:xfrm>
            <a:off x="819150" y="593775"/>
            <a:ext cx="7505700" cy="367800"/>
          </a:xfrm>
          <a:prstGeom prst="rect"/>
        </p:spPr>
        <p:txBody>
          <a:bodyPr anchor="t" anchorCtr="0" bIns="91425" lIns="91425" rIns="91425" spcFirstLastPara="1" tIns="91425" wrap="square">
            <a:noAutofit/>
          </a:bodyPr>
          <a:p>
            <a:pPr algn="l" indent="0" lvl="0" marL="0" rtl="0">
              <a:lnSpc>
                <a:spcPct val="115000"/>
              </a:lnSpc>
              <a:spcBef>
                <a:spcPts val="0"/>
              </a:spcBef>
              <a:spcAft>
                <a:spcPts val="0"/>
              </a:spcAft>
              <a:buSzPts val="990"/>
              <a:buNone/>
            </a:pPr>
            <a:r>
              <a:rPr b="1" sz="1280" lang="en">
                <a:solidFill>
                  <a:srgbClr val="273239"/>
                </a:solidFill>
                <a:highlight>
                  <a:srgbClr val="FFFFFF"/>
                </a:highlight>
              </a:rPr>
              <a:t>Popular Stacks</a:t>
            </a:r>
            <a:endParaRPr b="1" sz="1280">
              <a:solidFill>
                <a:srgbClr val="273239"/>
              </a:solidFill>
              <a:highlight>
                <a:srgbClr val="FFFFFF"/>
              </a:highlight>
            </a:endParaRPr>
          </a:p>
          <a:p>
            <a:pPr algn="l" indent="0" lvl="0" marL="0" rtl="0">
              <a:spcBef>
                <a:spcPts val="0"/>
              </a:spcBef>
              <a:spcAft>
                <a:spcPts val="0"/>
              </a:spcAft>
              <a:buSzPts val="990"/>
              <a:buNone/>
            </a:pPr>
            <a:r>
              <a:t/>
            </a:r>
            <a:endParaRPr sz="2900"/>
          </a:p>
        </p:txBody>
      </p:sp>
      <p:sp>
        <p:nvSpPr>
          <p:cNvPr id="1048632" name="Google Shape;168;p19"/>
          <p:cNvSpPr txBox="1"/>
          <p:nvPr>
            <p:ph type="body" idx="1"/>
          </p:nvPr>
        </p:nvSpPr>
        <p:spPr>
          <a:xfrm>
            <a:off x="781000" y="1036800"/>
            <a:ext cx="7505700" cy="3488700"/>
          </a:xfrm>
          <a:prstGeom prst="rect"/>
        </p:spPr>
        <p:txBody>
          <a:bodyPr anchor="t" anchorCtr="0" bIns="91425" lIns="91425" rIns="91425" spcFirstLastPara="1" tIns="91425" wrap="square">
            <a:normAutofit fontScale="91667" lnSpcReduction="10000"/>
          </a:bodyPr>
          <a:p>
            <a:pPr algn="l" indent="-311150" lvl="0" marL="685800" rtl="0">
              <a:lnSpc>
                <a:spcPct val="158000"/>
              </a:lnSpc>
              <a:spcBef>
                <a:spcPts val="0"/>
              </a:spcBef>
              <a:spcAft>
                <a:spcPts val="0"/>
              </a:spcAft>
              <a:buClr>
                <a:srgbClr val="273239"/>
              </a:buClr>
              <a:buSzPts val="1300"/>
              <a:buFont typeface="Nunito"/>
              <a:buChar char="●"/>
            </a:pPr>
            <a:r>
              <a:rPr b="1" lang="en">
                <a:solidFill>
                  <a:srgbClr val="273239"/>
                </a:solidFill>
                <a:highlight>
                  <a:srgbClr val="FFFFFF"/>
                </a:highlight>
                <a:latin typeface="Nunito"/>
                <a:ea typeface="Nunito"/>
                <a:cs typeface="Nunito"/>
                <a:sym typeface="Nunito"/>
              </a:rPr>
              <a:t>MEAN Stack:</a:t>
            </a:r>
            <a:r>
              <a:rPr lang="en">
                <a:solidFill>
                  <a:srgbClr val="273239"/>
                </a:solidFill>
                <a:highlight>
                  <a:srgbClr val="FFFFFF"/>
                </a:highlight>
                <a:latin typeface="Nunito"/>
                <a:ea typeface="Nunito"/>
                <a:cs typeface="Nunito"/>
                <a:sym typeface="Nunito"/>
              </a:rPr>
              <a:t> MongoDB, Express, AngularJS and Node.js.</a:t>
            </a:r>
            <a:endParaRPr>
              <a:solidFill>
                <a:srgbClr val="273239"/>
              </a:solidFill>
              <a:highlight>
                <a:srgbClr val="FFFFFF"/>
              </a:highlight>
              <a:latin typeface="Nunito"/>
              <a:ea typeface="Nunito"/>
              <a:cs typeface="Nunito"/>
              <a:sym typeface="Nunito"/>
            </a:endParaRPr>
          </a:p>
          <a:p>
            <a:pPr algn="l" indent="-311150" lvl="0" marL="685800" rtl="0">
              <a:lnSpc>
                <a:spcPct val="158000"/>
              </a:lnSpc>
              <a:spcBef>
                <a:spcPts val="0"/>
              </a:spcBef>
              <a:spcAft>
                <a:spcPts val="0"/>
              </a:spcAft>
              <a:buClr>
                <a:srgbClr val="273239"/>
              </a:buClr>
              <a:buSzPts val="1300"/>
              <a:buFont typeface="Nunito"/>
              <a:buChar char="●"/>
            </a:pPr>
            <a:r>
              <a:rPr b="1" lang="en">
                <a:solidFill>
                  <a:srgbClr val="273239"/>
                </a:solidFill>
                <a:highlight>
                  <a:srgbClr val="FFFFFF"/>
                </a:highlight>
                <a:latin typeface="Nunito"/>
                <a:ea typeface="Nunito"/>
                <a:cs typeface="Nunito"/>
                <a:sym typeface="Nunito"/>
              </a:rPr>
              <a:t>MERN Stack:</a:t>
            </a:r>
            <a:r>
              <a:rPr lang="en">
                <a:solidFill>
                  <a:srgbClr val="273239"/>
                </a:solidFill>
                <a:highlight>
                  <a:srgbClr val="FFFFFF"/>
                </a:highlight>
                <a:latin typeface="Nunito"/>
                <a:ea typeface="Nunito"/>
                <a:cs typeface="Nunito"/>
                <a:sym typeface="Nunito"/>
              </a:rPr>
              <a:t> MongoDB, Express, ReactJS and Node.js</a:t>
            </a:r>
            <a:endParaRPr>
              <a:solidFill>
                <a:srgbClr val="273239"/>
              </a:solidFill>
              <a:highlight>
                <a:srgbClr val="FFFFFF"/>
              </a:highlight>
              <a:latin typeface="Nunito"/>
              <a:ea typeface="Nunito"/>
              <a:cs typeface="Nunito"/>
              <a:sym typeface="Nunito"/>
            </a:endParaRPr>
          </a:p>
          <a:p>
            <a:pPr algn="l" indent="-368300" lvl="0" marL="742950" rtl="0">
              <a:spcBef>
                <a:spcPts val="0"/>
              </a:spcBef>
              <a:spcAft>
                <a:spcPts val="0"/>
              </a:spcAft>
              <a:buClr>
                <a:srgbClr val="273239"/>
              </a:buClr>
              <a:buSzPts val="1300"/>
              <a:buFont typeface="Nunito"/>
              <a:buChar char="●"/>
            </a:pPr>
            <a:r>
              <a:rPr b="1" sz="1400" lang="en">
                <a:solidFill>
                  <a:srgbClr val="273239"/>
                </a:solidFill>
                <a:highlight>
                  <a:srgbClr val="FFFFFF"/>
                </a:highlight>
                <a:latin typeface="Nunito"/>
                <a:ea typeface="Nunito"/>
                <a:cs typeface="Nunito"/>
                <a:sym typeface="Nunito"/>
              </a:rPr>
              <a:t>MEVN Stack: </a:t>
            </a:r>
            <a:r>
              <a:rPr lang="en">
                <a:solidFill>
                  <a:srgbClr val="273239"/>
                </a:solidFill>
                <a:highlight>
                  <a:srgbClr val="FFFFFF"/>
                </a:highlight>
                <a:latin typeface="Nunito"/>
                <a:ea typeface="Nunito"/>
                <a:cs typeface="Nunito"/>
                <a:sym typeface="Nunito"/>
              </a:rPr>
              <a:t>MongoDB, Express, </a:t>
            </a:r>
            <a:r>
              <a:rPr b="1" lang="en">
                <a:solidFill>
                  <a:srgbClr val="273239"/>
                </a:solidFill>
                <a:highlight>
                  <a:srgbClr val="FFFFFF"/>
                </a:highlight>
                <a:latin typeface="Nunito"/>
                <a:ea typeface="Nunito"/>
                <a:cs typeface="Nunito"/>
                <a:sym typeface="Nunito"/>
              </a:rPr>
              <a:t>VueJS</a:t>
            </a:r>
            <a:r>
              <a:rPr lang="en">
                <a:solidFill>
                  <a:srgbClr val="273239"/>
                </a:solidFill>
                <a:highlight>
                  <a:srgbClr val="FFFFFF"/>
                </a:highlight>
                <a:latin typeface="Nunito"/>
                <a:ea typeface="Nunito"/>
                <a:cs typeface="Nunito"/>
                <a:sym typeface="Nunito"/>
              </a:rPr>
              <a:t> and Node.js</a:t>
            </a:r>
            <a:endParaRPr>
              <a:solidFill>
                <a:srgbClr val="273239"/>
              </a:solidFill>
              <a:highlight>
                <a:srgbClr val="FFFFFF"/>
              </a:highlight>
              <a:latin typeface="Nunito"/>
              <a:ea typeface="Nunito"/>
              <a:cs typeface="Nunito"/>
              <a:sym typeface="Nunito"/>
            </a:endParaRPr>
          </a:p>
          <a:p>
            <a:pPr algn="l" indent="-311150" lvl="0" marL="685800" rtl="0">
              <a:lnSpc>
                <a:spcPct val="158000"/>
              </a:lnSpc>
              <a:spcBef>
                <a:spcPts val="0"/>
              </a:spcBef>
              <a:spcAft>
                <a:spcPts val="0"/>
              </a:spcAft>
              <a:buClr>
                <a:srgbClr val="273239"/>
              </a:buClr>
              <a:buSzPts val="1300"/>
              <a:buFont typeface="Nunito"/>
              <a:buChar char="●"/>
            </a:pPr>
            <a:r>
              <a:rPr b="1" lang="en">
                <a:solidFill>
                  <a:srgbClr val="273239"/>
                </a:solidFill>
                <a:highlight>
                  <a:srgbClr val="FFFFFF"/>
                </a:highlight>
                <a:latin typeface="Nunito"/>
                <a:ea typeface="Nunito"/>
                <a:cs typeface="Nunito"/>
                <a:sym typeface="Nunito"/>
              </a:rPr>
              <a:t>Django Stack:</a:t>
            </a:r>
            <a:r>
              <a:rPr lang="en">
                <a:solidFill>
                  <a:srgbClr val="273239"/>
                </a:solidFill>
                <a:highlight>
                  <a:srgbClr val="FFFFFF"/>
                </a:highlight>
                <a:latin typeface="Nunito"/>
                <a:ea typeface="Nunito"/>
                <a:cs typeface="Nunito"/>
                <a:sym typeface="Nunito"/>
              </a:rPr>
              <a:t> Django, python and MySQL as Database.</a:t>
            </a:r>
            <a:endParaRPr>
              <a:solidFill>
                <a:srgbClr val="273239"/>
              </a:solidFill>
              <a:highlight>
                <a:srgbClr val="FFFFFF"/>
              </a:highlight>
              <a:latin typeface="Nunito"/>
              <a:ea typeface="Nunito"/>
              <a:cs typeface="Nunito"/>
              <a:sym typeface="Nunito"/>
            </a:endParaRPr>
          </a:p>
          <a:p>
            <a:pPr algn="l" indent="-311150" lvl="0" marL="685800" rtl="0">
              <a:lnSpc>
                <a:spcPct val="158000"/>
              </a:lnSpc>
              <a:spcBef>
                <a:spcPts val="0"/>
              </a:spcBef>
              <a:spcAft>
                <a:spcPts val="0"/>
              </a:spcAft>
              <a:buClr>
                <a:srgbClr val="273239"/>
              </a:buClr>
              <a:buSzPts val="1300"/>
              <a:buFont typeface="Nunito"/>
              <a:buChar char="●"/>
            </a:pPr>
            <a:r>
              <a:rPr b="1" lang="en">
                <a:solidFill>
                  <a:srgbClr val="273239"/>
                </a:solidFill>
                <a:highlight>
                  <a:srgbClr val="FFFFFF"/>
                </a:highlight>
                <a:latin typeface="Nunito"/>
                <a:ea typeface="Nunito"/>
                <a:cs typeface="Nunito"/>
                <a:sym typeface="Nunito"/>
              </a:rPr>
              <a:t>Rails or Ruby on Rails:</a:t>
            </a:r>
            <a:r>
              <a:rPr lang="en">
                <a:solidFill>
                  <a:srgbClr val="273239"/>
                </a:solidFill>
                <a:highlight>
                  <a:srgbClr val="FFFFFF"/>
                </a:highlight>
                <a:latin typeface="Nunito"/>
                <a:ea typeface="Nunito"/>
                <a:cs typeface="Nunito"/>
                <a:sym typeface="Nunito"/>
              </a:rPr>
              <a:t> Uses Ruby, PHP and MySQL.</a:t>
            </a:r>
            <a:endParaRPr>
              <a:solidFill>
                <a:srgbClr val="273239"/>
              </a:solidFill>
              <a:highlight>
                <a:srgbClr val="FFFFFF"/>
              </a:highlight>
              <a:latin typeface="Nunito"/>
              <a:ea typeface="Nunito"/>
              <a:cs typeface="Nunito"/>
              <a:sym typeface="Nunito"/>
            </a:endParaRPr>
          </a:p>
          <a:p>
            <a:pPr algn="l" indent="-311150" lvl="0" marL="685800" rtl="0">
              <a:lnSpc>
                <a:spcPct val="158000"/>
              </a:lnSpc>
              <a:spcBef>
                <a:spcPts val="0"/>
              </a:spcBef>
              <a:spcAft>
                <a:spcPts val="0"/>
              </a:spcAft>
              <a:buClr>
                <a:srgbClr val="273239"/>
              </a:buClr>
              <a:buSzPts val="1300"/>
              <a:buFont typeface="Nunito"/>
              <a:buChar char="●"/>
            </a:pPr>
            <a:r>
              <a:rPr b="1" lang="en">
                <a:solidFill>
                  <a:srgbClr val="273239"/>
                </a:solidFill>
                <a:highlight>
                  <a:srgbClr val="FFFFFF"/>
                </a:highlight>
                <a:latin typeface="Nunito"/>
                <a:ea typeface="Nunito"/>
                <a:cs typeface="Nunito"/>
                <a:sym typeface="Nunito"/>
              </a:rPr>
              <a:t>LAMP Stack:</a:t>
            </a:r>
            <a:r>
              <a:rPr lang="en">
                <a:solidFill>
                  <a:srgbClr val="273239"/>
                </a:solidFill>
                <a:highlight>
                  <a:srgbClr val="FFFFFF"/>
                </a:highlight>
                <a:latin typeface="Nunito"/>
                <a:ea typeface="Nunito"/>
                <a:cs typeface="Nunito"/>
                <a:sym typeface="Nunito"/>
              </a:rPr>
              <a:t> Linux, Apache, MySQL and PHP.</a:t>
            </a:r>
            <a:endParaRPr>
              <a:solidFill>
                <a:srgbClr val="273239"/>
              </a:solidFill>
              <a:highlight>
                <a:srgbClr val="FFFFFF"/>
              </a:highlight>
              <a:latin typeface="Nunito"/>
              <a:ea typeface="Nunito"/>
              <a:cs typeface="Nunito"/>
              <a:sym typeface="Nunito"/>
            </a:endParaRPr>
          </a:p>
          <a:p>
            <a:pPr algn="l" indent="-304800" lvl="0" marL="6858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There are many advantages of hiring full stack developers for web application development:</a:t>
            </a:r>
            <a:endParaRPr sz="1200">
              <a:solidFill>
                <a:srgbClr val="42494F"/>
              </a:solidFill>
              <a:latin typeface="Arial"/>
              <a:ea typeface="Arial"/>
              <a:cs typeface="Arial"/>
              <a:sym typeface="Arial"/>
            </a:endParaRPr>
          </a:p>
          <a:p>
            <a:pPr algn="l" indent="-304800" lvl="0"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Complete ownership and understanding of the project</a:t>
            </a:r>
            <a:endParaRPr sz="1200">
              <a:solidFill>
                <a:srgbClr val="42494F"/>
              </a:solidFill>
              <a:latin typeface="Arial"/>
              <a:ea typeface="Arial"/>
              <a:cs typeface="Arial"/>
              <a:sym typeface="Arial"/>
            </a:endParaRPr>
          </a:p>
          <a:p>
            <a:pPr algn="l" indent="-304800" lvl="0"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Saves both project time and cost, and enhances productivity</a:t>
            </a:r>
            <a:endParaRPr sz="1200">
              <a:solidFill>
                <a:srgbClr val="42494F"/>
              </a:solidFill>
              <a:latin typeface="Arial"/>
              <a:ea typeface="Arial"/>
              <a:cs typeface="Arial"/>
              <a:sym typeface="Arial"/>
            </a:endParaRPr>
          </a:p>
          <a:p>
            <a:pPr algn="l" indent="-304800" lvl="0"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Faster bug fixing due to knowledge of complete system</a:t>
            </a:r>
            <a:endParaRPr sz="1200">
              <a:solidFill>
                <a:srgbClr val="42494F"/>
              </a:solidFill>
              <a:latin typeface="Arial"/>
              <a:ea typeface="Arial"/>
              <a:cs typeface="Arial"/>
              <a:sym typeface="Arial"/>
            </a:endParaRPr>
          </a:p>
          <a:p>
            <a:pPr algn="l" indent="-304800" lvl="0"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Easy knowledge transfer to other team members</a:t>
            </a:r>
            <a:endParaRPr sz="1200">
              <a:solidFill>
                <a:srgbClr val="42494F"/>
              </a:solidFill>
              <a:latin typeface="Arial"/>
              <a:ea typeface="Arial"/>
              <a:cs typeface="Arial"/>
              <a:sym typeface="Arial"/>
            </a:endParaRPr>
          </a:p>
          <a:p>
            <a:pPr algn="l" indent="-304800" lvl="0" marL="914400" rtl="0">
              <a:lnSpc>
                <a:spcPct val="150000"/>
              </a:lnSpc>
              <a:spcBef>
                <a:spcPts val="0"/>
              </a:spcBef>
              <a:spcAft>
                <a:spcPts val="0"/>
              </a:spcAft>
              <a:buClr>
                <a:srgbClr val="42494F"/>
              </a:buClr>
              <a:buSzPts val="1200"/>
              <a:buFont typeface="Arial"/>
              <a:buChar char="❏"/>
            </a:pPr>
            <a:r>
              <a:rPr sz="1200" lang="en">
                <a:solidFill>
                  <a:srgbClr val="42494F"/>
                </a:solidFill>
                <a:latin typeface="Arial"/>
                <a:ea typeface="Arial"/>
                <a:cs typeface="Arial"/>
                <a:sym typeface="Arial"/>
              </a:rPr>
              <a:t>Better division of work amongst team members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1" name="Shape 172"/>
        <p:cNvGrpSpPr/>
        <p:nvPr/>
      </p:nvGrpSpPr>
      <p:grpSpPr>
        <a:xfrm>
          <a:off x="0" y="0"/>
          <a:ext cx="0" cy="0"/>
          <a:chOff x="0" y="0"/>
          <a:chExt cx="0" cy="0"/>
        </a:xfrm>
      </p:grpSpPr>
      <p:sp>
        <p:nvSpPr>
          <p:cNvPr id="1048647" name="Google Shape;173;p20"/>
          <p:cNvSpPr txBox="1"/>
          <p:nvPr>
            <p:ph type="title"/>
          </p:nvPr>
        </p:nvSpPr>
        <p:spPr>
          <a:xfrm>
            <a:off x="819150" y="845600"/>
            <a:ext cx="7505700" cy="390600"/>
          </a:xfrm>
          <a:prstGeom prst="rect"/>
        </p:spPr>
        <p:txBody>
          <a:bodyPr anchor="t" anchorCtr="0" bIns="91425" lIns="91425" rIns="91425" spcFirstLastPara="1" tIns="91425" wrap="square">
            <a:noAutofit/>
          </a:bodyPr>
          <a:p>
            <a:pPr algn="just" indent="0" lvl="0" marL="0" rtl="0">
              <a:lnSpc>
                <a:spcPct val="115000"/>
              </a:lnSpc>
              <a:spcBef>
                <a:spcPts val="1200"/>
              </a:spcBef>
              <a:spcAft>
                <a:spcPts val="0"/>
              </a:spcAft>
              <a:buSzPts val="990"/>
              <a:buNone/>
            </a:pPr>
            <a:r>
              <a:rPr sz="1640" lang="en">
                <a:solidFill>
                  <a:srgbClr val="610B38"/>
                </a:solidFill>
                <a:highlight>
                  <a:srgbClr val="FFFFFF"/>
                </a:highlight>
                <a:latin typeface="Times New Roman"/>
                <a:ea typeface="Times New Roman"/>
                <a:cs typeface="Times New Roman"/>
                <a:sym typeface="Times New Roman"/>
              </a:rPr>
              <a:t>What is MERN Stack?</a:t>
            </a:r>
            <a:endParaRPr sz="1640">
              <a:solidFill>
                <a:srgbClr val="610B38"/>
              </a:solidFill>
              <a:highlight>
                <a:srgbClr val="FFFFFF"/>
              </a:highlight>
              <a:latin typeface="Times New Roman"/>
              <a:ea typeface="Times New Roman"/>
              <a:cs typeface="Times New Roman"/>
              <a:sym typeface="Times New Roman"/>
            </a:endParaRPr>
          </a:p>
          <a:p>
            <a:pPr algn="l" indent="0" lvl="0" marL="0" rtl="0">
              <a:spcBef>
                <a:spcPts val="0"/>
              </a:spcBef>
              <a:spcAft>
                <a:spcPts val="0"/>
              </a:spcAft>
              <a:buSzPts val="990"/>
              <a:buNone/>
            </a:pPr>
            <a:r>
              <a:t/>
            </a:r>
            <a:endParaRPr sz="2700"/>
          </a:p>
        </p:txBody>
      </p:sp>
      <p:sp>
        <p:nvSpPr>
          <p:cNvPr id="1048648" name="Google Shape;174;p20"/>
          <p:cNvSpPr txBox="1"/>
          <p:nvPr>
            <p:ph type="body" idx="1"/>
          </p:nvPr>
        </p:nvSpPr>
        <p:spPr>
          <a:xfrm>
            <a:off x="819150" y="1419425"/>
            <a:ext cx="7505700" cy="3019200"/>
          </a:xfrm>
          <a:prstGeom prst="rect"/>
        </p:spPr>
        <p:txBody>
          <a:bodyPr anchor="t" anchorCtr="0" bIns="91425" lIns="91425" rIns="91425" spcFirstLastPara="1" tIns="91425" wrap="square">
            <a:normAutofit/>
          </a:bodyPr>
          <a:p>
            <a:pPr algn="l" indent="-304800" lvl="0" marL="457200" rtl="0">
              <a:spcBef>
                <a:spcPts val="0"/>
              </a:spcBef>
              <a:spcAft>
                <a:spcPts val="0"/>
              </a:spcAft>
              <a:buClr>
                <a:srgbClr val="333333"/>
              </a:buClr>
              <a:buSzPts val="1200"/>
              <a:buFont typeface="Times New Roman"/>
              <a:buChar char="●"/>
            </a:pPr>
            <a:r>
              <a:rPr sz="1200" lang="en">
                <a:solidFill>
                  <a:srgbClr val="333333"/>
                </a:solidFill>
                <a:latin typeface="Times New Roman"/>
                <a:ea typeface="Times New Roman"/>
                <a:cs typeface="Times New Roman"/>
                <a:sym typeface="Times New Roman"/>
              </a:rPr>
              <a:t>collection of powerful technologies and robust, used to develop scalable master web applications comprising </a:t>
            </a:r>
            <a:r>
              <a:rPr b="1" sz="1200" lang="en">
                <a:solidFill>
                  <a:srgbClr val="333333"/>
                </a:solidFill>
                <a:latin typeface="Times New Roman"/>
                <a:ea typeface="Times New Roman"/>
                <a:cs typeface="Times New Roman"/>
                <a:sym typeface="Times New Roman"/>
              </a:rPr>
              <a:t>backend, front-end,</a:t>
            </a:r>
            <a:r>
              <a:rPr sz="1200" lang="en">
                <a:solidFill>
                  <a:srgbClr val="333333"/>
                </a:solidFill>
                <a:latin typeface="Times New Roman"/>
                <a:ea typeface="Times New Roman"/>
                <a:cs typeface="Times New Roman"/>
                <a:sym typeface="Times New Roman"/>
              </a:rPr>
              <a:t> and </a:t>
            </a:r>
            <a:r>
              <a:rPr b="1" sz="1200" lang="en">
                <a:solidFill>
                  <a:srgbClr val="333333"/>
                </a:solidFill>
                <a:latin typeface="Times New Roman"/>
                <a:ea typeface="Times New Roman"/>
                <a:cs typeface="Times New Roman"/>
                <a:sym typeface="Times New Roman"/>
              </a:rPr>
              <a:t>database components</a:t>
            </a:r>
            <a:r>
              <a:rPr sz="1200" lang="en">
                <a:solidFill>
                  <a:srgbClr val="333333"/>
                </a:solidFill>
                <a:latin typeface="Times New Roman"/>
                <a:ea typeface="Times New Roman"/>
                <a:cs typeface="Times New Roman"/>
                <a:sym typeface="Times New Roman"/>
              </a:rPr>
              <a:t>.</a:t>
            </a:r>
            <a:endParaRPr sz="1200">
              <a:solidFill>
                <a:srgbClr val="333333"/>
              </a:solidFill>
              <a:latin typeface="Times New Roman"/>
              <a:ea typeface="Times New Roman"/>
              <a:cs typeface="Times New Roman"/>
              <a:sym typeface="Times New Roman"/>
            </a:endParaRPr>
          </a:p>
          <a:p>
            <a:pPr algn="just" indent="-311150" lvl="1" marL="914400" rtl="0">
              <a:lnSpc>
                <a:spcPct val="170454"/>
              </a:lnSpc>
              <a:spcBef>
                <a:spcPts val="0"/>
              </a:spcBef>
              <a:spcAft>
                <a:spcPts val="0"/>
              </a:spcAft>
              <a:buClr>
                <a:srgbClr val="000000"/>
              </a:buClr>
              <a:buSzPts val="1300"/>
              <a:buFont typeface="Arial"/>
              <a:buChar char="○"/>
            </a:pPr>
            <a:r>
              <a:rPr b="1" sz="1200" lang="en">
                <a:solidFill>
                  <a:srgbClr val="000000"/>
                </a:solidFill>
                <a:highlight>
                  <a:srgbClr val="FFFFFF"/>
                </a:highlight>
                <a:latin typeface="Times New Roman"/>
                <a:ea typeface="Times New Roman"/>
                <a:cs typeface="Times New Roman"/>
                <a:sym typeface="Times New Roman"/>
              </a:rPr>
              <a:t>M</a:t>
            </a:r>
            <a:r>
              <a:rPr sz="1200" lang="en">
                <a:solidFill>
                  <a:srgbClr val="000000"/>
                </a:solidFill>
                <a:highlight>
                  <a:srgbClr val="FFFFFF"/>
                </a:highlight>
                <a:latin typeface="Times New Roman"/>
                <a:ea typeface="Times New Roman"/>
                <a:cs typeface="Times New Roman"/>
                <a:sym typeface="Times New Roman"/>
              </a:rPr>
              <a:t> stands for </a:t>
            </a:r>
            <a:r>
              <a:rPr b="1" sz="1200" lang="en">
                <a:solidFill>
                  <a:srgbClr val="000000"/>
                </a:solidFill>
                <a:highlight>
                  <a:srgbClr val="FFFFFF"/>
                </a:highlight>
                <a:latin typeface="Times New Roman"/>
                <a:ea typeface="Times New Roman"/>
                <a:cs typeface="Times New Roman"/>
                <a:sym typeface="Times New Roman"/>
              </a:rPr>
              <a:t>MongoDB ( Database ),</a:t>
            </a:r>
            <a:r>
              <a:rPr sz="1200" lang="en">
                <a:solidFill>
                  <a:srgbClr val="000000"/>
                </a:solidFill>
                <a:highlight>
                  <a:srgbClr val="FFFFFF"/>
                </a:highlight>
                <a:latin typeface="Times New Roman"/>
                <a:ea typeface="Times New Roman"/>
                <a:cs typeface="Times New Roman"/>
                <a:sym typeface="Times New Roman"/>
              </a:rPr>
              <a:t> mainly used for preparing document database and is a NoSQL (Non-Structured Query Language ) Database System</a:t>
            </a:r>
            <a:endParaRPr sz="1200">
              <a:solidFill>
                <a:srgbClr val="000000"/>
              </a:solidFill>
              <a:highlight>
                <a:srgbClr val="FFFFFF"/>
              </a:highlight>
              <a:latin typeface="Times New Roman"/>
              <a:ea typeface="Times New Roman"/>
              <a:cs typeface="Times New Roman"/>
              <a:sym typeface="Times New Roman"/>
            </a:endParaRPr>
          </a:p>
          <a:p>
            <a:pPr algn="just" indent="-311150" lvl="1" marL="914400" rtl="0">
              <a:lnSpc>
                <a:spcPct val="170454"/>
              </a:lnSpc>
              <a:spcBef>
                <a:spcPts val="0"/>
              </a:spcBef>
              <a:spcAft>
                <a:spcPts val="0"/>
              </a:spcAft>
              <a:buClr>
                <a:srgbClr val="000000"/>
              </a:buClr>
              <a:buSzPts val="1300"/>
              <a:buFont typeface="Arial"/>
              <a:buChar char="○"/>
            </a:pPr>
            <a:r>
              <a:rPr b="1" sz="1200" lang="en">
                <a:solidFill>
                  <a:srgbClr val="000000"/>
                </a:solidFill>
                <a:highlight>
                  <a:srgbClr val="FFFFFF"/>
                </a:highlight>
                <a:latin typeface="Times New Roman"/>
                <a:ea typeface="Times New Roman"/>
                <a:cs typeface="Times New Roman"/>
                <a:sym typeface="Times New Roman"/>
              </a:rPr>
              <a:t>E</a:t>
            </a:r>
            <a:r>
              <a:rPr sz="1200" lang="en">
                <a:solidFill>
                  <a:srgbClr val="000000"/>
                </a:solidFill>
                <a:highlight>
                  <a:srgbClr val="FFFFFF"/>
                </a:highlight>
                <a:latin typeface="Times New Roman"/>
                <a:ea typeface="Times New Roman"/>
                <a:cs typeface="Times New Roman"/>
                <a:sym typeface="Times New Roman"/>
              </a:rPr>
              <a:t> stands for </a:t>
            </a:r>
            <a:r>
              <a:rPr b="1" sz="1200" lang="en">
                <a:solidFill>
                  <a:srgbClr val="000000"/>
                </a:solidFill>
                <a:highlight>
                  <a:srgbClr val="FFFFFF"/>
                </a:highlight>
                <a:latin typeface="Times New Roman"/>
                <a:ea typeface="Times New Roman"/>
                <a:cs typeface="Times New Roman"/>
                <a:sym typeface="Times New Roman"/>
              </a:rPr>
              <a:t>Express,</a:t>
            </a:r>
            <a:r>
              <a:rPr sz="1200" lang="en">
                <a:solidFill>
                  <a:srgbClr val="000000"/>
                </a:solidFill>
                <a:highlight>
                  <a:srgbClr val="FFFFFF"/>
                </a:highlight>
                <a:latin typeface="Times New Roman"/>
                <a:ea typeface="Times New Roman"/>
                <a:cs typeface="Times New Roman"/>
                <a:sym typeface="Times New Roman"/>
              </a:rPr>
              <a:t> mainly used for developing Node.js web framework</a:t>
            </a:r>
            <a:endParaRPr sz="1200">
              <a:solidFill>
                <a:srgbClr val="000000"/>
              </a:solidFill>
              <a:highlight>
                <a:srgbClr val="FFFFFF"/>
              </a:highlight>
              <a:latin typeface="Times New Roman"/>
              <a:ea typeface="Times New Roman"/>
              <a:cs typeface="Times New Roman"/>
              <a:sym typeface="Times New Roman"/>
            </a:endParaRPr>
          </a:p>
          <a:p>
            <a:pPr algn="just" indent="-311150" lvl="1" marL="914400" rtl="0">
              <a:lnSpc>
                <a:spcPct val="170454"/>
              </a:lnSpc>
              <a:spcBef>
                <a:spcPts val="0"/>
              </a:spcBef>
              <a:spcAft>
                <a:spcPts val="0"/>
              </a:spcAft>
              <a:buClr>
                <a:srgbClr val="000000"/>
              </a:buClr>
              <a:buSzPts val="1300"/>
              <a:buFont typeface="Arial"/>
              <a:buChar char="○"/>
            </a:pPr>
            <a:r>
              <a:rPr b="1" sz="1200" lang="en">
                <a:solidFill>
                  <a:srgbClr val="000000"/>
                </a:solidFill>
                <a:highlight>
                  <a:srgbClr val="FFFFFF"/>
                </a:highlight>
                <a:latin typeface="Times New Roman"/>
                <a:ea typeface="Times New Roman"/>
                <a:cs typeface="Times New Roman"/>
                <a:sym typeface="Times New Roman"/>
              </a:rPr>
              <a:t>R</a:t>
            </a:r>
            <a:r>
              <a:rPr sz="1200" lang="en">
                <a:solidFill>
                  <a:srgbClr val="000000"/>
                </a:solidFill>
                <a:highlight>
                  <a:srgbClr val="FFFFFF"/>
                </a:highlight>
                <a:latin typeface="Times New Roman"/>
                <a:ea typeface="Times New Roman"/>
                <a:cs typeface="Times New Roman"/>
                <a:sym typeface="Times New Roman"/>
              </a:rPr>
              <a:t> stands for </a:t>
            </a:r>
            <a:r>
              <a:rPr b="1" sz="1200" lang="en">
                <a:solidFill>
                  <a:srgbClr val="000000"/>
                </a:solidFill>
                <a:highlight>
                  <a:srgbClr val="FFFFFF"/>
                </a:highlight>
                <a:latin typeface="Times New Roman"/>
                <a:ea typeface="Times New Roman"/>
                <a:cs typeface="Times New Roman"/>
                <a:sym typeface="Times New Roman"/>
              </a:rPr>
              <a:t>React,</a:t>
            </a:r>
            <a:r>
              <a:rPr sz="1200" lang="en">
                <a:solidFill>
                  <a:srgbClr val="000000"/>
                </a:solidFill>
                <a:highlight>
                  <a:srgbClr val="FFFFFF"/>
                </a:highlight>
                <a:latin typeface="Times New Roman"/>
                <a:ea typeface="Times New Roman"/>
                <a:cs typeface="Times New Roman"/>
                <a:sym typeface="Times New Roman"/>
              </a:rPr>
              <a:t> mainly used for developing a client-side JavaScript framework</a:t>
            </a:r>
            <a:endParaRPr sz="1200">
              <a:solidFill>
                <a:srgbClr val="000000"/>
              </a:solidFill>
              <a:highlight>
                <a:srgbClr val="FFFFFF"/>
              </a:highlight>
              <a:latin typeface="Times New Roman"/>
              <a:ea typeface="Times New Roman"/>
              <a:cs typeface="Times New Roman"/>
              <a:sym typeface="Times New Roman"/>
            </a:endParaRPr>
          </a:p>
          <a:p>
            <a:pPr algn="just" indent="-311150" lvl="1" marL="914400" rtl="0">
              <a:lnSpc>
                <a:spcPct val="170454"/>
              </a:lnSpc>
              <a:spcBef>
                <a:spcPts val="0"/>
              </a:spcBef>
              <a:spcAft>
                <a:spcPts val="0"/>
              </a:spcAft>
              <a:buClr>
                <a:srgbClr val="000000"/>
              </a:buClr>
              <a:buSzPts val="1300"/>
              <a:buFont typeface="Arial"/>
              <a:buChar char="○"/>
            </a:pPr>
            <a:r>
              <a:rPr b="1" sz="1200" lang="en">
                <a:solidFill>
                  <a:srgbClr val="000000"/>
                </a:solidFill>
                <a:highlight>
                  <a:srgbClr val="FFFFFF"/>
                </a:highlight>
                <a:latin typeface="Times New Roman"/>
                <a:ea typeface="Times New Roman"/>
                <a:cs typeface="Times New Roman"/>
                <a:sym typeface="Times New Roman"/>
              </a:rPr>
              <a:t>N</a:t>
            </a:r>
            <a:r>
              <a:rPr sz="1200" lang="en">
                <a:solidFill>
                  <a:srgbClr val="000000"/>
                </a:solidFill>
                <a:highlight>
                  <a:srgbClr val="FFFFFF"/>
                </a:highlight>
                <a:latin typeface="Times New Roman"/>
                <a:ea typeface="Times New Roman"/>
                <a:cs typeface="Times New Roman"/>
                <a:sym typeface="Times New Roman"/>
              </a:rPr>
              <a:t> stands for </a:t>
            </a:r>
            <a:r>
              <a:rPr b="1" sz="1200" lang="en">
                <a:solidFill>
                  <a:srgbClr val="000000"/>
                </a:solidFill>
                <a:highlight>
                  <a:srgbClr val="FFFFFF"/>
                </a:highlight>
                <a:latin typeface="Times New Roman"/>
                <a:ea typeface="Times New Roman"/>
                <a:cs typeface="Times New Roman"/>
                <a:sym typeface="Times New Roman"/>
              </a:rPr>
              <a:t>js,</a:t>
            </a:r>
            <a:r>
              <a:rPr sz="1200" lang="en">
                <a:solidFill>
                  <a:srgbClr val="000000"/>
                </a:solidFill>
                <a:highlight>
                  <a:srgbClr val="FFFFFF"/>
                </a:highlight>
                <a:latin typeface="Times New Roman"/>
                <a:ea typeface="Times New Roman"/>
                <a:cs typeface="Times New Roman"/>
                <a:sym typeface="Times New Roman"/>
              </a:rPr>
              <a:t> mainly used for developing the premier JavaScript web server</a:t>
            </a:r>
            <a:endParaRPr sz="1200">
              <a:solidFill>
                <a:srgbClr val="000000"/>
              </a:solidFill>
              <a:highlight>
                <a:srgbClr val="FFFFFF"/>
              </a:highlight>
              <a:latin typeface="Times New Roman"/>
              <a:ea typeface="Times New Roman"/>
              <a:cs typeface="Times New Roman"/>
              <a:sym typeface="Times New Roman"/>
            </a:endParaRPr>
          </a:p>
          <a:p>
            <a:pPr algn="l" indent="-292100" lvl="0" marL="457200" rtl="0">
              <a:spcBef>
                <a:spcPts val="0"/>
              </a:spcBef>
              <a:spcAft>
                <a:spcPts val="0"/>
              </a:spcAft>
              <a:buClr>
                <a:srgbClr val="333333"/>
              </a:buClr>
              <a:buSzPts val="1000"/>
              <a:buFont typeface="Times New Roman"/>
              <a:buChar char="●"/>
            </a:pPr>
            <a:r>
              <a:t/>
            </a:r>
            <a:endParaRPr sz="1000">
              <a:solidFill>
                <a:srgbClr val="333333"/>
              </a:solidFill>
              <a:latin typeface="Times New Roman"/>
              <a:ea typeface="Times New Roman"/>
              <a:cs typeface="Times New Roman"/>
              <a:sym typeface="Times New Roman"/>
            </a:endParaRPr>
          </a:p>
        </p:txBody>
      </p:sp>
      <p:pic>
        <p:nvPicPr>
          <p:cNvPr id="2097156" name="Google Shape;175;p20"/>
          <p:cNvPicPr preferRelativeResize="0">
            <a:picLocks/>
          </p:cNvPicPr>
          <p:nvPr/>
        </p:nvPicPr>
        <p:blipFill>
          <a:blip xmlns:r="http://schemas.openxmlformats.org/officeDocument/2006/relationships" r:embed="rId1">
            <a:alphaModFix/>
          </a:blip>
          <a:stretch>
            <a:fillRect/>
          </a:stretch>
        </p:blipFill>
        <p:spPr>
          <a:xfrm>
            <a:off x="2386700" y="3567125"/>
            <a:ext cx="3046800" cy="1097950"/>
          </a:xfrm>
          <a:prstGeom prst="rect"/>
          <a:noFill/>
          <a:ln>
            <a:noFill/>
          </a:ln>
        </p:spPr>
      </p:pic>
      <p:pic>
        <p:nvPicPr>
          <p:cNvPr id="2097157" name="Google Shape;176;p20"/>
          <p:cNvPicPr preferRelativeResize="0">
            <a:picLocks/>
          </p:cNvPicPr>
          <p:nvPr/>
        </p:nvPicPr>
        <p:blipFill>
          <a:blip xmlns:r="http://schemas.openxmlformats.org/officeDocument/2006/relationships" r:embed="rId2">
            <a:alphaModFix/>
          </a:blip>
          <a:stretch>
            <a:fillRect/>
          </a:stretch>
        </p:blipFill>
        <p:spPr>
          <a:xfrm>
            <a:off x="6791850" y="3385897"/>
            <a:ext cx="1946850" cy="13833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4" name="Shape 180"/>
        <p:cNvGrpSpPr/>
        <p:nvPr/>
      </p:nvGrpSpPr>
      <p:grpSpPr>
        <a:xfrm>
          <a:off x="0" y="0"/>
          <a:ext cx="0" cy="0"/>
          <a:chOff x="0" y="0"/>
          <a:chExt cx="0" cy="0"/>
        </a:xfrm>
      </p:grpSpPr>
      <p:sp>
        <p:nvSpPr>
          <p:cNvPr id="1048651" name="Google Shape;181;p21"/>
          <p:cNvSpPr txBox="1"/>
          <p:nvPr>
            <p:ph type="title"/>
          </p:nvPr>
        </p:nvSpPr>
        <p:spPr>
          <a:xfrm>
            <a:off x="819150" y="845600"/>
            <a:ext cx="7505700" cy="558600"/>
          </a:xfrm>
          <a:prstGeom prst="rect"/>
        </p:spPr>
        <p:txBody>
          <a:bodyPr anchor="t" anchorCtr="0" bIns="91425" lIns="91425" rIns="91425" spcFirstLastPara="1" tIns="91425" wrap="square">
            <a:noAutofit/>
          </a:bodyPr>
          <a:p>
            <a:pPr algn="just" indent="0" lvl="0" marL="0" rtl="0">
              <a:lnSpc>
                <a:spcPct val="115000"/>
              </a:lnSpc>
              <a:spcBef>
                <a:spcPts val="1200"/>
              </a:spcBef>
              <a:spcAft>
                <a:spcPts val="0"/>
              </a:spcAft>
              <a:buSzPts val="990"/>
              <a:buNone/>
            </a:pPr>
            <a:r>
              <a:rPr sz="1640" lang="en">
                <a:solidFill>
                  <a:srgbClr val="610B38"/>
                </a:solidFill>
                <a:highlight>
                  <a:srgbClr val="FFFFFF"/>
                </a:highlight>
                <a:latin typeface="Times New Roman"/>
                <a:ea typeface="Times New Roman"/>
                <a:cs typeface="Times New Roman"/>
                <a:sym typeface="Times New Roman"/>
              </a:rPr>
              <a:t>Why should we choose MERN Stack for building Mobile and Web applications?</a:t>
            </a:r>
            <a:endParaRPr sz="1640">
              <a:solidFill>
                <a:srgbClr val="610B38"/>
              </a:solidFill>
              <a:highlight>
                <a:srgbClr val="FFFFFF"/>
              </a:highlight>
              <a:latin typeface="Times New Roman"/>
              <a:ea typeface="Times New Roman"/>
              <a:cs typeface="Times New Roman"/>
              <a:sym typeface="Times New Roman"/>
            </a:endParaRPr>
          </a:p>
          <a:p>
            <a:pPr algn="l" indent="0" lvl="0" marL="0" rtl="0">
              <a:spcBef>
                <a:spcPts val="0"/>
              </a:spcBef>
              <a:spcAft>
                <a:spcPts val="0"/>
              </a:spcAft>
              <a:buSzPts val="990"/>
              <a:buNone/>
            </a:pPr>
            <a:r>
              <a:t/>
            </a:r>
            <a:endParaRPr sz="2700"/>
          </a:p>
        </p:txBody>
      </p:sp>
      <p:sp>
        <p:nvSpPr>
          <p:cNvPr id="1048652" name="Google Shape;182;p21"/>
          <p:cNvSpPr txBox="1"/>
          <p:nvPr>
            <p:ph type="body" idx="1"/>
          </p:nvPr>
        </p:nvSpPr>
        <p:spPr>
          <a:xfrm>
            <a:off x="819150" y="1404200"/>
            <a:ext cx="7505700" cy="3034500"/>
          </a:xfrm>
          <a:prstGeom prst="rect"/>
        </p:spPr>
        <p:txBody>
          <a:bodyPr anchor="t" anchorCtr="0" bIns="91425" lIns="91425" rIns="91425" spcFirstLastPara="1" tIns="91425" wrap="square">
            <a:normAutofit/>
          </a:bodyPr>
          <a:p>
            <a:pPr algn="l" indent="-292100" lvl="0" marL="457200" rtl="0">
              <a:spcBef>
                <a:spcPts val="0"/>
              </a:spcBef>
              <a:spcAft>
                <a:spcPts val="0"/>
              </a:spcAft>
              <a:buClr>
                <a:srgbClr val="333333"/>
              </a:buClr>
              <a:buSzPts val="1000"/>
              <a:buFont typeface="Times New Roman"/>
              <a:buChar char="●"/>
            </a:pPr>
            <a:r>
              <a:rPr sz="1000" lang="en">
                <a:solidFill>
                  <a:srgbClr val="333333"/>
                </a:solidFill>
                <a:latin typeface="Times New Roman"/>
                <a:ea typeface="Times New Roman"/>
                <a:cs typeface="Times New Roman"/>
                <a:sym typeface="Times New Roman"/>
              </a:rPr>
              <a:t> </a:t>
            </a:r>
            <a:r>
              <a:rPr sz="1200" lang="en">
                <a:solidFill>
                  <a:srgbClr val="333333"/>
                </a:solidFill>
                <a:latin typeface="Times New Roman"/>
                <a:ea typeface="Times New Roman"/>
                <a:cs typeface="Times New Roman"/>
                <a:sym typeface="Times New Roman"/>
              </a:rPr>
              <a:t>it was earlier named as MEAN stack, MERN Stack is one of the variations of MEAN</a:t>
            </a:r>
            <a:endParaRPr sz="1200">
              <a:solidFill>
                <a:srgbClr val="333333"/>
              </a:solidFill>
              <a:latin typeface="Times New Roman"/>
              <a:ea typeface="Times New Roman"/>
              <a:cs typeface="Times New Roman"/>
              <a:sym typeface="Times New Roman"/>
            </a:endParaRPr>
          </a:p>
          <a:p>
            <a:pPr algn="l" indent="-304800" lvl="0" marL="457200" rtl="0">
              <a:spcBef>
                <a:spcPts val="0"/>
              </a:spcBef>
              <a:spcAft>
                <a:spcPts val="0"/>
              </a:spcAft>
              <a:buClr>
                <a:srgbClr val="333333"/>
              </a:buClr>
              <a:buSzPts val="1200"/>
              <a:buFont typeface="Times New Roman"/>
              <a:buChar char="●"/>
            </a:pPr>
            <a:r>
              <a:rPr sz="1200" lang="en">
                <a:solidFill>
                  <a:srgbClr val="333333"/>
                </a:solidFill>
                <a:latin typeface="Times New Roman"/>
                <a:ea typeface="Times New Roman"/>
                <a:cs typeface="Times New Roman"/>
                <a:sym typeface="Times New Roman"/>
              </a:rPr>
              <a:t> in MEAN, ' A ', i.e., Angular.js is replaced by ' R ', i.e., React.js in MERN</a:t>
            </a:r>
            <a:endParaRPr sz="1200">
              <a:solidFill>
                <a:srgbClr val="333333"/>
              </a:solidFill>
              <a:latin typeface="Times New Roman"/>
              <a:ea typeface="Times New Roman"/>
              <a:cs typeface="Times New Roman"/>
              <a:sym typeface="Times New Roman"/>
            </a:endParaRPr>
          </a:p>
          <a:p>
            <a:pPr algn="l" indent="-304800" lvl="0" marL="457200" rtl="0">
              <a:spcBef>
                <a:spcPts val="0"/>
              </a:spcBef>
              <a:spcAft>
                <a:spcPts val="0"/>
              </a:spcAft>
              <a:buClr>
                <a:srgbClr val="333333"/>
              </a:buClr>
              <a:buSzPts val="1200"/>
              <a:buFont typeface="Times New Roman"/>
              <a:buChar char="●"/>
            </a:pPr>
            <a:r>
              <a:rPr sz="1200" lang="en">
                <a:solidFill>
                  <a:srgbClr val="333333"/>
                </a:solidFill>
                <a:latin typeface="Times New Roman"/>
                <a:ea typeface="Times New Roman"/>
                <a:cs typeface="Times New Roman"/>
                <a:sym typeface="Times New Roman"/>
              </a:rPr>
              <a:t>MERN Stack is mainly used for faster development of smaller applications</a:t>
            </a:r>
            <a:endParaRPr sz="1200">
              <a:solidFill>
                <a:srgbClr val="333333"/>
              </a:solidFill>
              <a:latin typeface="Times New Roman"/>
              <a:ea typeface="Times New Roman"/>
              <a:cs typeface="Times New Roman"/>
              <a:sym typeface="Times New Roman"/>
            </a:endParaRPr>
          </a:p>
          <a:p>
            <a:pPr algn="l" indent="-304800" lvl="0" marL="457200" rtl="0">
              <a:spcBef>
                <a:spcPts val="0"/>
              </a:spcBef>
              <a:spcAft>
                <a:spcPts val="0"/>
              </a:spcAft>
              <a:buClr>
                <a:srgbClr val="333333"/>
              </a:buClr>
              <a:buSzPts val="1200"/>
              <a:buFont typeface="Times New Roman"/>
              <a:buChar char="●"/>
            </a:pPr>
            <a:r>
              <a:rPr sz="1200" lang="en">
                <a:solidFill>
                  <a:srgbClr val="333333"/>
                </a:solidFill>
                <a:latin typeface="Times New Roman"/>
                <a:ea typeface="Times New Roman"/>
                <a:cs typeface="Times New Roman"/>
                <a:sym typeface="Times New Roman"/>
              </a:rPr>
              <a:t>MEAN stack is a mainly better option for large-scale applications</a:t>
            </a:r>
            <a:endParaRPr sz="1200">
              <a:solidFill>
                <a:srgbClr val="333333"/>
              </a:solidFill>
              <a:latin typeface="Times New Roman"/>
              <a:ea typeface="Times New Roman"/>
              <a:cs typeface="Times New Roman"/>
              <a:sym typeface="Times New Roman"/>
            </a:endParaRPr>
          </a:p>
          <a:p>
            <a:pPr algn="l" indent="0" lvl="0" marL="914400" rtl="0">
              <a:spcBef>
                <a:spcPts val="1200"/>
              </a:spcBef>
              <a:spcAft>
                <a:spcPts val="1200"/>
              </a:spcAft>
              <a:buNone/>
            </a:pPr>
            <a:r>
              <a:t/>
            </a:r>
            <a:endParaRPr b="1" sz="1000">
              <a:solidFill>
                <a:srgbClr val="000000"/>
              </a:solidFill>
              <a:latin typeface="Times New Roman"/>
              <a:ea typeface="Times New Roman"/>
              <a:cs typeface="Times New Roman"/>
              <a:sym typeface="Times New Roman"/>
            </a:endParaRPr>
          </a:p>
        </p:txBody>
      </p:sp>
      <p:graphicFrame>
        <p:nvGraphicFramePr>
          <p:cNvPr id="4194304" name="Google Shape;183;p21"/>
          <p:cNvGraphicFramePr>
            <a:graphicFrameLocks/>
          </p:cNvGraphicFramePr>
          <p:nvPr/>
        </p:nvGraphicFramePr>
        <p:xfrm>
          <a:off x="891450" y="2510175"/>
          <a:ext cx="3000000" cy="3000000"/>
        </p:xfrm>
        <a:graphic>
          <a:graphicData uri="http://schemas.openxmlformats.org/drawingml/2006/table">
            <a:tbl>
              <a:tblPr>
                <a:noFill/>
                <a:tableStyleId>{A463C22A-F3A2-460F-A6D5-99FC1697D48E}</a:tableStyleId>
              </a:tblPr>
              <a:tblGrid>
                <a:gridCol w="2413000"/>
                <a:gridCol w="2413000"/>
                <a:gridCol w="2413000"/>
              </a:tblGrid>
              <a:tr h="100000">
                <a:tc>
                  <a:txBody>
                    <a:bodyPr/>
                    <a:p>
                      <a:pPr algn="l" indent="-317500" lvl="0" marL="457200" rtl="0">
                        <a:spcBef>
                          <a:spcPts val="0"/>
                        </a:spcBef>
                        <a:spcAft>
                          <a:spcPts val="0"/>
                        </a:spcAft>
                        <a:buSzPts val="1400"/>
                        <a:buAutoNum type="arabicPeriod"/>
                      </a:pPr>
                      <a:r>
                        <a:rPr b="1" sz="1000" lang="en">
                          <a:latin typeface="Times New Roman"/>
                          <a:ea typeface="Times New Roman"/>
                          <a:cs typeface="Times New Roman"/>
                          <a:sym typeface="Times New Roman"/>
                        </a:rPr>
                        <a:t>Cost-effective</a:t>
                      </a:r>
                    </a:p>
                  </a:txBody>
                  <a:tcPr marL="91425" marR="91425" marT="91425" marB="91425"/>
                </a:tc>
                <a:tc>
                  <a:txBody>
                    <a:bodyPr/>
                    <a:p>
                      <a:pPr algn="l" indent="0" lvl="0" marL="0" rtl="0">
                        <a:spcBef>
                          <a:spcPts val="0"/>
                        </a:spcBef>
                        <a:spcAft>
                          <a:spcPts val="0"/>
                        </a:spcAft>
                        <a:buNone/>
                      </a:pPr>
                      <a:r>
                        <a:rPr lang="en"/>
                        <a:t>2. </a:t>
                      </a:r>
                      <a:r>
                        <a:rPr b="1" sz="1000" lang="en">
                          <a:latin typeface="Times New Roman"/>
                          <a:ea typeface="Times New Roman"/>
                          <a:cs typeface="Times New Roman"/>
                          <a:sym typeface="Times New Roman"/>
                        </a:rPr>
                        <a:t>SEO friendly</a:t>
                      </a:r>
                    </a:p>
                  </a:txBody>
                  <a:tcPr marL="91425" marR="91425" marT="91425" marB="91425"/>
                </a:tc>
                <a:tc>
                  <a:txBody>
                    <a:bodyPr/>
                    <a:p>
                      <a:pPr algn="l" indent="0" lvl="0" marL="0" rtl="0">
                        <a:spcBef>
                          <a:spcPts val="0"/>
                        </a:spcBef>
                        <a:spcAft>
                          <a:spcPts val="0"/>
                        </a:spcAft>
                        <a:buNone/>
                      </a:pPr>
                      <a:r>
                        <a:rPr lang="en"/>
                        <a:t>3. </a:t>
                      </a:r>
                      <a:r>
                        <a:rPr b="1" sz="1000" lang="en">
                          <a:latin typeface="Times New Roman"/>
                          <a:ea typeface="Times New Roman"/>
                          <a:cs typeface="Times New Roman"/>
                          <a:sym typeface="Times New Roman"/>
                        </a:rPr>
                        <a:t>Better performance</a:t>
                      </a:r>
                    </a:p>
                  </a:txBody>
                  <a:tcPr marL="91425" marR="91425" marT="91425" marB="91425"/>
                </a:tc>
              </a:tr>
              <a:tr h="381000">
                <a:tc>
                  <a:txBody>
                    <a:bodyPr/>
                    <a:p>
                      <a:pPr algn="l" indent="0" lvl="0" marL="0" rtl="0">
                        <a:spcBef>
                          <a:spcPts val="0"/>
                        </a:spcBef>
                        <a:spcAft>
                          <a:spcPts val="0"/>
                        </a:spcAft>
                        <a:buNone/>
                      </a:pPr>
                      <a:r>
                        <a:rPr lang="en"/>
                        <a:t>4. </a:t>
                      </a:r>
                      <a:r>
                        <a:rPr b="1" sz="1000" lang="en">
                          <a:latin typeface="Times New Roman"/>
                          <a:ea typeface="Times New Roman"/>
                          <a:cs typeface="Times New Roman"/>
                          <a:sym typeface="Times New Roman"/>
                        </a:rPr>
                        <a:t>Improves Security</a:t>
                      </a:r>
                    </a:p>
                  </a:txBody>
                  <a:tcPr marL="91425" marR="91425" marT="91425" marB="91425"/>
                </a:tc>
                <a:tc>
                  <a:txBody>
                    <a:bodyPr/>
                    <a:p>
                      <a:pPr algn="l" indent="0" lvl="0" marL="0" rtl="0">
                        <a:spcBef>
                          <a:spcPts val="0"/>
                        </a:spcBef>
                        <a:spcAft>
                          <a:spcPts val="0"/>
                        </a:spcAft>
                        <a:buNone/>
                      </a:pPr>
                      <a:r>
                        <a:rPr lang="en"/>
                        <a:t>5. </a:t>
                      </a:r>
                      <a:r>
                        <a:rPr b="1" sz="1000" lang="en">
                          <a:latin typeface="Times New Roman"/>
                          <a:ea typeface="Times New Roman"/>
                          <a:cs typeface="Times New Roman"/>
                          <a:sym typeface="Times New Roman"/>
                        </a:rPr>
                        <a:t>Provide the fastest delivery</a:t>
                      </a:r>
                    </a:p>
                  </a:txBody>
                  <a:tcPr marL="91425" marR="91425" marT="91425" marB="91425"/>
                </a:tc>
                <a:tc>
                  <a:txBody>
                    <a:bodyPr/>
                    <a:p>
                      <a:pPr algn="l" indent="0" lvl="0" marL="0" rtl="0">
                        <a:spcBef>
                          <a:spcPts val="0"/>
                        </a:spcBef>
                        <a:spcAft>
                          <a:spcPts val="0"/>
                        </a:spcAft>
                        <a:buNone/>
                      </a:pPr>
                      <a:r>
                        <a:rPr lang="en"/>
                        <a:t>6.</a:t>
                      </a:r>
                      <a:r>
                        <a:rPr b="1" sz="1000" lang="en">
                          <a:latin typeface="Times New Roman"/>
                          <a:ea typeface="Times New Roman"/>
                          <a:cs typeface="Times New Roman"/>
                          <a:sym typeface="Times New Roman"/>
                        </a:rPr>
                        <a:t>Provides faster Modifications</a:t>
                      </a:r>
                    </a:p>
                  </a:txBody>
                  <a:tcPr marL="91425" marR="91425" marT="91425" marB="91425"/>
                </a:tc>
              </a:tr>
              <a:tr h="381000">
                <a:tc>
                  <a:txBody>
                    <a:bodyPr/>
                    <a:p>
                      <a:pPr algn="l" indent="0" lvl="0" marL="0" rtl="0">
                        <a:spcBef>
                          <a:spcPts val="0"/>
                        </a:spcBef>
                        <a:spcAft>
                          <a:spcPts val="0"/>
                        </a:spcAft>
                        <a:buNone/>
                      </a:pPr>
                      <a:r>
                        <a:rPr lang="en"/>
                        <a:t>7.</a:t>
                      </a:r>
                      <a:r>
                        <a:rPr b="1" sz="1000" lang="en">
                          <a:latin typeface="Times New Roman"/>
                          <a:ea typeface="Times New Roman"/>
                          <a:cs typeface="Times New Roman"/>
                          <a:sym typeface="Times New Roman"/>
                        </a:rPr>
                        <a:t>Open Source</a:t>
                      </a:r>
                    </a:p>
                  </a:txBody>
                  <a:tcPr marL="91425" marR="91425" marT="91425" marB="91425"/>
                </a:tc>
                <a:tc>
                  <a:txBody>
                    <a:bodyPr/>
                    <a:p>
                      <a:pPr algn="l" indent="0" lvl="0" marL="0" rtl="0">
                        <a:spcBef>
                          <a:spcPts val="0"/>
                        </a:spcBef>
                        <a:spcAft>
                          <a:spcPts val="0"/>
                        </a:spcAft>
                        <a:buNone/>
                      </a:pPr>
                      <a:r>
                        <a:rPr lang="en"/>
                        <a:t>8.</a:t>
                      </a:r>
                      <a:r>
                        <a:rPr b="1" sz="1000" lang="en">
                          <a:latin typeface="Times New Roman"/>
                          <a:ea typeface="Times New Roman"/>
                          <a:cs typeface="Times New Roman"/>
                          <a:sym typeface="Times New Roman"/>
                        </a:rPr>
                        <a:t>Easy to switch between client and server</a:t>
                      </a:r>
                    </a:p>
                  </a:txBody>
                  <a:tcPr marL="91425" marR="91425" marT="91425" marB="91425"/>
                </a:tc>
                <a:tc>
                  <a:txBody>
                    <a:bodyPr/>
                    <a:p>
                      <a:pPr algn="l" indent="0" lvl="0" marL="0" rtl="0">
                        <a:spcBef>
                          <a:spcPts val="0"/>
                        </a:spcBef>
                        <a:spcAft>
                          <a:spcPts val="0"/>
                        </a:spcAft>
                        <a:buNone/>
                      </a:pPr>
                      <a:r>
                        <a:t/>
                      </a:r>
                    </a:p>
                  </a:txBody>
                  <a:tcPr marL="91425" marR="91425" marT="91425" marB="91425"/>
                </a:tc>
              </a:tr>
            </a:tbl>
          </a:graphicData>
        </a:graphic>
      </p:graphicFrame>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Note 7 Pro</dc:creator>
  <dcterms:created xsi:type="dcterms:W3CDTF">2023-07-31T03:20:22Z</dcterms:created>
  <dcterms:modified xsi:type="dcterms:W3CDTF">2023-02-12T06:16:01Z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44dce851ce75404aaf3f0db335f4cb40</vt:lpwstr>
  </property>
</Properties>
</file>