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2" r:id="rId5"/>
    <p:sldId id="263" r:id="rId6"/>
    <p:sldId id="264" r:id="rId7"/>
    <p:sldId id="265" r:id="rId8"/>
    <p:sldId id="266" r:id="rId9"/>
    <p:sldId id="269" r:id="rId10"/>
    <p:sldId id="270" r:id="rId11"/>
    <p:sldId id="272" r:id="rId12"/>
    <p:sldId id="271" r:id="rId13"/>
    <p:sldId id="273" r:id="rId14"/>
    <p:sldId id="275" r:id="rId15"/>
    <p:sldId id="277" r:id="rId1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8538" autoAdjust="0"/>
  </p:normalViewPr>
  <p:slideViewPr>
    <p:cSldViewPr snapToGrid="0">
      <p:cViewPr varScale="1">
        <p:scale>
          <a:sx n="76" d="100"/>
          <a:sy n="76" d="100"/>
        </p:scale>
        <p:origin x="18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1E867-A021-4531-B320-FAA80517BC25}" type="datetimeFigureOut">
              <a:rPr lang="en-GB" smtClean="0"/>
              <a:t>13/05/2024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955C1-5128-4E5F-9508-314CB0B7B07E}" type="slidenum">
              <a:rPr lang="en-GB" smtClean="0"/>
              <a:t>‹#›</a:t>
            </a:fld>
            <a:endParaRPr lang="en-GB"/>
          </a:p>
        </p:txBody>
      </p:sp>
    </p:spTree>
    <p:extLst>
      <p:ext uri="{BB962C8B-B14F-4D97-AF65-F5344CB8AC3E}">
        <p14:creationId xmlns:p14="http://schemas.microsoft.com/office/powerpoint/2010/main" val="2210470158"/>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I have created this Excel dashboard to show McDonalds sales in south America for the year 2022. With Excel, the visuals are less interactive compared to Tableau, but you can clearly see they have reached 85% of their sales target and 89% of their profits target for the year. </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1</a:t>
            </a:fld>
            <a:endParaRPr lang="en-GB"/>
          </a:p>
        </p:txBody>
      </p:sp>
    </p:spTree>
    <p:extLst>
      <p:ext uri="{BB962C8B-B14F-4D97-AF65-F5344CB8AC3E}">
        <p14:creationId xmlns:p14="http://schemas.microsoft.com/office/powerpoint/2010/main" val="2243707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A trend could be found in the GDP vs Life Expectancy chart, but I had to move away from just looking at the top 20, rather focus on the whole data instead. </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14</a:t>
            </a:fld>
            <a:endParaRPr lang="en-GB"/>
          </a:p>
        </p:txBody>
      </p:sp>
    </p:spTree>
    <p:extLst>
      <p:ext uri="{BB962C8B-B14F-4D97-AF65-F5344CB8AC3E}">
        <p14:creationId xmlns:p14="http://schemas.microsoft.com/office/powerpoint/2010/main" val="148765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Here are the links to my GitHub, LinkedIn and Website</a:t>
            </a:r>
          </a:p>
          <a:p>
            <a:r>
              <a:rPr lang="en-GB" sz="1800" b="0" i="0" dirty="0">
                <a:solidFill>
                  <a:srgbClr val="000000"/>
                </a:solidFill>
                <a:effectLst/>
                <a:highlight>
                  <a:srgbClr val="FFFFFF"/>
                </a:highlight>
                <a:latin typeface="Aptos" panose="020B0004020202020204" pitchFamily="34" charset="0"/>
              </a:rPr>
              <a:t>And my updated CV will be with Mike</a:t>
            </a:r>
          </a:p>
          <a:p>
            <a:r>
              <a:rPr lang="en-GB" sz="1800" b="0" i="0" dirty="0">
                <a:solidFill>
                  <a:srgbClr val="000000"/>
                </a:solidFill>
                <a:effectLst/>
                <a:highlight>
                  <a:srgbClr val="FFFFFF"/>
                </a:highlight>
                <a:latin typeface="Aptos" panose="020B0004020202020204" pitchFamily="34" charset="0"/>
              </a:rPr>
              <a:t>Thank you</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15</a:t>
            </a:fld>
            <a:endParaRPr lang="en-GB"/>
          </a:p>
        </p:txBody>
      </p:sp>
    </p:spTree>
    <p:extLst>
      <p:ext uri="{BB962C8B-B14F-4D97-AF65-F5344CB8AC3E}">
        <p14:creationId xmlns:p14="http://schemas.microsoft.com/office/powerpoint/2010/main" val="187115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highlight>
                  <a:srgbClr val="FFFFFF"/>
                </a:highlight>
                <a:latin typeface="Aptos" panose="020B0004020202020204" pitchFamily="34" charset="0"/>
              </a:rPr>
              <a:t>There are a few interactions on the left using hyperlinks on this dashboard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Aptos" panose="020B0004020202020204" pitchFamily="34" charset="0"/>
              </a:rPr>
              <a:t>where can you view the raw data </a:t>
            </a:r>
            <a:endParaRPr lang="en-GB" b="0" i="0" dirty="0">
              <a:solidFill>
                <a:srgbClr val="000000"/>
              </a:solidFill>
              <a:effectLst/>
              <a:highlight>
                <a:srgbClr val="FFFFFF"/>
              </a:highligh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2</a:t>
            </a:fld>
            <a:endParaRPr lang="en-GB"/>
          </a:p>
        </p:txBody>
      </p:sp>
    </p:spTree>
    <p:extLst>
      <p:ext uri="{BB962C8B-B14F-4D97-AF65-F5344CB8AC3E}">
        <p14:creationId xmlns:p14="http://schemas.microsoft.com/office/powerpoint/2010/main" val="2412125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and some important contact information. </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3</a:t>
            </a:fld>
            <a:endParaRPr lang="en-GB"/>
          </a:p>
        </p:txBody>
      </p:sp>
    </p:spTree>
    <p:extLst>
      <p:ext uri="{BB962C8B-B14F-4D97-AF65-F5344CB8AC3E}">
        <p14:creationId xmlns:p14="http://schemas.microsoft.com/office/powerpoint/2010/main" val="3237496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Here is some data for the wealth of nations. The ranked GDP of the countries can be seen in this table. </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4</a:t>
            </a:fld>
            <a:endParaRPr lang="en-GB"/>
          </a:p>
        </p:txBody>
      </p:sp>
    </p:spTree>
    <p:extLst>
      <p:ext uri="{BB962C8B-B14F-4D97-AF65-F5344CB8AC3E}">
        <p14:creationId xmlns:p14="http://schemas.microsoft.com/office/powerpoint/2010/main" val="111098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First, I’ll filter the table by the data for the year 2019 </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5</a:t>
            </a:fld>
            <a:endParaRPr lang="en-GB"/>
          </a:p>
        </p:txBody>
      </p:sp>
    </p:spTree>
    <p:extLst>
      <p:ext uri="{BB962C8B-B14F-4D97-AF65-F5344CB8AC3E}">
        <p14:creationId xmlns:p14="http://schemas.microsoft.com/office/powerpoint/2010/main" val="401641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highlight>
                  <a:srgbClr val="FFFFFF"/>
                </a:highlight>
                <a:latin typeface="Aptos" panose="020B0004020202020204" pitchFamily="34" charset="0"/>
              </a:rPr>
              <a:t>and then filter for the top 20 countries using the macro buttons I created. This is an AND logical operation hence there are only 13 countries visible.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Aptos" panose="020B0004020202020204" pitchFamily="34" charset="0"/>
              </a:rPr>
              <a:t>There is a summary table of the visible data in this table.  </a:t>
            </a:r>
            <a:endParaRPr lang="en-GB"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Aptos" panose="020B0004020202020204" pitchFamily="34" charset="0"/>
              </a:rPr>
              <a:t>There is a chart representing this data to see get a better understanding of the data. </a:t>
            </a:r>
            <a:endParaRPr lang="en-GB" b="0" i="0" dirty="0">
              <a:solidFill>
                <a:srgbClr val="000000"/>
              </a:solidFill>
              <a:effectLst/>
              <a:highlight>
                <a:srgbClr val="FFFFFF"/>
              </a:highligh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6</a:t>
            </a:fld>
            <a:endParaRPr lang="en-GB"/>
          </a:p>
        </p:txBody>
      </p:sp>
    </p:spTree>
    <p:extLst>
      <p:ext uri="{BB962C8B-B14F-4D97-AF65-F5344CB8AC3E}">
        <p14:creationId xmlns:p14="http://schemas.microsoft.com/office/powerpoint/2010/main" val="19279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sz="1800" b="0" i="0" dirty="0">
                <a:solidFill>
                  <a:srgbClr val="000000"/>
                </a:solidFill>
                <a:effectLst/>
                <a:highlight>
                  <a:srgbClr val="FFFFFF"/>
                </a:highlight>
                <a:latin typeface="Aptos" panose="020B0004020202020204" pitchFamily="34" charset="0"/>
              </a:rPr>
              <a:t>Here is a much clearer view of the table. </a:t>
            </a:r>
            <a:endParaRPr lang="en-GB" sz="2800" b="0" i="0" dirty="0">
              <a:solidFill>
                <a:srgbClr val="000000"/>
              </a:solidFill>
              <a:effectLst/>
              <a:highlight>
                <a:srgbClr val="FFFFFF"/>
              </a:highlight>
              <a:latin typeface="Segoe UI" panose="020B0502040204020203" pitchFamily="34" charset="0"/>
            </a:endParaRPr>
          </a:p>
          <a:p>
            <a:pPr algn="l" rtl="0" fontAlgn="base"/>
            <a:r>
              <a:rPr lang="en-GB" sz="1800" b="0" i="0" dirty="0">
                <a:solidFill>
                  <a:srgbClr val="000000"/>
                </a:solidFill>
                <a:effectLst/>
                <a:highlight>
                  <a:srgbClr val="FFFFFF"/>
                </a:highlight>
                <a:latin typeface="Aptos" panose="020B0004020202020204" pitchFamily="34" charset="0"/>
              </a:rPr>
              <a:t>As you can see, Monaco has by far the highest GDP per capita, more than 3x the country in 20</a:t>
            </a:r>
            <a:r>
              <a:rPr lang="en-GB" sz="1800" b="0" i="0" baseline="30000" dirty="0">
                <a:solidFill>
                  <a:srgbClr val="000000"/>
                </a:solidFill>
                <a:effectLst/>
                <a:highlight>
                  <a:srgbClr val="FFFFFF"/>
                </a:highlight>
                <a:latin typeface="Aptos" panose="020B0004020202020204" pitchFamily="34" charset="0"/>
              </a:rPr>
              <a:t>th</a:t>
            </a:r>
            <a:r>
              <a:rPr lang="en-GB" sz="1800" b="0" i="0" dirty="0">
                <a:solidFill>
                  <a:srgbClr val="000000"/>
                </a:solidFill>
                <a:effectLst/>
                <a:highlight>
                  <a:srgbClr val="FFFFFF"/>
                </a:highlight>
                <a:latin typeface="Aptos" panose="020B0004020202020204" pitchFamily="34" charset="0"/>
              </a:rPr>
              <a:t> place, Denmark. </a:t>
            </a:r>
            <a:endParaRPr lang="en-GB" sz="2800" b="0" i="0" dirty="0">
              <a:solidFill>
                <a:srgbClr val="000000"/>
              </a:solidFill>
              <a:effectLst/>
              <a:highlight>
                <a:srgbClr val="FFFFFF"/>
              </a:highligh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A79955C1-5128-4E5F-9508-314CB0B7B07E}" type="slidenum">
              <a:rPr lang="en-GB" smtClean="0"/>
              <a:t>7</a:t>
            </a:fld>
            <a:endParaRPr lang="en-GB"/>
          </a:p>
        </p:txBody>
      </p:sp>
    </p:spTree>
    <p:extLst>
      <p:ext uri="{BB962C8B-B14F-4D97-AF65-F5344CB8AC3E}">
        <p14:creationId xmlns:p14="http://schemas.microsoft.com/office/powerpoint/2010/main" val="96337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Moving onto further visualisations for this data, in Tableau, I have created these charts and dashboards to explore the GDP, life expectancy and smartphones users for the top 20 nations and how they compare globally. I created a map and bar chart for each of the tables and then combined all the charts I created alongside some additional stats to bring the whole dashboard together. </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8</a:t>
            </a:fld>
            <a:endParaRPr lang="en-GB"/>
          </a:p>
        </p:txBody>
      </p:sp>
    </p:spTree>
    <p:extLst>
      <p:ext uri="{BB962C8B-B14F-4D97-AF65-F5344CB8AC3E}">
        <p14:creationId xmlns:p14="http://schemas.microsoft.com/office/powerpoint/2010/main" val="148921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000000"/>
                </a:solidFill>
                <a:effectLst/>
                <a:highlight>
                  <a:srgbClr val="FFFFFF"/>
                </a:highlight>
                <a:latin typeface="Aptos" panose="020B0004020202020204" pitchFamily="34" charset="0"/>
              </a:rPr>
              <a:t>The bar chart acts as filter to see the country more clearly on the map </a:t>
            </a:r>
            <a:endParaRPr lang="en-GB" dirty="0"/>
          </a:p>
        </p:txBody>
      </p:sp>
      <p:sp>
        <p:nvSpPr>
          <p:cNvPr id="4" name="Slide Number Placeholder 3"/>
          <p:cNvSpPr>
            <a:spLocks noGrp="1"/>
          </p:cNvSpPr>
          <p:nvPr>
            <p:ph type="sldNum" sz="quarter" idx="5"/>
          </p:nvPr>
        </p:nvSpPr>
        <p:spPr/>
        <p:txBody>
          <a:bodyPr/>
          <a:lstStyle/>
          <a:p>
            <a:fld id="{A79955C1-5128-4E5F-9508-314CB0B7B07E}" type="slidenum">
              <a:rPr lang="en-GB" smtClean="0"/>
              <a:t>9</a:t>
            </a:fld>
            <a:endParaRPr lang="en-GB"/>
          </a:p>
        </p:txBody>
      </p:sp>
    </p:spTree>
    <p:extLst>
      <p:ext uri="{BB962C8B-B14F-4D97-AF65-F5344CB8AC3E}">
        <p14:creationId xmlns:p14="http://schemas.microsoft.com/office/powerpoint/2010/main" val="2400864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7D84-DFC0-6A22-0C1D-0989565FE3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300221C-F516-72D9-97A1-68AD2140A87A}"/>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C9FC459-02C6-D27A-2786-C0A4AD87B0DE}"/>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5" name="Footer Placeholder 4">
            <a:extLst>
              <a:ext uri="{FF2B5EF4-FFF2-40B4-BE49-F238E27FC236}">
                <a16:creationId xmlns:a16="http://schemas.microsoft.com/office/drawing/2014/main" id="{58FCE556-A2A1-628F-ABFF-AE70C54430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6A85EC-F6A3-A7F4-055D-283478ABAECF}"/>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343989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A6CF-EE2E-032B-B8D7-EA30EBC571C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016A65-07F7-009B-6D6A-0D411F8FFD9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7E4049-9F43-2A17-7F33-11C3CC057B72}"/>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5" name="Footer Placeholder 4">
            <a:extLst>
              <a:ext uri="{FF2B5EF4-FFF2-40B4-BE49-F238E27FC236}">
                <a16:creationId xmlns:a16="http://schemas.microsoft.com/office/drawing/2014/main" id="{382286F8-6624-D952-57B5-C3302AD92C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B903BD-F2D5-C598-FF21-EC0191F69CD6}"/>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259995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4A7398-5763-BE55-DFF2-BE8A89FD9F8E}"/>
              </a:ext>
            </a:extLst>
          </p:cNvPr>
          <p:cNvSpPr>
            <a:spLocks noGrp="1"/>
          </p:cNvSpPr>
          <p:nvPr>
            <p:ph type="title" orient="vert"/>
          </p:nvPr>
        </p:nvSpPr>
        <p:spPr>
          <a:xfrm>
            <a:off x="8724901" y="365126"/>
            <a:ext cx="2628900" cy="5811839"/>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C1F0075-669B-3D42-4225-669C32BEE5B6}"/>
              </a:ext>
            </a:extLst>
          </p:cNvPr>
          <p:cNvSpPr>
            <a:spLocks noGrp="1"/>
          </p:cNvSpPr>
          <p:nvPr>
            <p:ph type="body" orient="vert" idx="1"/>
          </p:nvPr>
        </p:nvSpPr>
        <p:spPr>
          <a:xfrm>
            <a:off x="838201" y="365126"/>
            <a:ext cx="7734300" cy="581183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724FA13-D652-9181-E652-5015A89CAD5A}"/>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5" name="Footer Placeholder 4">
            <a:extLst>
              <a:ext uri="{FF2B5EF4-FFF2-40B4-BE49-F238E27FC236}">
                <a16:creationId xmlns:a16="http://schemas.microsoft.com/office/drawing/2014/main" id="{C7629B73-2973-613A-B797-5024D1864F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C12D97-9381-B323-994E-868F1D20D38C}"/>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120090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227C-F66D-716B-E11F-45847223A8F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E90CC25-9B5E-8DA7-9E6C-C0FB80496B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EF1176-6025-5B45-8FAD-8F96AB56F2D9}"/>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5" name="Footer Placeholder 4">
            <a:extLst>
              <a:ext uri="{FF2B5EF4-FFF2-40B4-BE49-F238E27FC236}">
                <a16:creationId xmlns:a16="http://schemas.microsoft.com/office/drawing/2014/main" id="{BA6BC64A-6449-323C-6C8C-80AABC6BCB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64B590-89E4-1D46-B254-D3A88A499B23}"/>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244132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3B45-9FC9-3C79-961F-265BECC3F7FB}"/>
              </a:ext>
            </a:extLst>
          </p:cNvPr>
          <p:cNvSpPr>
            <a:spLocks noGrp="1"/>
          </p:cNvSpPr>
          <p:nvPr>
            <p:ph type="title"/>
          </p:nvPr>
        </p:nvSpPr>
        <p:spPr>
          <a:xfrm>
            <a:off x="831851" y="1709740"/>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E01E576-8CA4-B77E-10DC-F92B4405D61B}"/>
              </a:ext>
            </a:extLst>
          </p:cNvPr>
          <p:cNvSpPr>
            <a:spLocks noGrp="1"/>
          </p:cNvSpPr>
          <p:nvPr>
            <p:ph type="body" idx="1"/>
          </p:nvPr>
        </p:nvSpPr>
        <p:spPr>
          <a:xfrm>
            <a:off x="831851" y="4589464"/>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430FB6-93A8-8823-CC5E-7F3AC9643C51}"/>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5" name="Footer Placeholder 4">
            <a:extLst>
              <a:ext uri="{FF2B5EF4-FFF2-40B4-BE49-F238E27FC236}">
                <a16:creationId xmlns:a16="http://schemas.microsoft.com/office/drawing/2014/main" id="{397D5E9E-D5CD-9905-FBFB-97FF53F8A0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5B0E8-3A42-D87D-EB0C-3CD060D72D8C}"/>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75352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8189-71EF-16B3-4D21-A5536E1A3B2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AC0DEDA-44CE-E9E4-CE25-4906215AB9BA}"/>
              </a:ext>
            </a:extLst>
          </p:cNvPr>
          <p:cNvSpPr>
            <a:spLocks noGrp="1"/>
          </p:cNvSpPr>
          <p:nvPr>
            <p:ph sz="half" idx="1"/>
          </p:nvPr>
        </p:nvSpPr>
        <p:spPr>
          <a:xfrm>
            <a:off x="838200" y="1825625"/>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74336E4-C577-6CBB-F153-38B184164FE6}"/>
              </a:ext>
            </a:extLst>
          </p:cNvPr>
          <p:cNvSpPr>
            <a:spLocks noGrp="1"/>
          </p:cNvSpPr>
          <p:nvPr>
            <p:ph sz="half" idx="2"/>
          </p:nvPr>
        </p:nvSpPr>
        <p:spPr>
          <a:xfrm>
            <a:off x="6172200" y="1825625"/>
            <a:ext cx="5181600" cy="43513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5F8B781-8E60-1B41-7B7E-56815E5EF755}"/>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6" name="Footer Placeholder 5">
            <a:extLst>
              <a:ext uri="{FF2B5EF4-FFF2-40B4-BE49-F238E27FC236}">
                <a16:creationId xmlns:a16="http://schemas.microsoft.com/office/drawing/2014/main" id="{639D8523-FC11-197F-10BF-F5CC60AD1F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0FB11B-C6F8-41EF-FE9D-B660E59D7686}"/>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317136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6AD3-96A7-620A-C1AE-5B96BF2E202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BA79D2D-3002-6524-904A-9ADA7327E349}"/>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E2DA94-2C87-002E-24E6-99ED53EC2273}"/>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3D9833E-2ACD-4360-D17C-17D5B372434E}"/>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72687A-CE61-7604-9832-E45C20FB8C8A}"/>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400765-2E0C-EC18-E2E5-8B3A48B18AB2}"/>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8" name="Footer Placeholder 7">
            <a:extLst>
              <a:ext uri="{FF2B5EF4-FFF2-40B4-BE49-F238E27FC236}">
                <a16:creationId xmlns:a16="http://schemas.microsoft.com/office/drawing/2014/main" id="{886D6547-92BD-A2D0-EFBD-657580C1D0C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424E168-2683-2340-934C-20EBEFD805DC}"/>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52330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95A9-BF89-79A4-336A-98A6744F631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904C12C-5BBA-75AA-1CA5-D49FBE0F0D5F}"/>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4" name="Footer Placeholder 3">
            <a:extLst>
              <a:ext uri="{FF2B5EF4-FFF2-40B4-BE49-F238E27FC236}">
                <a16:creationId xmlns:a16="http://schemas.microsoft.com/office/drawing/2014/main" id="{8FBACA01-714B-E804-8369-852D39817B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C1594B-677C-99CC-3F8E-4ACBF7FFF271}"/>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265192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4F883-730A-2265-BF6F-78A7D467994A}"/>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3" name="Footer Placeholder 2">
            <a:extLst>
              <a:ext uri="{FF2B5EF4-FFF2-40B4-BE49-F238E27FC236}">
                <a16:creationId xmlns:a16="http://schemas.microsoft.com/office/drawing/2014/main" id="{C3F6F9B0-0046-45F9-AD6E-5A1A775B054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B263CA-4670-3DDF-A584-633AACEB403E}"/>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31390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D533-07C1-7B02-14A7-41BDAAC2EC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5D349C0-C213-6A50-4907-0269037E4AA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A8CDE06B-76B7-A938-4275-FAB1CBE7B0D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A66B3E-3ED7-9238-BCF3-8DEAA881C337}"/>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6" name="Footer Placeholder 5">
            <a:extLst>
              <a:ext uri="{FF2B5EF4-FFF2-40B4-BE49-F238E27FC236}">
                <a16:creationId xmlns:a16="http://schemas.microsoft.com/office/drawing/2014/main" id="{DBF8A6C3-5A59-D029-D6D7-066BF3B84C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0554E9-3188-CE83-F5EC-4F7988087B2D}"/>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217970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60D0-DD0B-04EE-2C8B-36FC568570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FB33F84-4133-DFEA-13D5-1DC7AB421E28}"/>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a:p>
        </p:txBody>
      </p:sp>
      <p:sp>
        <p:nvSpPr>
          <p:cNvPr id="4" name="Text Placeholder 3">
            <a:extLst>
              <a:ext uri="{FF2B5EF4-FFF2-40B4-BE49-F238E27FC236}">
                <a16:creationId xmlns:a16="http://schemas.microsoft.com/office/drawing/2014/main" id="{CAA4C471-4AEB-3602-0527-8AFB0629BE7A}"/>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D2075F-DA02-8B93-0D32-7F8DBD951F50}"/>
              </a:ext>
            </a:extLst>
          </p:cNvPr>
          <p:cNvSpPr>
            <a:spLocks noGrp="1"/>
          </p:cNvSpPr>
          <p:nvPr>
            <p:ph type="dt" sz="half" idx="10"/>
          </p:nvPr>
        </p:nvSpPr>
        <p:spPr/>
        <p:txBody>
          <a:bodyPr/>
          <a:lstStyle/>
          <a:p>
            <a:fld id="{0DAB56BD-B6B3-4CC4-884D-64E672FB7E15}" type="datetimeFigureOut">
              <a:rPr lang="en-GB" smtClean="0"/>
              <a:t>13/05/2024</a:t>
            </a:fld>
            <a:endParaRPr lang="en-GB"/>
          </a:p>
        </p:txBody>
      </p:sp>
      <p:sp>
        <p:nvSpPr>
          <p:cNvPr id="6" name="Footer Placeholder 5">
            <a:extLst>
              <a:ext uri="{FF2B5EF4-FFF2-40B4-BE49-F238E27FC236}">
                <a16:creationId xmlns:a16="http://schemas.microsoft.com/office/drawing/2014/main" id="{DF6B1862-C690-A2F5-99FA-74A4BD5ED8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156D80-0AF2-9344-6AF7-E67B028199F5}"/>
              </a:ext>
            </a:extLst>
          </p:cNvPr>
          <p:cNvSpPr>
            <a:spLocks noGrp="1"/>
          </p:cNvSpPr>
          <p:nvPr>
            <p:ph type="sldNum" sz="quarter" idx="12"/>
          </p:nvPr>
        </p:nvSpPr>
        <p:spPr/>
        <p:txBody>
          <a:bodyPr/>
          <a:lstStyle/>
          <a:p>
            <a:fld id="{A9C19B01-12DC-4B05-8EE1-DAE98BB4144A}" type="slidenum">
              <a:rPr lang="en-GB" smtClean="0"/>
              <a:t>‹#›</a:t>
            </a:fld>
            <a:endParaRPr lang="en-GB"/>
          </a:p>
        </p:txBody>
      </p:sp>
    </p:spTree>
    <p:extLst>
      <p:ext uri="{BB962C8B-B14F-4D97-AF65-F5344CB8AC3E}">
        <p14:creationId xmlns:p14="http://schemas.microsoft.com/office/powerpoint/2010/main" val="391405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D47962-2E13-319F-EEB1-7A60E1D7D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290B782-E9A8-DF40-2ED1-A31C9F545EE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108AF0E-C64A-94CA-DA74-6A9A01343783}"/>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AB56BD-B6B3-4CC4-884D-64E672FB7E15}" type="datetimeFigureOut">
              <a:rPr lang="en-GB" smtClean="0"/>
              <a:t>13/05/2024</a:t>
            </a:fld>
            <a:endParaRPr lang="en-GB"/>
          </a:p>
        </p:txBody>
      </p:sp>
      <p:sp>
        <p:nvSpPr>
          <p:cNvPr id="5" name="Footer Placeholder 4">
            <a:extLst>
              <a:ext uri="{FF2B5EF4-FFF2-40B4-BE49-F238E27FC236}">
                <a16:creationId xmlns:a16="http://schemas.microsoft.com/office/drawing/2014/main" id="{455F225C-D5DC-3520-BBA5-A819B7BBFE9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3ADF626-10AE-E996-127E-326201ED887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C19B01-12DC-4B05-8EE1-DAE98BB4144A}" type="slidenum">
              <a:rPr lang="en-GB" smtClean="0"/>
              <a:t>‹#›</a:t>
            </a:fld>
            <a:endParaRPr lang="en-GB"/>
          </a:p>
        </p:txBody>
      </p:sp>
    </p:spTree>
    <p:extLst>
      <p:ext uri="{BB962C8B-B14F-4D97-AF65-F5344CB8AC3E}">
        <p14:creationId xmlns:p14="http://schemas.microsoft.com/office/powerpoint/2010/main" val="108384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linkedin.com/in/anish-mistry-b9807929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anish-m02/Anish-Mist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7BE3A291-6C24-CF06-19C4-2A78CE346D51}"/>
              </a:ext>
            </a:extLst>
          </p:cNvPr>
          <p:cNvPicPr>
            <a:picLocks noChangeAspect="1"/>
          </p:cNvPicPr>
          <p:nvPr/>
        </p:nvPicPr>
        <p:blipFill rotWithShape="1">
          <a:blip r:embed="rId3"/>
          <a:srcRect b="19"/>
          <a:stretch/>
        </p:blipFill>
        <p:spPr>
          <a:xfrm>
            <a:off x="21" y="1282"/>
            <a:ext cx="12191980" cy="6856719"/>
          </a:xfrm>
          <a:prstGeom prst="rect">
            <a:avLst/>
          </a:prstGeom>
        </p:spPr>
      </p:pic>
    </p:spTree>
    <p:extLst>
      <p:ext uri="{BB962C8B-B14F-4D97-AF65-F5344CB8AC3E}">
        <p14:creationId xmlns:p14="http://schemas.microsoft.com/office/powerpoint/2010/main" val="1041749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636E8D-EC67-D262-E167-A073716C76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0443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7CB8C-C1BA-91DF-5F59-D61A7F23017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516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F405AB-98C6-4525-4706-77066B27563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857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E262E2-490C-C9AB-AF47-54C023D90A8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94431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10;&#10;Description automatically generated with medium confidence">
            <a:extLst>
              <a:ext uri="{FF2B5EF4-FFF2-40B4-BE49-F238E27FC236}">
                <a16:creationId xmlns:a16="http://schemas.microsoft.com/office/drawing/2014/main" id="{CCD970A4-1EBB-745D-05AD-03FF86A56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7998"/>
          </a:xfrm>
          <a:prstGeom prst="rect">
            <a:avLst/>
          </a:prstGeom>
        </p:spPr>
      </p:pic>
    </p:spTree>
    <p:extLst>
      <p:ext uri="{BB962C8B-B14F-4D97-AF65-F5344CB8AC3E}">
        <p14:creationId xmlns:p14="http://schemas.microsoft.com/office/powerpoint/2010/main" val="142748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69403-13E9-2996-6F28-60C6912654B7}"/>
              </a:ext>
            </a:extLst>
          </p:cNvPr>
          <p:cNvSpPr>
            <a:spLocks noGrp="1"/>
          </p:cNvSpPr>
          <p:nvPr>
            <p:ph idx="1"/>
          </p:nvPr>
        </p:nvSpPr>
        <p:spPr>
          <a:xfrm>
            <a:off x="838200" y="365126"/>
            <a:ext cx="5257800" cy="2880000"/>
          </a:xfrm>
          <a:ln>
            <a:noFill/>
          </a:ln>
        </p:spPr>
        <p:txBody>
          <a:bodyPr/>
          <a:lstStyle/>
          <a:p>
            <a:pPr marL="0" indent="0" algn="ctr">
              <a:buNone/>
            </a:pPr>
            <a:r>
              <a:rPr lang="en-GB" b="1" dirty="0"/>
              <a:t>LinkedIn:</a:t>
            </a:r>
          </a:p>
          <a:p>
            <a:pPr marL="0" indent="0" algn="ctr">
              <a:buNone/>
            </a:pPr>
            <a:r>
              <a:rPr lang="it-IT" sz="2800" b="0" i="0" strike="noStrike" dirty="0">
                <a:solidFill>
                  <a:srgbClr val="0563C1"/>
                </a:solidFill>
                <a:effectLst/>
                <a:highlight>
                  <a:srgbClr val="FFFFFF"/>
                </a:highlight>
                <a:hlinkClick r:id="rId3"/>
              </a:rPr>
              <a:t>www.linkedin.com/in/anish-mistry-b98079291</a:t>
            </a:r>
            <a:r>
              <a:rPr lang="it-IT" sz="2800" b="0" i="0" dirty="0">
                <a:solidFill>
                  <a:srgbClr val="000000"/>
                </a:solidFill>
                <a:effectLst/>
                <a:highlight>
                  <a:srgbClr val="FFFFFF"/>
                </a:highlight>
              </a:rPr>
              <a:t> </a:t>
            </a:r>
            <a:endParaRPr lang="it-IT" sz="4000" b="0" i="0" dirty="0">
              <a:solidFill>
                <a:srgbClr val="000000"/>
              </a:solidFill>
              <a:effectLst/>
              <a:highlight>
                <a:srgbClr val="FFFFFF"/>
              </a:highlight>
            </a:endParaRPr>
          </a:p>
        </p:txBody>
      </p:sp>
      <p:sp>
        <p:nvSpPr>
          <p:cNvPr id="4" name="Content Placeholder 2">
            <a:extLst>
              <a:ext uri="{FF2B5EF4-FFF2-40B4-BE49-F238E27FC236}">
                <a16:creationId xmlns:a16="http://schemas.microsoft.com/office/drawing/2014/main" id="{C289C313-6CB3-FE2F-6BE8-E783C0F7877B}"/>
              </a:ext>
            </a:extLst>
          </p:cNvPr>
          <p:cNvSpPr txBox="1">
            <a:spLocks/>
          </p:cNvSpPr>
          <p:nvPr/>
        </p:nvSpPr>
        <p:spPr>
          <a:xfrm>
            <a:off x="6096000" y="365125"/>
            <a:ext cx="5257800" cy="5760000"/>
          </a:xfrm>
          <a:prstGeom prst="rect">
            <a:avLst/>
          </a:prstGeom>
          <a:ln>
            <a:noFill/>
          </a:ln>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dirty="0"/>
              <a:t>Website:</a:t>
            </a:r>
          </a:p>
        </p:txBody>
      </p:sp>
      <p:sp>
        <p:nvSpPr>
          <p:cNvPr id="5" name="Content Placeholder 2">
            <a:extLst>
              <a:ext uri="{FF2B5EF4-FFF2-40B4-BE49-F238E27FC236}">
                <a16:creationId xmlns:a16="http://schemas.microsoft.com/office/drawing/2014/main" id="{38D81177-C7E5-1EE4-724F-7899687E1019}"/>
              </a:ext>
            </a:extLst>
          </p:cNvPr>
          <p:cNvSpPr txBox="1">
            <a:spLocks/>
          </p:cNvSpPr>
          <p:nvPr/>
        </p:nvSpPr>
        <p:spPr>
          <a:xfrm>
            <a:off x="838200" y="3245126"/>
            <a:ext cx="5257800" cy="2879999"/>
          </a:xfrm>
          <a:prstGeom prst="rect">
            <a:avLst/>
          </a:prstGeom>
          <a:ln>
            <a:noFill/>
          </a:ln>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b="1" dirty="0"/>
              <a:t>GitHub:</a:t>
            </a:r>
          </a:p>
          <a:p>
            <a:pPr marL="0" indent="0" algn="ctr">
              <a:buNone/>
            </a:pPr>
            <a:r>
              <a:rPr lang="en-GB" sz="2800" dirty="0">
                <a:hlinkClick r:id="rId4"/>
              </a:rPr>
              <a:t>https://github.com/anish-m02/Anish-Mistry</a:t>
            </a:r>
            <a:endParaRPr lang="en-GB" b="1" dirty="0"/>
          </a:p>
        </p:txBody>
      </p:sp>
    </p:spTree>
    <p:extLst>
      <p:ext uri="{BB962C8B-B14F-4D97-AF65-F5344CB8AC3E}">
        <p14:creationId xmlns:p14="http://schemas.microsoft.com/office/powerpoint/2010/main" val="195880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516480-ED66-1F6E-C604-757C4F7BEF63}"/>
              </a:ext>
            </a:extLst>
          </p:cNvPr>
          <p:cNvPicPr>
            <a:picLocks noChangeAspect="1"/>
          </p:cNvPicPr>
          <p:nvPr/>
        </p:nvPicPr>
        <p:blipFill>
          <a:blip r:embed="rId3"/>
          <a:stretch>
            <a:fillRect/>
          </a:stretch>
        </p:blipFill>
        <p:spPr>
          <a:xfrm>
            <a:off x="5639" y="0"/>
            <a:ext cx="12180723" cy="6858000"/>
          </a:xfrm>
          <a:prstGeom prst="rect">
            <a:avLst/>
          </a:prstGeom>
        </p:spPr>
      </p:pic>
    </p:spTree>
    <p:extLst>
      <p:ext uri="{BB962C8B-B14F-4D97-AF65-F5344CB8AC3E}">
        <p14:creationId xmlns:p14="http://schemas.microsoft.com/office/powerpoint/2010/main" val="162425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C6405-AFBE-58DD-4C97-AEEE2E591EDD}"/>
              </a:ext>
            </a:extLst>
          </p:cNvPr>
          <p:cNvPicPr>
            <a:picLocks noChangeAspect="1"/>
          </p:cNvPicPr>
          <p:nvPr/>
        </p:nvPicPr>
        <p:blipFill>
          <a:blip r:embed="rId3"/>
          <a:stretch>
            <a:fillRect/>
          </a:stretch>
        </p:blipFill>
        <p:spPr>
          <a:xfrm>
            <a:off x="5639" y="0"/>
            <a:ext cx="12180723" cy="6858000"/>
          </a:xfrm>
          <a:prstGeom prst="rect">
            <a:avLst/>
          </a:prstGeom>
        </p:spPr>
      </p:pic>
    </p:spTree>
    <p:extLst>
      <p:ext uri="{BB962C8B-B14F-4D97-AF65-F5344CB8AC3E}">
        <p14:creationId xmlns:p14="http://schemas.microsoft.com/office/powerpoint/2010/main" val="192587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23C37D-17F2-A6FB-9D67-B0B7B4680693}"/>
              </a:ext>
            </a:extLst>
          </p:cNvPr>
          <p:cNvPicPr>
            <a:picLocks noChangeAspect="1"/>
          </p:cNvPicPr>
          <p:nvPr/>
        </p:nvPicPr>
        <p:blipFill>
          <a:blip r:embed="rId3"/>
          <a:stretch>
            <a:fillRect/>
          </a:stretch>
        </p:blipFill>
        <p:spPr>
          <a:xfrm>
            <a:off x="5639" y="0"/>
            <a:ext cx="12180723" cy="6858000"/>
          </a:xfrm>
          <a:prstGeom prst="rect">
            <a:avLst/>
          </a:prstGeom>
        </p:spPr>
      </p:pic>
    </p:spTree>
    <p:extLst>
      <p:ext uri="{BB962C8B-B14F-4D97-AF65-F5344CB8AC3E}">
        <p14:creationId xmlns:p14="http://schemas.microsoft.com/office/powerpoint/2010/main" val="144047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4448CA-14AA-DB14-FA91-84ECDA7B84AD}"/>
              </a:ext>
            </a:extLst>
          </p:cNvPr>
          <p:cNvPicPr>
            <a:picLocks noChangeAspect="1"/>
          </p:cNvPicPr>
          <p:nvPr/>
        </p:nvPicPr>
        <p:blipFill>
          <a:blip r:embed="rId3"/>
          <a:stretch>
            <a:fillRect/>
          </a:stretch>
        </p:blipFill>
        <p:spPr>
          <a:xfrm>
            <a:off x="5639" y="0"/>
            <a:ext cx="12180723" cy="6858000"/>
          </a:xfrm>
          <a:prstGeom prst="rect">
            <a:avLst/>
          </a:prstGeom>
        </p:spPr>
      </p:pic>
    </p:spTree>
    <p:extLst>
      <p:ext uri="{BB962C8B-B14F-4D97-AF65-F5344CB8AC3E}">
        <p14:creationId xmlns:p14="http://schemas.microsoft.com/office/powerpoint/2010/main" val="343592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D6CCAE-9AE9-C736-93FA-7ACF0904073D}"/>
              </a:ext>
            </a:extLst>
          </p:cNvPr>
          <p:cNvPicPr>
            <a:picLocks noChangeAspect="1"/>
          </p:cNvPicPr>
          <p:nvPr/>
        </p:nvPicPr>
        <p:blipFill>
          <a:blip r:embed="rId3"/>
          <a:stretch>
            <a:fillRect/>
          </a:stretch>
        </p:blipFill>
        <p:spPr>
          <a:xfrm>
            <a:off x="5639" y="0"/>
            <a:ext cx="12180723" cy="6858000"/>
          </a:xfrm>
          <a:prstGeom prst="rect">
            <a:avLst/>
          </a:prstGeom>
        </p:spPr>
      </p:pic>
    </p:spTree>
    <p:extLst>
      <p:ext uri="{BB962C8B-B14F-4D97-AF65-F5344CB8AC3E}">
        <p14:creationId xmlns:p14="http://schemas.microsoft.com/office/powerpoint/2010/main" val="6240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F8BFB-B74E-59BF-F1C9-FB9BD32C081C}"/>
              </a:ext>
            </a:extLst>
          </p:cNvPr>
          <p:cNvPicPr>
            <a:picLocks noChangeAspect="1"/>
          </p:cNvPicPr>
          <p:nvPr/>
        </p:nvPicPr>
        <p:blipFill>
          <a:blip r:embed="rId3"/>
          <a:stretch>
            <a:fillRect/>
          </a:stretch>
        </p:blipFill>
        <p:spPr>
          <a:xfrm>
            <a:off x="5639" y="0"/>
            <a:ext cx="12180723" cy="6858000"/>
          </a:xfrm>
          <a:prstGeom prst="rect">
            <a:avLst/>
          </a:prstGeom>
        </p:spPr>
      </p:pic>
    </p:spTree>
    <p:extLst>
      <p:ext uri="{BB962C8B-B14F-4D97-AF65-F5344CB8AC3E}">
        <p14:creationId xmlns:p14="http://schemas.microsoft.com/office/powerpoint/2010/main" val="148155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21E23F-1D9D-CDCA-031D-F234DD85895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46096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AC4D35-3406-8082-8623-D6903DF7811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0901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388</Words>
  <Application>Microsoft Office PowerPoint</Application>
  <PresentationFormat>Widescreen</PresentationFormat>
  <Paragraphs>33</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Mistry</dc:creator>
  <cp:lastModifiedBy>Anish Mistry</cp:lastModifiedBy>
  <cp:revision>3</cp:revision>
  <dcterms:created xsi:type="dcterms:W3CDTF">2024-05-12T13:43:36Z</dcterms:created>
  <dcterms:modified xsi:type="dcterms:W3CDTF">2024-05-13T13:39:59Z</dcterms:modified>
</cp:coreProperties>
</file>