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95" r:id="rId2"/>
    <p:sldId id="257" r:id="rId3"/>
    <p:sldId id="292" r:id="rId4"/>
    <p:sldId id="293" r:id="rId5"/>
    <p:sldId id="296" r:id="rId6"/>
    <p:sldId id="294" r:id="rId7"/>
    <p:sldId id="275" r:id="rId8"/>
    <p:sldId id="284" r:id="rId9"/>
    <p:sldId id="285" r:id="rId10"/>
    <p:sldId id="28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651" autoAdjust="0"/>
    <p:restoredTop sz="94660"/>
  </p:normalViewPr>
  <p:slideViewPr>
    <p:cSldViewPr>
      <p:cViewPr>
        <p:scale>
          <a:sx n="87" d="100"/>
          <a:sy n="87" d="100"/>
        </p:scale>
        <p:origin x="-846" y="-4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078902-A3A1-405D-B86A-21B3809DF936}" type="datetimeFigureOut">
              <a:rPr lang="en-US" smtClean="0"/>
              <a:pPr/>
              <a:t>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DF0ABD-B357-4326-86D7-B0D1F9324A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EADD38A-115D-4D65-BDCC-788183D621FA}" type="datetimeFigureOut">
              <a:rPr lang="en-US" smtClean="0"/>
              <a:pPr/>
              <a:t>2/2/2018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0E17E7BC-844B-4234-A992-43F3ACCC6A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ADD38A-115D-4D65-BDCC-788183D621FA}" type="datetimeFigureOut">
              <a:rPr lang="en-US" smtClean="0"/>
              <a:pPr/>
              <a:t>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E17E7BC-844B-4234-A992-43F3ACCC6A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ADD38A-115D-4D65-BDCC-788183D621FA}" type="datetimeFigureOut">
              <a:rPr lang="en-US" smtClean="0"/>
              <a:pPr/>
              <a:t>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E17E7BC-844B-4234-A992-43F3ACCC6A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ADD38A-115D-4D65-BDCC-788183D621FA}" type="datetimeFigureOut">
              <a:rPr lang="en-US" smtClean="0"/>
              <a:pPr/>
              <a:t>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E17E7BC-844B-4234-A992-43F3ACCC6A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EADD38A-115D-4D65-BDCC-788183D621FA}" type="datetimeFigureOut">
              <a:rPr lang="en-US" smtClean="0"/>
              <a:pPr/>
              <a:t>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E17E7BC-844B-4234-A992-43F3ACCC6A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ADD38A-115D-4D65-BDCC-788183D621FA}" type="datetimeFigureOut">
              <a:rPr lang="en-US" smtClean="0"/>
              <a:pPr/>
              <a:t>2/2/2018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E17E7BC-844B-4234-A992-43F3ACCC6A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ADD38A-115D-4D65-BDCC-788183D621FA}" type="datetimeFigureOut">
              <a:rPr lang="en-US" smtClean="0"/>
              <a:pPr/>
              <a:t>2/2/2018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E17E7BC-844B-4234-A992-43F3ACCC6A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EADD38A-115D-4D65-BDCC-788183D621FA}" type="datetimeFigureOut">
              <a:rPr lang="en-US" smtClean="0"/>
              <a:pPr/>
              <a:t>2/2/2018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E17E7BC-844B-4234-A992-43F3ACCC6A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EADD38A-115D-4D65-BDCC-788183D621FA}" type="datetimeFigureOut">
              <a:rPr lang="en-US" smtClean="0"/>
              <a:pPr/>
              <a:t>2/2/2018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E17E7BC-844B-4234-A992-43F3ACCC6A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ADD38A-115D-4D65-BDCC-788183D621FA}" type="datetimeFigureOut">
              <a:rPr lang="en-US" smtClean="0"/>
              <a:pPr/>
              <a:t>2/2/2018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E17E7BC-844B-4234-A992-43F3ACCC6A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ADD38A-115D-4D65-BDCC-788183D621FA}" type="datetimeFigureOut">
              <a:rPr lang="en-US" smtClean="0"/>
              <a:pPr/>
              <a:t>2/2/2018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E17E7BC-844B-4234-A992-43F3ACCC6A6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EADD38A-115D-4D65-BDCC-788183D621FA}" type="datetimeFigureOut">
              <a:rPr lang="en-US" smtClean="0"/>
              <a:pPr/>
              <a:t>2/2/2018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E17E7BC-844B-4234-A992-43F3ACCC6A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2743200"/>
            <a:ext cx="7543800" cy="990600"/>
          </a:xfrm>
          <a:prstGeom prst="rect">
            <a:avLst/>
          </a:prstGeom>
          <a:noFill/>
        </p:spPr>
        <p:txBody>
          <a:bodyPr>
            <a:normAutofit/>
            <a:scene3d>
              <a:camera prst="perspectiveFront"/>
              <a:lightRig rig="sunset" dir="t"/>
            </a:scene3d>
            <a:sp3d prstMaterial="dkEdge">
              <a:bevelT w="38100" h="38100"/>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FF0000">
                    <a:alpha val="85000"/>
                  </a:srgbClr>
                </a:solidFill>
                <a:effectLst>
                  <a:outerShdw blurRad="25400" dist="393700" dir="15000000" sx="89000" sy="89000" kx="-1800000" algn="bl" rotWithShape="0">
                    <a:schemeClr val="bg1">
                      <a:alpha val="61000"/>
                    </a:schemeClr>
                  </a:outerShdw>
                </a:effectLst>
                <a:uLnTx/>
                <a:uFillTx/>
                <a:latin typeface="Times New Roman" pitchFamily="18" charset="0"/>
                <a:ea typeface="+mj-ea"/>
                <a:cs typeface="Times New Roman" pitchFamily="18" charset="0"/>
              </a:rPr>
              <a:t>Software Development Life Cycle(SDLC)</a:t>
            </a:r>
            <a:endParaRPr kumimoji="0" lang="en-US" sz="3200" b="1" i="0" u="none" strike="noStrike" kern="1200" cap="none" spc="0" normalizeH="0" baseline="0" noProof="0" dirty="0">
              <a:ln>
                <a:noFill/>
              </a:ln>
              <a:solidFill>
                <a:srgbClr val="FF0000">
                  <a:alpha val="85000"/>
                </a:srgbClr>
              </a:solidFill>
              <a:effectLst>
                <a:outerShdw blurRad="25400" dist="393700" dir="15000000" sx="89000" sy="89000" kx="-1800000" algn="bl" rotWithShape="0">
                  <a:schemeClr val="bg1">
                    <a:alpha val="61000"/>
                  </a:schemeClr>
                </a:outerShdw>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057400"/>
            <a:ext cx="7467600" cy="1754326"/>
          </a:xfrm>
          <a:prstGeom prst="rect">
            <a:avLst/>
          </a:prstGeom>
        </p:spPr>
        <p:txBody>
          <a:bodyPr wrap="square">
            <a:spAutoFit/>
          </a:bodyPr>
          <a:lstStyle/>
          <a:p>
            <a:pPr algn="just">
              <a:lnSpc>
                <a:spcPct val="150000"/>
              </a:lnSpc>
            </a:pPr>
            <a:r>
              <a:rPr lang="en-US" b="1" dirty="0" smtClean="0">
                <a:solidFill>
                  <a:srgbClr val="00B0F0"/>
                </a:solidFill>
                <a:latin typeface="Times New Roman" pitchFamily="18" charset="0"/>
                <a:cs typeface="Times New Roman" pitchFamily="18" charset="0"/>
              </a:rPr>
              <a:t>Disadvantages of Spiral model:</a:t>
            </a:r>
            <a:endParaRPr lang="en-US" dirty="0" smtClean="0">
              <a:solidFill>
                <a:srgbClr val="00B0F0"/>
              </a:solidFill>
              <a:latin typeface="Times New Roman" pitchFamily="18" charset="0"/>
              <a:cs typeface="Times New Roman" pitchFamily="18" charset="0"/>
            </a:endParaRPr>
          </a:p>
          <a:p>
            <a:pPr algn="just">
              <a:lnSpc>
                <a:spcPct val="150000"/>
              </a:lnSpc>
              <a:buFont typeface="Wingdings" pitchFamily="2" charset="2"/>
              <a:buChar char="Ø"/>
            </a:pPr>
            <a:r>
              <a:rPr lang="en-US" dirty="0" smtClean="0">
                <a:latin typeface="Times New Roman" pitchFamily="18" charset="0"/>
                <a:cs typeface="Times New Roman" pitchFamily="18" charset="0"/>
              </a:rPr>
              <a:t>Can be a costly model to use.</a:t>
            </a:r>
          </a:p>
          <a:p>
            <a:pPr algn="just">
              <a:lnSpc>
                <a:spcPct val="150000"/>
              </a:lnSpc>
              <a:buFont typeface="Wingdings" pitchFamily="2" charset="2"/>
              <a:buChar char="Ø"/>
            </a:pPr>
            <a:r>
              <a:rPr lang="en-US" dirty="0" smtClean="0">
                <a:latin typeface="Times New Roman" pitchFamily="18" charset="0"/>
                <a:cs typeface="Times New Roman" pitchFamily="18" charset="0"/>
              </a:rPr>
              <a:t>Risk analysis requires highly specific expertise.</a:t>
            </a:r>
          </a:p>
          <a:p>
            <a:pPr algn="just">
              <a:lnSpc>
                <a:spcPct val="150000"/>
              </a:lnSpc>
              <a:buFont typeface="Wingdings" pitchFamily="2" charset="2"/>
              <a:buChar char="Ø"/>
            </a:pPr>
            <a:r>
              <a:rPr lang="en-US" dirty="0" smtClean="0">
                <a:latin typeface="Times New Roman" pitchFamily="18" charset="0"/>
                <a:cs typeface="Times New Roman" pitchFamily="18" charset="0"/>
              </a:rPr>
              <a:t>Project’s success is highly dependent on the risk analysis phase.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3274680" cy="523220"/>
          </a:xfrm>
          <a:prstGeom prst="rect">
            <a:avLst/>
          </a:prstGeom>
        </p:spPr>
        <p:txBody>
          <a:bodyPr wrap="square">
            <a:spAutoFit/>
          </a:bodyPr>
          <a:lstStyle/>
          <a:p>
            <a:r>
              <a:rPr lang="en-US" sz="2800" dirty="0">
                <a:solidFill>
                  <a:srgbClr val="00B050"/>
                </a:solidFill>
                <a:latin typeface="Times New Roman" pitchFamily="18" charset="0"/>
                <a:cs typeface="Times New Roman" pitchFamily="18" charset="0"/>
              </a:rPr>
              <a:t>What is SDLC?</a:t>
            </a:r>
          </a:p>
        </p:txBody>
      </p:sp>
      <p:sp>
        <p:nvSpPr>
          <p:cNvPr id="4" name="Rectangle 3"/>
          <p:cNvSpPr/>
          <p:nvPr/>
        </p:nvSpPr>
        <p:spPr>
          <a:xfrm>
            <a:off x="228600" y="1752600"/>
            <a:ext cx="8153400" cy="2400657"/>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SDLC is a process followed for a software project, within a software organization. </a:t>
            </a:r>
            <a:r>
              <a:rPr lang="en-US" sz="2000" dirty="0" smtClean="0">
                <a:latin typeface="Times New Roman" pitchFamily="18" charset="0"/>
                <a:cs typeface="Times New Roman" pitchFamily="18" charset="0"/>
              </a:rPr>
              <a:t>It consists </a:t>
            </a:r>
            <a:r>
              <a:rPr lang="en-US" sz="2000" dirty="0">
                <a:latin typeface="Times New Roman" pitchFamily="18" charset="0"/>
                <a:cs typeface="Times New Roman" pitchFamily="18" charset="0"/>
              </a:rPr>
              <a:t>of a detailed plan describing how to develop, maintain, replace and alter </a:t>
            </a:r>
            <a:r>
              <a:rPr lang="en-US" sz="2000" dirty="0" smtClean="0">
                <a:latin typeface="Times New Roman" pitchFamily="18" charset="0"/>
                <a:cs typeface="Times New Roman" pitchFamily="18" charset="0"/>
              </a:rPr>
              <a:t>or enhance </a:t>
            </a:r>
            <a:r>
              <a:rPr lang="en-US" sz="2000" dirty="0">
                <a:latin typeface="Times New Roman" pitchFamily="18" charset="0"/>
                <a:cs typeface="Times New Roman" pitchFamily="18" charset="0"/>
              </a:rPr>
              <a:t>specific software. The life cycle defines a methodology for improving the </a:t>
            </a:r>
            <a:r>
              <a:rPr lang="en-US" sz="2000" dirty="0" smtClean="0">
                <a:latin typeface="Times New Roman" pitchFamily="18" charset="0"/>
                <a:cs typeface="Times New Roman" pitchFamily="18" charset="0"/>
              </a:rPr>
              <a:t>quality of </a:t>
            </a:r>
            <a:r>
              <a:rPr lang="en-US" sz="2000" dirty="0">
                <a:latin typeface="Times New Roman" pitchFamily="18" charset="0"/>
                <a:cs typeface="Times New Roman" pitchFamily="18" charset="0"/>
              </a:rPr>
              <a:t>software and the overall development process.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152400" y="838200"/>
            <a:ext cx="8991600" cy="381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1" u="none" strike="noStrike" kern="1200" cap="none" spc="0" normalizeH="0" baseline="0" noProof="0" dirty="0" smtClean="0">
                <a:ln>
                  <a:noFill/>
                </a:ln>
                <a:solidFill>
                  <a:srgbClr val="FF0000"/>
                </a:solidFill>
                <a:effectLst/>
                <a:uLnTx/>
                <a:uFillTx/>
                <a:latin typeface="Palatino Linotype" pitchFamily="18" charset="0"/>
                <a:ea typeface="+mj-ea"/>
                <a:cs typeface="+mj-cs"/>
              </a:rPr>
              <a:t>There are five Phases to the software Development life cycle:-</a:t>
            </a:r>
            <a:endParaRPr kumimoji="0" lang="en-US" sz="2400" b="1" i="1" u="none" strike="noStrike" kern="1200" cap="none" spc="0" normalizeH="0" baseline="0" noProof="0" dirty="0">
              <a:ln>
                <a:noFill/>
              </a:ln>
              <a:solidFill>
                <a:srgbClr val="FF0000"/>
              </a:solidFill>
              <a:effectLst/>
              <a:uLnTx/>
              <a:uFillTx/>
              <a:latin typeface="Palatino Linotype" pitchFamily="18" charset="0"/>
              <a:ea typeface="+mj-ea"/>
              <a:cs typeface="+mj-cs"/>
            </a:endParaRPr>
          </a:p>
        </p:txBody>
      </p:sp>
      <p:sp>
        <p:nvSpPr>
          <p:cNvPr id="60" name="Content Placeholder 2"/>
          <p:cNvSpPr txBox="1">
            <a:spLocks/>
          </p:cNvSpPr>
          <p:nvPr/>
        </p:nvSpPr>
        <p:spPr>
          <a:xfrm>
            <a:off x="381000" y="2286000"/>
            <a:ext cx="2667000" cy="2438400"/>
          </a:xfrm>
          <a:prstGeom prst="rect">
            <a:avLst/>
          </a:prstGeom>
        </p:spPr>
        <p:txBody>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Planning</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Analysis</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Design</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Implementation</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Maintenance</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1" name="Picture 60" descr="SDLC PROJECT .gif"/>
          <p:cNvPicPr>
            <a:picLocks noChangeAspect="1"/>
          </p:cNvPicPr>
          <p:nvPr/>
        </p:nvPicPr>
        <p:blipFill>
          <a:blip r:embed="rId2"/>
          <a:stretch>
            <a:fillRect/>
          </a:stretch>
        </p:blipFill>
        <p:spPr>
          <a:xfrm>
            <a:off x="4648200" y="1981200"/>
            <a:ext cx="3731454" cy="2820299"/>
          </a:xfrm>
          <a:prstGeom prst="roundRect">
            <a:avLst>
              <a:gd name="adj" fmla="val 8594"/>
            </a:avLst>
          </a:prstGeom>
          <a:solidFill>
            <a:srgbClr val="FFFFFF">
              <a:shade val="85000"/>
            </a:srgbClr>
          </a:solidFill>
          <a:ln>
            <a:solidFill>
              <a:schemeClr val="bg2">
                <a:lumMod val="40000"/>
                <a:lumOff val="60000"/>
              </a:schemeClr>
            </a:solid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override="childStyle">
                                        <p:cTn id="6" dur="500" fill="hold"/>
                                        <p:tgtEl>
                                          <p:spTgt spid="59"/>
                                        </p:tgtEl>
                                        <p:attrNameLst>
                                          <p:attrName>style.textDecorationUnderline</p:attrName>
                                        </p:attrNameLst>
                                      </p:cBhvr>
                                      <p:to>
                                        <p:strVal val="true"/>
                                      </p:to>
                                    </p:set>
                                  </p:childTnLst>
                                </p:cTn>
                              </p:par>
                            </p:childTnLst>
                          </p:cTn>
                        </p:par>
                        <p:par>
                          <p:cTn id="7" fill="hold">
                            <p:stCondLst>
                              <p:cond delay="1540"/>
                            </p:stCondLst>
                            <p:childTnLst>
                              <p:par>
                                <p:cTn id="8" presetID="10" presetClass="entr" presetSubtype="0" fill="hold" nodeType="afterEffect">
                                  <p:stCondLst>
                                    <p:cond delay="0"/>
                                  </p:stCondLst>
                                  <p:childTnLst>
                                    <p:set>
                                      <p:cBhvr>
                                        <p:cTn id="9" dur="1" fill="hold">
                                          <p:stCondLst>
                                            <p:cond delay="0"/>
                                          </p:stCondLst>
                                        </p:cTn>
                                        <p:tgtEl>
                                          <p:spTgt spid="60">
                                            <p:txEl>
                                              <p:pRg st="0" end="0"/>
                                            </p:txEl>
                                          </p:spTgt>
                                        </p:tgtEl>
                                        <p:attrNameLst>
                                          <p:attrName>style.visibility</p:attrName>
                                        </p:attrNameLst>
                                      </p:cBhvr>
                                      <p:to>
                                        <p:strVal val="visible"/>
                                      </p:to>
                                    </p:set>
                                    <p:animEffect transition="in" filter="fade">
                                      <p:cBhvr>
                                        <p:cTn id="10" dur="500"/>
                                        <p:tgtEl>
                                          <p:spTgt spid="60">
                                            <p:txEl>
                                              <p:pRg st="0" end="0"/>
                                            </p:txEl>
                                          </p:spTgt>
                                        </p:tgtEl>
                                      </p:cBhvr>
                                    </p:animEffect>
                                  </p:childTnLst>
                                </p:cTn>
                              </p:par>
                            </p:childTnLst>
                          </p:cTn>
                        </p:par>
                        <p:par>
                          <p:cTn id="11" fill="hold">
                            <p:stCondLst>
                              <p:cond delay="2040"/>
                            </p:stCondLst>
                            <p:childTnLst>
                              <p:par>
                                <p:cTn id="12" presetID="10" presetClass="entr" presetSubtype="0" fill="hold" nodeType="afterEffect">
                                  <p:stCondLst>
                                    <p:cond delay="0"/>
                                  </p:stCondLst>
                                  <p:childTnLst>
                                    <p:set>
                                      <p:cBhvr>
                                        <p:cTn id="13" dur="1" fill="hold">
                                          <p:stCondLst>
                                            <p:cond delay="0"/>
                                          </p:stCondLst>
                                        </p:cTn>
                                        <p:tgtEl>
                                          <p:spTgt spid="60">
                                            <p:txEl>
                                              <p:pRg st="1" end="1"/>
                                            </p:txEl>
                                          </p:spTgt>
                                        </p:tgtEl>
                                        <p:attrNameLst>
                                          <p:attrName>style.visibility</p:attrName>
                                        </p:attrNameLst>
                                      </p:cBhvr>
                                      <p:to>
                                        <p:strVal val="visible"/>
                                      </p:to>
                                    </p:set>
                                    <p:animEffect transition="in" filter="fade">
                                      <p:cBhvr>
                                        <p:cTn id="14" dur="500"/>
                                        <p:tgtEl>
                                          <p:spTgt spid="60">
                                            <p:txEl>
                                              <p:pRg st="1" end="1"/>
                                            </p:txEl>
                                          </p:spTgt>
                                        </p:tgtEl>
                                      </p:cBhvr>
                                    </p:animEffect>
                                  </p:childTnLst>
                                </p:cTn>
                              </p:par>
                            </p:childTnLst>
                          </p:cTn>
                        </p:par>
                        <p:par>
                          <p:cTn id="15" fill="hold">
                            <p:stCondLst>
                              <p:cond delay="2540"/>
                            </p:stCondLst>
                            <p:childTnLst>
                              <p:par>
                                <p:cTn id="16" presetID="10" presetClass="entr" presetSubtype="0" fill="hold" nodeType="afterEffect">
                                  <p:stCondLst>
                                    <p:cond delay="0"/>
                                  </p:stCondLst>
                                  <p:childTnLst>
                                    <p:set>
                                      <p:cBhvr>
                                        <p:cTn id="17" dur="1" fill="hold">
                                          <p:stCondLst>
                                            <p:cond delay="0"/>
                                          </p:stCondLst>
                                        </p:cTn>
                                        <p:tgtEl>
                                          <p:spTgt spid="60">
                                            <p:txEl>
                                              <p:pRg st="2" end="2"/>
                                            </p:txEl>
                                          </p:spTgt>
                                        </p:tgtEl>
                                        <p:attrNameLst>
                                          <p:attrName>style.visibility</p:attrName>
                                        </p:attrNameLst>
                                      </p:cBhvr>
                                      <p:to>
                                        <p:strVal val="visible"/>
                                      </p:to>
                                    </p:set>
                                    <p:animEffect transition="in" filter="fade">
                                      <p:cBhvr>
                                        <p:cTn id="18" dur="500"/>
                                        <p:tgtEl>
                                          <p:spTgt spid="60">
                                            <p:txEl>
                                              <p:pRg st="2" end="2"/>
                                            </p:txEl>
                                          </p:spTgt>
                                        </p:tgtEl>
                                      </p:cBhvr>
                                    </p:animEffect>
                                  </p:childTnLst>
                                </p:cTn>
                              </p:par>
                            </p:childTnLst>
                          </p:cTn>
                        </p:par>
                        <p:par>
                          <p:cTn id="19" fill="hold">
                            <p:stCondLst>
                              <p:cond delay="3040"/>
                            </p:stCondLst>
                            <p:childTnLst>
                              <p:par>
                                <p:cTn id="20" presetID="10" presetClass="entr" presetSubtype="0" fill="hold" nodeType="afterEffect">
                                  <p:stCondLst>
                                    <p:cond delay="0"/>
                                  </p:stCondLst>
                                  <p:childTnLst>
                                    <p:set>
                                      <p:cBhvr>
                                        <p:cTn id="21" dur="1" fill="hold">
                                          <p:stCondLst>
                                            <p:cond delay="0"/>
                                          </p:stCondLst>
                                        </p:cTn>
                                        <p:tgtEl>
                                          <p:spTgt spid="60">
                                            <p:txEl>
                                              <p:pRg st="3" end="3"/>
                                            </p:txEl>
                                          </p:spTgt>
                                        </p:tgtEl>
                                        <p:attrNameLst>
                                          <p:attrName>style.visibility</p:attrName>
                                        </p:attrNameLst>
                                      </p:cBhvr>
                                      <p:to>
                                        <p:strVal val="visible"/>
                                      </p:to>
                                    </p:set>
                                    <p:animEffect transition="in" filter="fade">
                                      <p:cBhvr>
                                        <p:cTn id="22" dur="500"/>
                                        <p:tgtEl>
                                          <p:spTgt spid="60">
                                            <p:txEl>
                                              <p:pRg st="3" end="3"/>
                                            </p:txEl>
                                          </p:spTgt>
                                        </p:tgtEl>
                                      </p:cBhvr>
                                    </p:animEffect>
                                  </p:childTnLst>
                                </p:cTn>
                              </p:par>
                            </p:childTnLst>
                          </p:cTn>
                        </p:par>
                        <p:par>
                          <p:cTn id="23" fill="hold">
                            <p:stCondLst>
                              <p:cond delay="3540"/>
                            </p:stCondLst>
                            <p:childTnLst>
                              <p:par>
                                <p:cTn id="24" presetID="10" presetClass="entr" presetSubtype="0" fill="hold" nodeType="afterEffect">
                                  <p:stCondLst>
                                    <p:cond delay="0"/>
                                  </p:stCondLst>
                                  <p:childTnLst>
                                    <p:set>
                                      <p:cBhvr>
                                        <p:cTn id="25" dur="1" fill="hold">
                                          <p:stCondLst>
                                            <p:cond delay="0"/>
                                          </p:stCondLst>
                                        </p:cTn>
                                        <p:tgtEl>
                                          <p:spTgt spid="60">
                                            <p:txEl>
                                              <p:pRg st="4" end="4"/>
                                            </p:txEl>
                                          </p:spTgt>
                                        </p:tgtEl>
                                        <p:attrNameLst>
                                          <p:attrName>style.visibility</p:attrName>
                                        </p:attrNameLst>
                                      </p:cBhvr>
                                      <p:to>
                                        <p:strVal val="visible"/>
                                      </p:to>
                                    </p:set>
                                    <p:animEffect transition="in" filter="fade">
                                      <p:cBhvr>
                                        <p:cTn id="26" dur="500"/>
                                        <p:tgtEl>
                                          <p:spTgt spid="60">
                                            <p:txEl>
                                              <p:pRg st="4" end="4"/>
                                            </p:txEl>
                                          </p:spTgt>
                                        </p:tgtEl>
                                      </p:cBhvr>
                                    </p:animEffect>
                                  </p:childTnLst>
                                </p:cTn>
                              </p:par>
                            </p:childTnLst>
                          </p:cTn>
                        </p:par>
                        <p:par>
                          <p:cTn id="27" fill="hold">
                            <p:stCondLst>
                              <p:cond delay="4040"/>
                            </p:stCondLst>
                            <p:childTnLst>
                              <p:par>
                                <p:cTn id="28" presetID="21" presetClass="entr" presetSubtype="4" fill="hold" nodeType="after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heel(4)">
                                      <p:cBhvr>
                                        <p:cTn id="3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a:xfrm>
            <a:off x="228600" y="533400"/>
            <a:ext cx="8458200" cy="3200400"/>
          </a:xfrm>
          <a:prstGeom prst="rect">
            <a:avLst/>
          </a:prstGeom>
        </p:spPr>
        <p:txBody>
          <a:bodyPr>
            <a:noAutofit/>
          </a:bodyPr>
          <a:lstStyle/>
          <a:p>
            <a:pPr marL="514350" marR="0" lvl="0" indent="-514350" algn="just" defTabSz="914400" rtl="0" eaLnBrk="1" fontAlgn="auto" latinLnBrk="0" hangingPunct="1">
              <a:lnSpc>
                <a:spcPct val="150000"/>
              </a:lnSpc>
              <a:spcBef>
                <a:spcPct val="20000"/>
              </a:spcBef>
              <a:spcAft>
                <a:spcPts val="0"/>
              </a:spcAft>
              <a:buClrTx/>
              <a:buSzTx/>
              <a:buFont typeface="+mj-lt"/>
              <a:buAutoNum type="arabicPeriod"/>
              <a:tabLst/>
              <a:defRPr/>
            </a:pPr>
            <a:r>
              <a:rPr kumimoji="0" lang="en-US"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Planning-</a:t>
            </a:r>
            <a:r>
              <a:rPr kumimoji="0" lang="en-US"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The initial phase starts by defining the need. The purpose of the planning phase is to identify clearly the nature and scope of the business opportunity or problem by performing a preliminary investigation. This entails investigating their current system and what they hope to have in the future. </a:t>
            </a:r>
          </a:p>
          <a:p>
            <a:pPr marL="514350" marR="0" lvl="0" indent="-514350" algn="just" defTabSz="914400" rtl="0" eaLnBrk="1" fontAlgn="auto" latinLnBrk="0" hangingPunct="1">
              <a:lnSpc>
                <a:spcPct val="150000"/>
              </a:lnSpc>
              <a:spcBef>
                <a:spcPct val="20000"/>
              </a:spcBef>
              <a:spcAft>
                <a:spcPts val="0"/>
              </a:spcAft>
              <a:buClrTx/>
              <a:buSzTx/>
              <a:buFont typeface="+mj-lt"/>
              <a:buAutoNum type="arabicPeriod"/>
              <a:tabLst/>
              <a:defRPr/>
            </a:pPr>
            <a:r>
              <a:rPr kumimoji="0" lang="en-US" b="0" i="0" u="none" strike="noStrike" kern="1200" cap="none" spc="0" normalizeH="0" baseline="0" noProof="0" dirty="0" smtClean="0">
                <a:ln>
                  <a:noFill/>
                </a:ln>
                <a:solidFill>
                  <a:srgbClr val="00B050"/>
                </a:solidFill>
                <a:effectLst/>
                <a:uLnTx/>
                <a:uFillTx/>
                <a:latin typeface="Times New Roman" pitchFamily="18" charset="0"/>
                <a:cs typeface="Times New Roman" pitchFamily="18" charset="0"/>
              </a:rPr>
              <a:t>Analysis-</a:t>
            </a:r>
            <a:r>
              <a:rPr kumimoji="0" lang="en-US"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In the analysis phase we get further information about what they want and build more in-depth models of what they can expect to achieve with their new system. Requirement for the software are documented and reviewed with the customer.</a:t>
            </a:r>
          </a:p>
          <a:p>
            <a:pPr marL="514350" marR="0" lvl="0" indent="-514350" algn="just" defTabSz="914400" rtl="0" eaLnBrk="1" fontAlgn="auto" latinLnBrk="0" hangingPunct="1">
              <a:lnSpc>
                <a:spcPct val="150000"/>
              </a:lnSpc>
              <a:spcBef>
                <a:spcPct val="20000"/>
              </a:spcBef>
              <a:spcAft>
                <a:spcPts val="0"/>
              </a:spcAft>
              <a:buClrTx/>
              <a:buSzTx/>
              <a:buFont typeface="+mj-lt"/>
              <a:buAutoNum type="arabicPeriod"/>
              <a:tabLst/>
              <a:defRPr/>
            </a:pPr>
            <a:r>
              <a:rPr kumimoji="0" lang="en-US" b="0" i="0" u="none" strike="noStrike" kern="1200" cap="none" spc="0" normalizeH="0" baseline="0" noProof="0" dirty="0" smtClean="0">
                <a:ln>
                  <a:noFill/>
                </a:ln>
                <a:solidFill>
                  <a:srgbClr val="00B0F0"/>
                </a:solidFill>
                <a:effectLst/>
                <a:uLnTx/>
                <a:uFillTx/>
                <a:latin typeface="Times New Roman" pitchFamily="18" charset="0"/>
                <a:cs typeface="Times New Roman" pitchFamily="18" charset="0"/>
              </a:rPr>
              <a:t>Design-</a:t>
            </a:r>
            <a:r>
              <a:rPr kumimoji="0" lang="en-US"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when the project really starts to take form, We Engineers plan out all the inputs, outputs, interfaces, processes for the project and create the system design specification from this data. The requirements  translated into representation of the Software that can be assessed for quality before coding begins.</a:t>
            </a:r>
          </a:p>
          <a:p>
            <a:pPr marL="514350" marR="0" lvl="0" indent="-514350" algn="just" defTabSz="914400" rtl="0" eaLnBrk="1" fontAlgn="auto" latinLnBrk="0" hangingPunct="1">
              <a:lnSpc>
                <a:spcPct val="150000"/>
              </a:lnSpc>
              <a:spcBef>
                <a:spcPct val="20000"/>
              </a:spcBef>
              <a:spcAft>
                <a:spcPts val="0"/>
              </a:spcAft>
              <a:buClrTx/>
              <a:buSzTx/>
              <a:buFont typeface="+mj-lt"/>
              <a:buAutoNum type="arabicPeriod"/>
              <a:tabLst/>
              <a:defRPr/>
            </a:pPr>
            <a:endParaRPr kumimoji="0" lang="en-US" sz="1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0"/>
          <p:cNvSpPr txBox="1">
            <a:spLocks/>
          </p:cNvSpPr>
          <p:nvPr/>
        </p:nvSpPr>
        <p:spPr>
          <a:xfrm>
            <a:off x="152400" y="1828800"/>
            <a:ext cx="8763000" cy="3505200"/>
          </a:xfrm>
          <a:prstGeom prst="rect">
            <a:avLst/>
          </a:prstGeom>
        </p:spPr>
        <p:txBody>
          <a:bodyPr>
            <a:noAutofit/>
          </a:bodyPr>
          <a:lstStyle/>
          <a:p>
            <a:pPr marL="514350" marR="0" lvl="0" indent="-514350" algn="just" defTabSz="914400" rtl="0" eaLnBrk="1" fontAlgn="auto" latinLnBrk="0" hangingPunct="1">
              <a:lnSpc>
                <a:spcPct val="150000"/>
              </a:lnSpc>
              <a:spcBef>
                <a:spcPct val="20000"/>
              </a:spcBef>
              <a:spcAft>
                <a:spcPts val="0"/>
              </a:spcAft>
              <a:buClrTx/>
              <a:buSzTx/>
              <a:buFont typeface="+mj-lt"/>
              <a:buAutoNum type="arabicPeriod" startAt="4"/>
              <a:tabLst/>
              <a:defRPr/>
            </a:pPr>
            <a:r>
              <a:rPr kumimoji="0" lang="en-US" b="1" i="0" u="none" strike="noStrike" kern="1200" cap="none" spc="0" normalizeH="0" baseline="0" noProof="0" dirty="0" smtClean="0">
                <a:ln>
                  <a:noFill/>
                </a:ln>
                <a:solidFill>
                  <a:srgbClr val="00B050"/>
                </a:solidFill>
                <a:effectLst/>
                <a:uLnTx/>
                <a:uFillTx/>
                <a:latin typeface="Times New Roman" pitchFamily="18" charset="0"/>
                <a:cs typeface="Times New Roman" pitchFamily="18" charset="0"/>
              </a:rPr>
              <a:t>Implementation-</a:t>
            </a:r>
            <a:r>
              <a:rPr kumimoji="0" lang="en-US"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There are three stage of implementation a) coding : In this process design translated into a machine-readable form &amp; if design is performed in a detailed manner, code generation can be accomplished mechanistically. b)testing : After coding team will make a prototype model to ensure that System will meet the needs of customer. c)Installation : Then after everyone Satisfied that the System is ready they will install the product and convert it into customer existing format.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85800"/>
            <a:ext cx="8153400" cy="4256550"/>
          </a:xfrm>
          <a:prstGeom prst="rect">
            <a:avLst/>
          </a:prstGeom>
        </p:spPr>
        <p:txBody>
          <a:bodyPr wrap="square">
            <a:spAutoFit/>
          </a:bodyPr>
          <a:lstStyle/>
          <a:p>
            <a:pPr marL="514350" lvl="0" indent="-514350" algn="just">
              <a:lnSpc>
                <a:spcPct val="150000"/>
              </a:lnSpc>
              <a:spcBef>
                <a:spcPct val="20000"/>
              </a:spcBef>
              <a:defRPr/>
            </a:pPr>
            <a:r>
              <a:rPr lang="en-US" b="1" dirty="0" smtClean="0">
                <a:solidFill>
                  <a:srgbClr val="FF33CC"/>
                </a:solidFill>
                <a:latin typeface="Times New Roman" pitchFamily="18" charset="0"/>
                <a:cs typeface="Times New Roman" pitchFamily="18" charset="0"/>
              </a:rPr>
              <a:t>5.	Maintenance-</a:t>
            </a:r>
            <a:r>
              <a:rPr lang="en-US" dirty="0" smtClean="0">
                <a:latin typeface="Times New Roman" pitchFamily="18" charset="0"/>
                <a:cs typeface="Times New Roman" pitchFamily="18" charset="0"/>
              </a:rPr>
              <a:t>It refers to the support phase of software development. In this final phase, the team maintains the system and updates it as necessary to keep up to date with its environment. It focuses on change associated with error correction, changes due to enhancements brought about by changing customer requirements.</a:t>
            </a:r>
          </a:p>
          <a:p>
            <a:pPr marL="342900" lvl="0" indent="-342900" algn="just">
              <a:lnSpc>
                <a:spcPct val="90000"/>
              </a:lnSpc>
              <a:spcBef>
                <a:spcPct val="30000"/>
              </a:spcBef>
              <a:defRPr/>
            </a:pPr>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Types of changes:</a:t>
            </a:r>
          </a:p>
          <a:p>
            <a:pPr marL="742950" lvl="1" indent="-285750" algn="just">
              <a:lnSpc>
                <a:spcPct val="150000"/>
              </a:lnSpc>
              <a:spcBef>
                <a:spcPct val="30000"/>
              </a:spcBef>
              <a:buFont typeface="Wingdings" pitchFamily="2" charset="2"/>
              <a:buChar char="Ø"/>
              <a:defRPr/>
            </a:pPr>
            <a:r>
              <a:rPr lang="en-US" sz="2000" dirty="0" smtClean="0">
                <a:latin typeface="Times New Roman" pitchFamily="18" charset="0"/>
                <a:cs typeface="Times New Roman" pitchFamily="18" charset="0"/>
              </a:rPr>
              <a:t>Correction of new bugs found (corrective)</a:t>
            </a:r>
          </a:p>
          <a:p>
            <a:pPr marL="742950" lvl="1" indent="-285750" algn="just">
              <a:lnSpc>
                <a:spcPct val="150000"/>
              </a:lnSpc>
              <a:spcBef>
                <a:spcPct val="30000"/>
              </a:spcBef>
              <a:buFont typeface="Wingdings" pitchFamily="2" charset="2"/>
              <a:buChar char="Ø"/>
              <a:defRPr/>
            </a:pPr>
            <a:r>
              <a:rPr lang="en-US" sz="2000" dirty="0" smtClean="0">
                <a:latin typeface="Times New Roman" pitchFamily="18" charset="0"/>
                <a:cs typeface="Times New Roman" pitchFamily="18" charset="0"/>
              </a:rPr>
              <a:t>System adjustments to environmental changes</a:t>
            </a:r>
          </a:p>
          <a:p>
            <a:pPr marL="742950" lvl="1" indent="-285750" algn="just">
              <a:lnSpc>
                <a:spcPct val="150000"/>
              </a:lnSpc>
              <a:spcBef>
                <a:spcPct val="30000"/>
              </a:spcBef>
              <a:buFont typeface="Wingdings" pitchFamily="2" charset="2"/>
              <a:buChar char="Ø"/>
              <a:defRPr/>
            </a:pPr>
            <a:r>
              <a:rPr lang="en-US" sz="2000" dirty="0" smtClean="0">
                <a:latin typeface="Times New Roman" pitchFamily="18" charset="0"/>
                <a:cs typeface="Times New Roman" pitchFamily="18" charset="0"/>
              </a:rPr>
              <a:t>Adjustments for users’ changing needs (adaptive)</a:t>
            </a:r>
          </a:p>
          <a:p>
            <a:pPr marL="514350" lvl="0" indent="-514350" algn="just">
              <a:lnSpc>
                <a:spcPct val="150000"/>
              </a:lnSpc>
              <a:spcBef>
                <a:spcPct val="20000"/>
              </a:spcBef>
              <a:buFont typeface="+mj-lt"/>
              <a:buAutoNum type="arabicPeriod" startAt="4"/>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066800"/>
            <a:ext cx="8991600" cy="3323987"/>
          </a:xfrm>
          <a:prstGeom prst="rect">
            <a:avLst/>
          </a:prstGeom>
        </p:spPr>
        <p:txBody>
          <a:bodyPr wrap="square">
            <a:spAutoFit/>
          </a:bodyPr>
          <a:lstStyle/>
          <a:p>
            <a:pPr>
              <a:lnSpc>
                <a:spcPct val="150000"/>
              </a:lnSpc>
            </a:pPr>
            <a:r>
              <a:rPr lang="en-US" sz="2000" b="1" dirty="0">
                <a:solidFill>
                  <a:schemeClr val="accent6">
                    <a:lumMod val="75000"/>
                  </a:schemeClr>
                </a:solidFill>
                <a:latin typeface="Times New Roman" pitchFamily="18" charset="0"/>
                <a:cs typeface="Times New Roman" pitchFamily="18" charset="0"/>
              </a:rPr>
              <a:t>Spiral </a:t>
            </a:r>
            <a:r>
              <a:rPr lang="en-US" sz="2000" b="1" dirty="0" smtClean="0">
                <a:solidFill>
                  <a:schemeClr val="accent6">
                    <a:lumMod val="75000"/>
                  </a:schemeClr>
                </a:solidFill>
                <a:latin typeface="Times New Roman" pitchFamily="18" charset="0"/>
                <a:cs typeface="Times New Roman" pitchFamily="18" charset="0"/>
              </a:rPr>
              <a:t>Model:</a:t>
            </a:r>
            <a:r>
              <a:rPr lang="en-US" dirty="0" smtClean="0">
                <a:latin typeface="Times New Roman" pitchFamily="18" charset="0"/>
                <a:cs typeface="Times New Roman" pitchFamily="18" charset="0"/>
              </a:rPr>
              <a:t> </a:t>
            </a:r>
          </a:p>
          <a:p>
            <a:pPr algn="just" fontAlgn="base">
              <a:lnSpc>
                <a:spcPct val="150000"/>
              </a:lnSpc>
              <a:buFont typeface="Wingdings" pitchFamily="2" charset="2"/>
              <a:buChar char="Ø"/>
            </a:pPr>
            <a:r>
              <a:rPr lang="en-US" dirty="0" smtClean="0">
                <a:latin typeface="Times New Roman" pitchFamily="18" charset="0"/>
                <a:cs typeface="Times New Roman" pitchFamily="18" charset="0"/>
              </a:rPr>
              <a:t>A software project repeatedly passes through these phases in iterations (called Spirals in this model).The baseline spiral, starting in the planning phase, requirements are gathered and risk is assessed(commitment).  Each subsequent spirals builds on the baseline spiral.</a:t>
            </a:r>
          </a:p>
          <a:p>
            <a:pPr algn="just" fontAlgn="base">
              <a:lnSpc>
                <a:spcPct val="150000"/>
              </a:lnSpc>
              <a:buFont typeface="Wingdings" pitchFamily="2" charset="2"/>
              <a:buChar char="Ø"/>
            </a:pPr>
            <a:r>
              <a:rPr lang="en-US" dirty="0" smtClean="0">
                <a:latin typeface="Times New Roman" pitchFamily="18" charset="0"/>
                <a:cs typeface="Times New Roman" pitchFamily="18" charset="0"/>
              </a:rPr>
              <a:t>The spiral model has four phases: Planning, Risk Analysis, Engineering and Evaluation(testing &amp;feedback). </a:t>
            </a:r>
          </a:p>
          <a:p>
            <a:pPr lvl="0" algn="just" fontAlgn="base">
              <a:lnSpc>
                <a:spcPct val="150000"/>
              </a:lnSpc>
            </a:pPr>
            <a:r>
              <a:rPr lang="en-US" dirty="0" smtClean="0">
                <a:solidFill>
                  <a:srgbClr val="444444"/>
                </a:solidFill>
                <a:latin typeface="Times New Roman" pitchFamily="18" charset="0"/>
                <a:ea typeface="Times New Roman" pitchFamily="18" charset="0"/>
                <a:cs typeface="Times New Roman" pitchFamily="18" charset="0"/>
              </a:rPr>
              <a:t>	</a:t>
            </a:r>
            <a:endParaRPr lang="en-US" dirty="0" smtClean="0">
              <a:latin typeface="Times New Roman" pitchFamily="18" charset="0"/>
              <a:cs typeface="Times New Roman" pitchFamily="18" charset="0"/>
            </a:endParaRPr>
          </a:p>
          <a:p>
            <a:pPr fontAlgn="base"/>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http://istqbexamcertification.com/wp-content/uploads/2012/01/Spiral-model.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Spiral model"/>
          <p:cNvSpPr>
            <a:spLocks noChangeAspect="1" noChangeArrowheads="1"/>
          </p:cNvSpPr>
          <p:nvPr/>
        </p:nvSpPr>
        <p:spPr bwMode="auto">
          <a:xfrm>
            <a:off x="155575" y="-1485900"/>
            <a:ext cx="3190875" cy="31051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7" name="Picture 5" descr="C:\Documents and Settings\JAVAPROJECTS\Desktop\Spiral-model.jpg"/>
          <p:cNvPicPr>
            <a:picLocks noChangeAspect="1" noChangeArrowheads="1"/>
          </p:cNvPicPr>
          <p:nvPr/>
        </p:nvPicPr>
        <p:blipFill>
          <a:blip r:embed="rId2"/>
          <a:srcRect/>
          <a:stretch>
            <a:fillRect/>
          </a:stretch>
        </p:blipFill>
        <p:spPr bwMode="auto">
          <a:xfrm>
            <a:off x="1295400" y="1066800"/>
            <a:ext cx="7010400" cy="426720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43000"/>
            <a:ext cx="8382000" cy="2585323"/>
          </a:xfrm>
          <a:prstGeom prst="rect">
            <a:avLst/>
          </a:prstGeom>
        </p:spPr>
        <p:txBody>
          <a:bodyPr wrap="square">
            <a:spAutoFit/>
          </a:bodyPr>
          <a:lstStyle/>
          <a:p>
            <a:pPr algn="just">
              <a:lnSpc>
                <a:spcPct val="150000"/>
              </a:lnSpc>
            </a:pPr>
            <a:r>
              <a:rPr lang="en-US" b="1" dirty="0" smtClean="0">
                <a:solidFill>
                  <a:srgbClr val="00B050"/>
                </a:solidFill>
                <a:latin typeface="Times New Roman" pitchFamily="18" charset="0"/>
                <a:cs typeface="Times New Roman" pitchFamily="18" charset="0"/>
              </a:rPr>
              <a:t>Advantages of Spiral model:</a:t>
            </a:r>
            <a:endParaRPr lang="en-US" dirty="0" smtClean="0">
              <a:solidFill>
                <a:srgbClr val="00B050"/>
              </a:solidFill>
              <a:latin typeface="Times New Roman" pitchFamily="18" charset="0"/>
              <a:cs typeface="Times New Roman" pitchFamily="18" charset="0"/>
            </a:endParaRPr>
          </a:p>
          <a:p>
            <a:pPr algn="just">
              <a:lnSpc>
                <a:spcPct val="150000"/>
              </a:lnSpc>
              <a:buFont typeface="Wingdings" pitchFamily="2" charset="2"/>
              <a:buChar char="Ø"/>
            </a:pPr>
            <a:r>
              <a:rPr lang="en-US" dirty="0" smtClean="0">
                <a:latin typeface="Times New Roman" pitchFamily="18" charset="0"/>
                <a:cs typeface="Times New Roman" pitchFamily="18" charset="0"/>
              </a:rPr>
              <a:t>High amount of risk analysis hence, avoidance of Risk is enhanced.</a:t>
            </a:r>
          </a:p>
          <a:p>
            <a:pPr algn="just">
              <a:lnSpc>
                <a:spcPct val="150000"/>
              </a:lnSpc>
              <a:buFont typeface="Wingdings" pitchFamily="2" charset="2"/>
              <a:buChar char="Ø"/>
            </a:pPr>
            <a:r>
              <a:rPr lang="en-US" dirty="0" smtClean="0">
                <a:latin typeface="Times New Roman" pitchFamily="18" charset="0"/>
                <a:cs typeface="Times New Roman" pitchFamily="18" charset="0"/>
              </a:rPr>
              <a:t>Good for large and mission-critical projects.</a:t>
            </a:r>
          </a:p>
          <a:p>
            <a:pPr algn="just">
              <a:lnSpc>
                <a:spcPct val="150000"/>
              </a:lnSpc>
              <a:buFont typeface="Wingdings" pitchFamily="2" charset="2"/>
              <a:buChar char="Ø"/>
            </a:pPr>
            <a:r>
              <a:rPr lang="en-US" dirty="0" smtClean="0">
                <a:latin typeface="Times New Roman" pitchFamily="18" charset="0"/>
                <a:cs typeface="Times New Roman" pitchFamily="18" charset="0"/>
              </a:rPr>
              <a:t>Strong approval and documentation control.</a:t>
            </a:r>
          </a:p>
          <a:p>
            <a:pPr algn="just">
              <a:lnSpc>
                <a:spcPct val="150000"/>
              </a:lnSpc>
              <a:buFont typeface="Wingdings" pitchFamily="2" charset="2"/>
              <a:buChar char="Ø"/>
            </a:pPr>
            <a:r>
              <a:rPr lang="en-US" dirty="0" smtClean="0">
                <a:latin typeface="Times New Roman" pitchFamily="18" charset="0"/>
                <a:cs typeface="Times New Roman" pitchFamily="18" charset="0"/>
              </a:rPr>
              <a:t>Additional Functionality can be added at a later date.</a:t>
            </a:r>
          </a:p>
          <a:p>
            <a:pPr algn="just">
              <a:lnSpc>
                <a:spcPct val="150000"/>
              </a:lnSpc>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778</TotalTime>
  <Words>420</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Aspect</vt:lpstr>
      <vt:lpstr>Slide 1</vt:lpstr>
      <vt:lpstr>Slide 2</vt:lpstr>
      <vt:lpstr>Slide 3</vt:lpstr>
      <vt:lpstr>Slide 4</vt:lpstr>
      <vt:lpstr>Slide 5</vt:lpstr>
      <vt:lpstr>Slide 6</vt:lpstr>
      <vt:lpstr>Slide 7</vt:lpstr>
      <vt:lpstr>Slide 8</vt:lpstr>
      <vt:lpstr>Slide 9</vt:lpstr>
      <vt:lpstr>Slide 10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Overview</dc:title>
  <dc:creator>gopi</dc:creator>
  <cp:lastModifiedBy>INDIA</cp:lastModifiedBy>
  <cp:revision>138</cp:revision>
  <dcterms:created xsi:type="dcterms:W3CDTF">2014-01-08T08:36:59Z</dcterms:created>
  <dcterms:modified xsi:type="dcterms:W3CDTF">2018-02-02T09:20:49Z</dcterms:modified>
</cp:coreProperties>
</file>