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0"/>
  </p:notesMasterIdLst>
  <p:sldIdLst>
    <p:sldId id="256" r:id="rId2"/>
    <p:sldId id="257" r:id="rId3"/>
    <p:sldId id="259" r:id="rId4"/>
    <p:sldId id="258" r:id="rId5"/>
    <p:sldId id="261" r:id="rId6"/>
    <p:sldId id="262" r:id="rId7"/>
    <p:sldId id="260" r:id="rId8"/>
    <p:sldId id="263" r:id="rId9"/>
  </p:sldIdLst>
  <p:sldSz cx="9144000" cy="5143500" type="screen16x9"/>
  <p:notesSz cx="6858000" cy="9144000"/>
  <p:embeddedFontLst>
    <p:embeddedFont>
      <p:font typeface="Lato" panose="020F0502020204030203" pitchFamily="34" charset="0"/>
      <p:regular r:id="rId11"/>
      <p:bold r:id="rId12"/>
      <p:italic r:id="rId13"/>
      <p:boldItalic r:id="rId14"/>
    </p:embeddedFont>
    <p:embeddedFont>
      <p:font typeface="Montserrat" panose="00000500000000000000" pitchFamily="2" charset="0"/>
      <p:regular r:id="rId15"/>
      <p:bold r:id="rId16"/>
      <p:italic r:id="rId17"/>
      <p:boldItalic r:id="rId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4" d="100"/>
          <a:sy n="104" d="100"/>
        </p:scale>
        <p:origin x="778" y="7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font" Target="fonts/font5.fntdata"/><Relationship Id="rId10" Type="http://schemas.openxmlformats.org/officeDocument/2006/relationships/notesMaster" Target="notesMasters/notesMaster1.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163e9452988_1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163e9452988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163e9452988_0_14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163e9452988_0_14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163e9452988_0_14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163e9452988_0_14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163e9452988_0_14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163e9452988_0_14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17" name="Google Shape;17;p2"/>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18" name="Google Shape;18;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 name="Google Shape;125;p11"/>
          <p:cNvSpPr txBox="1">
            <a:spLocks noGrp="1"/>
          </p:cNvSpPr>
          <p:nvPr>
            <p:ph type="title" hasCustomPrompt="1"/>
          </p:nvPr>
        </p:nvSpPr>
        <p:spPr>
          <a:xfrm>
            <a:off x="823850" y="1284675"/>
            <a:ext cx="4776000" cy="1300800"/>
          </a:xfrm>
          <a:prstGeom prst="rect">
            <a:avLst/>
          </a:prstGeom>
        </p:spPr>
        <p:txBody>
          <a:bodyPr spcFirstLastPara="1" wrap="square" lIns="91425" tIns="91425" rIns="91425" bIns="91425" anchor="t" anchorCtr="0">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27" name="Google Shape;12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8"/>
        <p:cNvGrpSpPr/>
        <p:nvPr/>
      </p:nvGrpSpPr>
      <p:grpSpPr>
        <a:xfrm>
          <a:off x="0" y="0"/>
          <a:ext cx="0" cy="0"/>
          <a:chOff x="0" y="0"/>
          <a:chExt cx="0" cy="0"/>
        </a:xfrm>
      </p:grpSpPr>
      <p:sp>
        <p:nvSpPr>
          <p:cNvPr id="129" name="Google Shape;12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Google Shape;39;p3"/>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0" name="Google Shape;40;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53" name="Google Shape;53;p5"/>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5"/>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5" name="Google Shape;5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1" name="Google Shape;6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7"/>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7" name="Google Shape;67;p7"/>
          <p:cNvSpPr txBox="1">
            <a:spLocks noGrp="1"/>
          </p:cNvSpPr>
          <p:nvPr>
            <p:ph type="body" idx="1"/>
          </p:nvPr>
        </p:nvSpPr>
        <p:spPr>
          <a:xfrm>
            <a:off x="1297500" y="1972550"/>
            <a:ext cx="3798900" cy="2415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8" name="Google Shape;6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 name="Google Shape;89;p8"/>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0" name="Google Shape;9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9"/>
          <p:cNvSpPr txBox="1">
            <a:spLocks noGrp="1"/>
          </p:cNvSpPr>
          <p:nvPr>
            <p:ph type="title"/>
          </p:nvPr>
        </p:nvSpPr>
        <p:spPr>
          <a:xfrm>
            <a:off x="1297500" y="1658325"/>
            <a:ext cx="3036300" cy="17517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96" name="Google Shape;96;p9"/>
          <p:cNvSpPr txBox="1">
            <a:spLocks noGrp="1"/>
          </p:cNvSpPr>
          <p:nvPr>
            <p:ph type="subTitle" idx="1"/>
          </p:nvPr>
        </p:nvSpPr>
        <p:spPr>
          <a:xfrm>
            <a:off x="1297500" y="3538000"/>
            <a:ext cx="30363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97" name="Google Shape;97;p9"/>
          <p:cNvSpPr txBox="1">
            <a:spLocks noGrp="1"/>
          </p:cNvSpPr>
          <p:nvPr>
            <p:ph type="body" idx="2"/>
          </p:nvPr>
        </p:nvSpPr>
        <p:spPr>
          <a:xfrm>
            <a:off x="4648200" y="1696600"/>
            <a:ext cx="3676800" cy="234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8" name="Google Shape;9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10"/>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104" name="Google Shape;10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marL="914400" lvl="1"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marL="1371600" lvl="2"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marL="1828800" lvl="3"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marL="2286000" lvl="4"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marL="2743200" lvl="5"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marL="3200400" lvl="6"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marL="3657600" lvl="7"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marL="4114800" lvl="8"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3"/>
          <p:cNvSpPr txBox="1">
            <a:spLocks noGrp="1"/>
          </p:cNvSpPr>
          <p:nvPr>
            <p:ph type="title"/>
          </p:nvPr>
        </p:nvSpPr>
        <p:spPr>
          <a:xfrm>
            <a:off x="1119850" y="3204875"/>
            <a:ext cx="7038900" cy="914100"/>
          </a:xfrm>
          <a:prstGeom prst="rect">
            <a:avLst/>
          </a:prstGeom>
        </p:spPr>
        <p:txBody>
          <a:bodyPr spcFirstLastPara="1" wrap="square" lIns="91425" tIns="91425" rIns="91425" bIns="91425" anchor="t" anchorCtr="0">
            <a:noAutofit/>
          </a:bodyPr>
          <a:lstStyle/>
          <a:p>
            <a:pPr marL="0" lvl="0" indent="0" algn="ctr" rtl="0">
              <a:lnSpc>
                <a:spcPct val="115000"/>
              </a:lnSpc>
              <a:spcBef>
                <a:spcPts val="0"/>
              </a:spcBef>
              <a:spcAft>
                <a:spcPts val="0"/>
              </a:spcAft>
              <a:buSzPts val="990"/>
              <a:buNone/>
            </a:pPr>
            <a:r>
              <a:rPr lang="en-GB" sz="2075" b="1" dirty="0">
                <a:latin typeface="Times New Roman"/>
                <a:ea typeface="Times New Roman"/>
                <a:cs typeface="Times New Roman"/>
                <a:sym typeface="Times New Roman"/>
              </a:rPr>
              <a:t>Vidyavardhini’s College of Engineering and Technology</a:t>
            </a:r>
            <a:endParaRPr sz="2075" b="1" dirty="0">
              <a:latin typeface="Times New Roman"/>
              <a:ea typeface="Times New Roman"/>
              <a:cs typeface="Times New Roman"/>
              <a:sym typeface="Times New Roman"/>
            </a:endParaRPr>
          </a:p>
          <a:p>
            <a:pPr marL="0" lvl="0" indent="0" algn="ctr" rtl="0">
              <a:lnSpc>
                <a:spcPct val="115000"/>
              </a:lnSpc>
              <a:spcBef>
                <a:spcPts val="1200"/>
              </a:spcBef>
              <a:spcAft>
                <a:spcPts val="0"/>
              </a:spcAft>
              <a:buSzPts val="990"/>
              <a:buNone/>
            </a:pPr>
            <a:r>
              <a:rPr lang="en-GB" sz="2075" b="1" dirty="0">
                <a:latin typeface="Times New Roman"/>
                <a:ea typeface="Times New Roman"/>
                <a:cs typeface="Times New Roman"/>
                <a:sym typeface="Times New Roman"/>
              </a:rPr>
              <a:t>Department of Computer Engineering </a:t>
            </a:r>
            <a:endParaRPr sz="2075" b="1" dirty="0">
              <a:latin typeface="Times New Roman"/>
              <a:ea typeface="Times New Roman"/>
              <a:cs typeface="Times New Roman"/>
              <a:sym typeface="Times New Roman"/>
            </a:endParaRPr>
          </a:p>
          <a:p>
            <a:pPr marL="0" lvl="0" indent="0" algn="ctr" rtl="0">
              <a:lnSpc>
                <a:spcPct val="115000"/>
              </a:lnSpc>
              <a:spcBef>
                <a:spcPts val="1200"/>
              </a:spcBef>
              <a:spcAft>
                <a:spcPts val="0"/>
              </a:spcAft>
              <a:buSzPts val="990"/>
              <a:buNone/>
            </a:pPr>
            <a:r>
              <a:rPr lang="en-GB" sz="2075" b="1" dirty="0">
                <a:latin typeface="Times New Roman"/>
                <a:ea typeface="Times New Roman"/>
                <a:cs typeface="Times New Roman"/>
                <a:sym typeface="Times New Roman"/>
              </a:rPr>
              <a:t>2023-24</a:t>
            </a:r>
            <a:endParaRPr sz="2075" b="1" dirty="0">
              <a:latin typeface="Times New Roman"/>
              <a:ea typeface="Times New Roman"/>
              <a:cs typeface="Times New Roman"/>
              <a:sym typeface="Times New Roman"/>
            </a:endParaRPr>
          </a:p>
          <a:p>
            <a:pPr marL="0" lvl="0" indent="0" algn="l" rtl="0">
              <a:spcBef>
                <a:spcPts val="1200"/>
              </a:spcBef>
              <a:spcAft>
                <a:spcPts val="0"/>
              </a:spcAft>
              <a:buSzPts val="990"/>
              <a:buNone/>
            </a:pPr>
            <a:endParaRPr sz="2160" dirty="0"/>
          </a:p>
        </p:txBody>
      </p:sp>
      <p:pic>
        <p:nvPicPr>
          <p:cNvPr id="135" name="Google Shape;135;p13"/>
          <p:cNvPicPr preferRelativeResize="0"/>
          <p:nvPr/>
        </p:nvPicPr>
        <p:blipFill>
          <a:blip r:embed="rId3">
            <a:alphaModFix/>
          </a:blip>
          <a:stretch>
            <a:fillRect/>
          </a:stretch>
        </p:blipFill>
        <p:spPr>
          <a:xfrm>
            <a:off x="3619500" y="849825"/>
            <a:ext cx="1905000" cy="19050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4"/>
          <p:cNvSpPr txBox="1">
            <a:spLocks noGrp="1"/>
          </p:cNvSpPr>
          <p:nvPr>
            <p:ph type="ctrTitle"/>
          </p:nvPr>
        </p:nvSpPr>
        <p:spPr>
          <a:xfrm>
            <a:off x="2888200" y="672149"/>
            <a:ext cx="6049323" cy="1739211"/>
          </a:xfrm>
          <a:prstGeom prst="rect">
            <a:avLst/>
          </a:prstGeom>
        </p:spPr>
        <p:txBody>
          <a:bodyPr spcFirstLastPara="1" wrap="square" lIns="91425" tIns="91425" rIns="91425" bIns="91425" anchor="t" anchorCtr="0">
            <a:normAutofit fontScale="90000"/>
          </a:bodyPr>
          <a:lstStyle/>
          <a:p>
            <a:pPr marL="0" lvl="0" indent="0" algn="r" rtl="0">
              <a:spcBef>
                <a:spcPts val="0"/>
              </a:spcBef>
              <a:spcAft>
                <a:spcPts val="0"/>
              </a:spcAft>
              <a:buNone/>
            </a:pPr>
            <a:r>
              <a:rPr lang="en-GB" sz="3900" dirty="0">
                <a:latin typeface="Times New Roman" panose="02020603050405020304" pitchFamily="18" charset="0"/>
                <a:cs typeface="Times New Roman" panose="02020603050405020304" pitchFamily="18" charset="0"/>
              </a:rPr>
              <a:t>Course Project Presentation </a:t>
            </a:r>
            <a:endParaRPr sz="3900" dirty="0">
              <a:latin typeface="Times New Roman" panose="02020603050405020304" pitchFamily="18" charset="0"/>
              <a:cs typeface="Times New Roman" panose="02020603050405020304" pitchFamily="18" charset="0"/>
            </a:endParaRPr>
          </a:p>
          <a:p>
            <a:pPr marL="0" lvl="0" indent="0" algn="r" rtl="0">
              <a:spcBef>
                <a:spcPts val="0"/>
              </a:spcBef>
              <a:spcAft>
                <a:spcPts val="0"/>
              </a:spcAft>
              <a:buNone/>
            </a:pPr>
            <a:endParaRPr sz="3900" dirty="0">
              <a:latin typeface="Times New Roman" panose="02020603050405020304" pitchFamily="18" charset="0"/>
              <a:cs typeface="Times New Roman" panose="02020603050405020304" pitchFamily="18" charset="0"/>
            </a:endParaRPr>
          </a:p>
          <a:p>
            <a:pPr marL="0" lvl="0" indent="0" algn="r" rtl="0">
              <a:spcBef>
                <a:spcPts val="0"/>
              </a:spcBef>
              <a:spcAft>
                <a:spcPts val="0"/>
              </a:spcAft>
              <a:buNone/>
            </a:pPr>
            <a:r>
              <a:rPr lang="en-GB" sz="3900" b="1" dirty="0">
                <a:latin typeface="Times New Roman" panose="02020603050405020304" pitchFamily="18" charset="0"/>
                <a:cs typeface="Times New Roman" panose="02020603050405020304" pitchFamily="18" charset="0"/>
              </a:rPr>
              <a:t>Stock Price Prediction</a:t>
            </a:r>
            <a:endParaRPr sz="3900" dirty="0">
              <a:latin typeface="Times New Roman" panose="02020603050405020304" pitchFamily="18" charset="0"/>
              <a:cs typeface="Times New Roman" panose="02020603050405020304" pitchFamily="18" charset="0"/>
            </a:endParaRPr>
          </a:p>
          <a:p>
            <a:pPr marL="0" lvl="0" indent="0" algn="l" rtl="0">
              <a:spcBef>
                <a:spcPts val="0"/>
              </a:spcBef>
              <a:spcAft>
                <a:spcPts val="0"/>
              </a:spcAft>
              <a:buNone/>
            </a:pPr>
            <a:endParaRPr dirty="0"/>
          </a:p>
        </p:txBody>
      </p:sp>
      <p:sp>
        <p:nvSpPr>
          <p:cNvPr id="141" name="Google Shape;141;p14"/>
          <p:cNvSpPr txBox="1">
            <a:spLocks noGrp="1"/>
          </p:cNvSpPr>
          <p:nvPr>
            <p:ph type="subTitle" idx="1"/>
          </p:nvPr>
        </p:nvSpPr>
        <p:spPr>
          <a:xfrm>
            <a:off x="493225" y="2889700"/>
            <a:ext cx="8520600" cy="2052600"/>
          </a:xfrm>
          <a:prstGeom prst="rect">
            <a:avLst/>
          </a:prstGeom>
        </p:spPr>
        <p:txBody>
          <a:bodyPr spcFirstLastPara="1" wrap="square" lIns="91425" tIns="91425" rIns="91425" bIns="91425" anchor="ctr" anchorCtr="0">
            <a:normAutofit fontScale="92500" lnSpcReduction="10000"/>
          </a:bodyPr>
          <a:lstStyle/>
          <a:p>
            <a:pPr marL="0" lvl="0" indent="0" algn="l" rtl="0">
              <a:spcBef>
                <a:spcPts val="0"/>
              </a:spcBef>
              <a:spcAft>
                <a:spcPts val="0"/>
              </a:spcAft>
              <a:buNone/>
            </a:pPr>
            <a:r>
              <a:rPr lang="en-GB" sz="1800" u="sng" dirty="0">
                <a:latin typeface="Times New Roman" panose="02020603050405020304" pitchFamily="18" charset="0"/>
                <a:cs typeface="Times New Roman" panose="02020603050405020304" pitchFamily="18" charset="0"/>
              </a:rPr>
              <a:t>Team Members; </a:t>
            </a:r>
            <a:endParaRPr sz="1800" u="sng" dirty="0">
              <a:latin typeface="Times New Roman" panose="02020603050405020304" pitchFamily="18" charset="0"/>
              <a:cs typeface="Times New Roman" panose="02020603050405020304" pitchFamily="18" charset="0"/>
            </a:endParaRPr>
          </a:p>
          <a:p>
            <a:pPr marL="0" lvl="0" indent="0" algn="l" rtl="0">
              <a:spcBef>
                <a:spcPts val="0"/>
              </a:spcBef>
              <a:spcAft>
                <a:spcPts val="0"/>
              </a:spcAft>
              <a:buNone/>
            </a:pPr>
            <a:endParaRPr sz="1800" dirty="0">
              <a:latin typeface="Times New Roman" panose="02020603050405020304" pitchFamily="18" charset="0"/>
              <a:cs typeface="Times New Roman" panose="02020603050405020304" pitchFamily="18" charset="0"/>
            </a:endParaRPr>
          </a:p>
          <a:p>
            <a:pPr marL="0" lvl="0" indent="0" algn="l" rtl="0">
              <a:spcBef>
                <a:spcPts val="0"/>
              </a:spcBef>
              <a:spcAft>
                <a:spcPts val="0"/>
              </a:spcAft>
              <a:buNone/>
            </a:pPr>
            <a:r>
              <a:rPr lang="en-GB" sz="1800" dirty="0">
                <a:latin typeface="Times New Roman" panose="02020603050405020304" pitchFamily="18" charset="0"/>
                <a:cs typeface="Times New Roman" panose="02020603050405020304" pitchFamily="18" charset="0"/>
              </a:rPr>
              <a:t>07 Anish Patil</a:t>
            </a:r>
          </a:p>
          <a:p>
            <a:pPr marL="0" lvl="0" indent="0" algn="l" rtl="0">
              <a:spcBef>
                <a:spcPts val="0"/>
              </a:spcBef>
              <a:spcAft>
                <a:spcPts val="0"/>
              </a:spcAft>
              <a:buNone/>
            </a:pPr>
            <a:r>
              <a:rPr lang="en-GB" sz="1800" dirty="0">
                <a:latin typeface="Times New Roman" panose="02020603050405020304" pitchFamily="18" charset="0"/>
                <a:cs typeface="Times New Roman" panose="02020603050405020304" pitchFamily="18" charset="0"/>
              </a:rPr>
              <a:t>14 Ajay Shitkar</a:t>
            </a:r>
          </a:p>
          <a:p>
            <a:pPr marL="0" lvl="0" indent="0" algn="l" rtl="0">
              <a:spcBef>
                <a:spcPts val="0"/>
              </a:spcBef>
              <a:spcAft>
                <a:spcPts val="0"/>
              </a:spcAft>
              <a:buNone/>
            </a:pPr>
            <a:r>
              <a:rPr lang="en-GB" sz="1600" dirty="0">
                <a:latin typeface="Times New Roman" panose="02020603050405020304" pitchFamily="18" charset="0"/>
                <a:cs typeface="Times New Roman" panose="02020603050405020304" pitchFamily="18" charset="0"/>
              </a:rPr>
              <a:t>15 Gaurav Singh </a:t>
            </a:r>
            <a:r>
              <a:rPr lang="en-GB" sz="1600" dirty="0"/>
              <a:t>	                      											</a:t>
            </a:r>
            <a:r>
              <a:rPr lang="en-GB" sz="1700" dirty="0">
                <a:latin typeface="Times New Roman" panose="02020603050405020304" pitchFamily="18" charset="0"/>
                <a:cs typeface="Times New Roman" panose="02020603050405020304" pitchFamily="18" charset="0"/>
              </a:rPr>
              <a:t>Guide: </a:t>
            </a:r>
            <a:r>
              <a:rPr lang="en-GB" sz="1600" dirty="0">
                <a:latin typeface="Times New Roman" panose="02020603050405020304" pitchFamily="18" charset="0"/>
                <a:cs typeface="Times New Roman" panose="02020603050405020304" pitchFamily="18" charset="0"/>
              </a:rPr>
              <a:t>Dr. Megha Trivedi</a:t>
            </a:r>
            <a:endParaRPr sz="1600" dirty="0">
              <a:latin typeface="Times New Roman" panose="02020603050405020304" pitchFamily="18" charset="0"/>
              <a:cs typeface="Times New Roman" panose="02020603050405020304" pitchFamily="18" charset="0"/>
            </a:endParaRPr>
          </a:p>
          <a:p>
            <a:pPr marL="914400" lvl="0" indent="457200" algn="l" rtl="0">
              <a:spcBef>
                <a:spcPts val="0"/>
              </a:spcBef>
              <a:spcAft>
                <a:spcPts val="0"/>
              </a:spcAft>
              <a:buNone/>
            </a:pPr>
            <a:r>
              <a:rPr lang="en-GB" sz="1600" dirty="0"/>
              <a:t>										</a:t>
            </a:r>
            <a:endParaRPr sz="16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1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3500" u="sng" dirty="0">
                <a:latin typeface="Times New Roman" panose="02020603050405020304" pitchFamily="18" charset="0"/>
                <a:ea typeface="Economica"/>
                <a:cs typeface="Times New Roman" panose="02020603050405020304" pitchFamily="18" charset="0"/>
                <a:sym typeface="Economica"/>
              </a:rPr>
              <a:t>Problem Statement:</a:t>
            </a:r>
            <a:endParaRPr sz="3500" dirty="0">
              <a:latin typeface="Times New Roman" panose="02020603050405020304" pitchFamily="18" charset="0"/>
              <a:cs typeface="Times New Roman" panose="02020603050405020304" pitchFamily="18" charset="0"/>
            </a:endParaRPr>
          </a:p>
        </p:txBody>
      </p:sp>
      <p:sp>
        <p:nvSpPr>
          <p:cNvPr id="153" name="Google Shape;153;p16"/>
          <p:cNvSpPr txBox="1">
            <a:spLocks noGrp="1"/>
          </p:cNvSpPr>
          <p:nvPr>
            <p:ph type="body" idx="1"/>
          </p:nvPr>
        </p:nvSpPr>
        <p:spPr>
          <a:xfrm>
            <a:off x="1297500" y="1567550"/>
            <a:ext cx="7703700" cy="3016976"/>
          </a:xfrm>
          <a:prstGeom prst="rect">
            <a:avLst/>
          </a:prstGeom>
          <a:noFill/>
        </p:spPr>
        <p:txBody>
          <a:bodyPr spcFirstLastPara="1" wrap="square" lIns="91425" tIns="91425" rIns="91425" bIns="91425" anchor="t" anchorCtr="0">
            <a:normAutofit/>
          </a:bodyPr>
          <a:lstStyle/>
          <a:p>
            <a:pPr marL="0" lvl="0" indent="0" algn="just" rtl="0">
              <a:lnSpc>
                <a:spcPct val="150000"/>
              </a:lnSpc>
              <a:spcBef>
                <a:spcPts val="0"/>
              </a:spcBef>
              <a:spcAft>
                <a:spcPts val="4700"/>
              </a:spcAft>
              <a:buNone/>
            </a:pPr>
            <a:r>
              <a:rPr lang="en-US" sz="1800" dirty="0">
                <a:solidFill>
                  <a:srgbClr val="D1D5DB"/>
                </a:solidFill>
                <a:latin typeface="Times New Roman" panose="02020603050405020304" pitchFamily="18" charset="0"/>
                <a:cs typeface="Times New Roman" panose="02020603050405020304" pitchFamily="18" charset="0"/>
              </a:rPr>
              <a:t>    </a:t>
            </a:r>
            <a:r>
              <a:rPr lang="en-US" sz="1800" b="0" i="0" dirty="0">
                <a:solidFill>
                  <a:schemeClr val="bg1"/>
                </a:solidFill>
                <a:effectLst/>
                <a:latin typeface="Times New Roman" panose="02020603050405020304" pitchFamily="18" charset="0"/>
                <a:cs typeface="Times New Roman" panose="02020603050405020304" pitchFamily="18" charset="0"/>
              </a:rPr>
              <a:t>Predict future stock prices based on historical data to assist investors and                 traders in making informed decisions.</a:t>
            </a:r>
            <a:endParaRPr sz="1800" dirty="0">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3500" u="sng" dirty="0">
                <a:latin typeface="Times New Roman" panose="02020603050405020304" pitchFamily="18" charset="0"/>
                <a:ea typeface="Economica"/>
                <a:cs typeface="Times New Roman" panose="02020603050405020304" pitchFamily="18" charset="0"/>
                <a:sym typeface="Economica"/>
              </a:rPr>
              <a:t>Abstract:</a:t>
            </a:r>
            <a:endParaRPr sz="3500" u="sng" dirty="0">
              <a:latin typeface="Times New Roman" panose="02020603050405020304" pitchFamily="18" charset="0"/>
              <a:ea typeface="Economica"/>
              <a:cs typeface="Times New Roman" panose="02020603050405020304" pitchFamily="18" charset="0"/>
              <a:sym typeface="Economica"/>
            </a:endParaRPr>
          </a:p>
          <a:p>
            <a:pPr marL="0" lvl="0" indent="0" algn="l" rtl="0">
              <a:spcBef>
                <a:spcPts val="0"/>
              </a:spcBef>
              <a:spcAft>
                <a:spcPts val="0"/>
              </a:spcAft>
              <a:buNone/>
            </a:pPr>
            <a:endParaRPr sz="3500" u="sng" dirty="0">
              <a:latin typeface="Times New Roman" panose="02020603050405020304" pitchFamily="18" charset="0"/>
              <a:ea typeface="Economica"/>
              <a:cs typeface="Times New Roman" panose="02020603050405020304" pitchFamily="18" charset="0"/>
              <a:sym typeface="Economica"/>
            </a:endParaRPr>
          </a:p>
        </p:txBody>
      </p:sp>
      <p:sp>
        <p:nvSpPr>
          <p:cNvPr id="147" name="Google Shape;147;p15"/>
          <p:cNvSpPr txBox="1">
            <a:spLocks noGrp="1"/>
          </p:cNvSpPr>
          <p:nvPr>
            <p:ph type="body" idx="1"/>
          </p:nvPr>
        </p:nvSpPr>
        <p:spPr>
          <a:xfrm>
            <a:off x="1147575" y="1567550"/>
            <a:ext cx="7038900" cy="2679985"/>
          </a:xfrm>
          <a:prstGeom prst="rect">
            <a:avLst/>
          </a:prstGeom>
        </p:spPr>
        <p:txBody>
          <a:bodyPr spcFirstLastPara="1" wrap="square" lIns="91425" tIns="91425" rIns="91425" bIns="91425" anchor="t" anchorCtr="0">
            <a:normAutofit/>
          </a:bodyPr>
          <a:lstStyle/>
          <a:p>
            <a:pPr marL="0" lvl="0" indent="0" algn="just" rtl="0">
              <a:lnSpc>
                <a:spcPct val="150000"/>
              </a:lnSpc>
              <a:spcBef>
                <a:spcPts val="0"/>
              </a:spcBef>
              <a:spcAft>
                <a:spcPts val="0"/>
              </a:spcAft>
              <a:buNone/>
            </a:pPr>
            <a:r>
              <a:rPr lang="en-US" sz="1600" b="0" i="0" dirty="0">
                <a:solidFill>
                  <a:schemeClr val="bg1"/>
                </a:solidFill>
                <a:effectLst/>
                <a:latin typeface="Times New Roman" panose="02020603050405020304" pitchFamily="18" charset="0"/>
                <a:cs typeface="Times New Roman" panose="02020603050405020304" pitchFamily="18" charset="0"/>
              </a:rPr>
              <a:t>Stock price prediction is a critical element in financial decision-making. This research focuses on developing a machine learning model that utilizes historical price data, trading volumes, and economic indicators to accurately forecast future stock prices. The findings demonstrate the significance of machine learning techniques in improving forecasting accuracy and guiding investment decisions.</a:t>
            </a:r>
            <a:endParaRPr sz="1600" dirty="0">
              <a:solidFill>
                <a:schemeClr val="bg1"/>
              </a:solidFill>
              <a:latin typeface="Times New Roman" panose="02020603050405020304" pitchFamily="18" charset="0"/>
              <a:ea typeface="Open Sans"/>
              <a:cs typeface="Times New Roman" panose="02020603050405020304" pitchFamily="18" charset="0"/>
              <a:sym typeface="Open San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2122DE-C405-B3E6-92B3-F08361987C4F}"/>
              </a:ext>
            </a:extLst>
          </p:cNvPr>
          <p:cNvSpPr>
            <a:spLocks noGrp="1"/>
          </p:cNvSpPr>
          <p:nvPr>
            <p:ph type="title"/>
          </p:nvPr>
        </p:nvSpPr>
        <p:spPr>
          <a:xfrm>
            <a:off x="1002891" y="393751"/>
            <a:ext cx="6806381" cy="454282"/>
          </a:xfrm>
        </p:spPr>
        <p:txBody>
          <a:bodyPr>
            <a:noAutofit/>
          </a:bodyPr>
          <a:lstStyle/>
          <a:p>
            <a:pPr algn="just"/>
            <a:r>
              <a:rPr lang="en-US" sz="3000" dirty="0">
                <a:latin typeface="Times New Roman" panose="02020603050405020304" pitchFamily="18" charset="0"/>
                <a:cs typeface="Times New Roman" panose="02020603050405020304" pitchFamily="18" charset="0"/>
              </a:rPr>
              <a:t>	         Proposed System Architecture</a:t>
            </a:r>
          </a:p>
        </p:txBody>
      </p:sp>
      <p:sp>
        <p:nvSpPr>
          <p:cNvPr id="3" name="Text Placeholder 2">
            <a:extLst>
              <a:ext uri="{FF2B5EF4-FFF2-40B4-BE49-F238E27FC236}">
                <a16:creationId xmlns:a16="http://schemas.microsoft.com/office/drawing/2014/main" id="{195BB2B5-BB49-4534-C2D7-B059B8A03F72}"/>
              </a:ext>
            </a:extLst>
          </p:cNvPr>
          <p:cNvSpPr>
            <a:spLocks noGrp="1"/>
          </p:cNvSpPr>
          <p:nvPr>
            <p:ph type="body" idx="1"/>
          </p:nvPr>
        </p:nvSpPr>
        <p:spPr>
          <a:xfrm>
            <a:off x="1218076" y="1032388"/>
            <a:ext cx="6591196" cy="3908322"/>
          </a:xfrm>
        </p:spPr>
        <p:txBody>
          <a:bodyPr/>
          <a:lstStyle/>
          <a:p>
            <a:pPr marL="146050" indent="0">
              <a:buNone/>
            </a:pPr>
            <a:endParaRPr lang="en-US" dirty="0"/>
          </a:p>
        </p:txBody>
      </p:sp>
      <p:pic>
        <p:nvPicPr>
          <p:cNvPr id="5" name="Picture 4">
            <a:extLst>
              <a:ext uri="{FF2B5EF4-FFF2-40B4-BE49-F238E27FC236}">
                <a16:creationId xmlns:a16="http://schemas.microsoft.com/office/drawing/2014/main" id="{CB963BF0-8566-7CD6-9D79-12220E458AE9}"/>
              </a:ext>
            </a:extLst>
          </p:cNvPr>
          <p:cNvPicPr>
            <a:picLocks noChangeAspect="1"/>
          </p:cNvPicPr>
          <p:nvPr/>
        </p:nvPicPr>
        <p:blipFill>
          <a:blip r:embed="rId2"/>
          <a:stretch>
            <a:fillRect/>
          </a:stretch>
        </p:blipFill>
        <p:spPr>
          <a:xfrm>
            <a:off x="1218077" y="1032388"/>
            <a:ext cx="6591195" cy="3898913"/>
          </a:xfrm>
          <a:prstGeom prst="rect">
            <a:avLst/>
          </a:prstGeom>
        </p:spPr>
      </p:pic>
    </p:spTree>
    <p:extLst>
      <p:ext uri="{BB962C8B-B14F-4D97-AF65-F5344CB8AC3E}">
        <p14:creationId xmlns:p14="http://schemas.microsoft.com/office/powerpoint/2010/main" val="12017383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0CBAA-B19E-C3E8-65B9-BF42E3C69F76}"/>
              </a:ext>
            </a:extLst>
          </p:cNvPr>
          <p:cNvSpPr>
            <a:spLocks noGrp="1"/>
          </p:cNvSpPr>
          <p:nvPr>
            <p:ph type="title"/>
          </p:nvPr>
        </p:nvSpPr>
        <p:spPr>
          <a:xfrm>
            <a:off x="966019" y="393750"/>
            <a:ext cx="7370381" cy="572269"/>
          </a:xfrm>
        </p:spPr>
        <p:txBody>
          <a:bodyPr>
            <a:noAutofit/>
          </a:bodyPr>
          <a:lstStyle/>
          <a:p>
            <a:r>
              <a:rPr lang="en-US" sz="3000" dirty="0">
                <a:latin typeface="Times New Roman" panose="02020603050405020304" pitchFamily="18" charset="0"/>
                <a:cs typeface="Times New Roman" panose="02020603050405020304" pitchFamily="18" charset="0"/>
              </a:rPr>
              <a:t>Proposed System</a:t>
            </a:r>
          </a:p>
        </p:txBody>
      </p:sp>
      <p:sp>
        <p:nvSpPr>
          <p:cNvPr id="3" name="Text Placeholder 2">
            <a:extLst>
              <a:ext uri="{FF2B5EF4-FFF2-40B4-BE49-F238E27FC236}">
                <a16:creationId xmlns:a16="http://schemas.microsoft.com/office/drawing/2014/main" id="{6A740D0A-4F38-0B88-1E19-483FFCD356F4}"/>
              </a:ext>
            </a:extLst>
          </p:cNvPr>
          <p:cNvSpPr>
            <a:spLocks noGrp="1"/>
          </p:cNvSpPr>
          <p:nvPr>
            <p:ph type="body" idx="1"/>
          </p:nvPr>
        </p:nvSpPr>
        <p:spPr>
          <a:xfrm>
            <a:off x="966019" y="1179871"/>
            <a:ext cx="7370381" cy="3451123"/>
          </a:xfrm>
        </p:spPr>
        <p:txBody>
          <a:bodyPr>
            <a:normAutofit/>
          </a:bodyPr>
          <a:lstStyle/>
          <a:p>
            <a:pPr marL="146050" indent="0">
              <a:buNone/>
            </a:pPr>
            <a:endParaRPr lang="en-US" sz="1500" dirty="0">
              <a:latin typeface="Times New Roman" panose="02020603050405020304" pitchFamily="18" charset="0"/>
              <a:cs typeface="Times New Roman" panose="02020603050405020304" pitchFamily="18" charset="0"/>
            </a:endParaRPr>
          </a:p>
          <a:p>
            <a:r>
              <a:rPr lang="en-US" sz="1500" dirty="0">
                <a:latin typeface="Times New Roman" panose="02020603050405020304" pitchFamily="18" charset="0"/>
                <a:cs typeface="Times New Roman" panose="02020603050405020304" pitchFamily="18" charset="0"/>
              </a:rPr>
              <a:t>The purpose of this project is to create a neural network model for time series forecasting, specifically using an LSTM layer to capture sequential patterns in the data. The model aims to predict the next value in a time series based on the previous three values. The mean absolute error is also monitored as a performance metric.</a:t>
            </a:r>
          </a:p>
          <a:p>
            <a:endParaRPr lang="en-US" sz="1500" dirty="0">
              <a:latin typeface="Times New Roman" panose="02020603050405020304" pitchFamily="18" charset="0"/>
              <a:cs typeface="Times New Roman" panose="02020603050405020304" pitchFamily="18" charset="0"/>
            </a:endParaRPr>
          </a:p>
          <a:p>
            <a:r>
              <a:rPr lang="en-US" sz="1500" dirty="0">
                <a:latin typeface="Times New Roman" panose="02020603050405020304" pitchFamily="18" charset="0"/>
                <a:cs typeface="Times New Roman" panose="02020603050405020304" pitchFamily="18" charset="0"/>
              </a:rPr>
              <a:t>LSTM Layer: This is the Long Short-Term Memory layer, which is designed to capture sequential dependencies in the data.  The LSTM layer processes the input sequence, considering both the current input and the information from previous time steps.</a:t>
            </a:r>
          </a:p>
        </p:txBody>
      </p:sp>
    </p:spTree>
    <p:extLst>
      <p:ext uri="{BB962C8B-B14F-4D97-AF65-F5344CB8AC3E}">
        <p14:creationId xmlns:p14="http://schemas.microsoft.com/office/powerpoint/2010/main" val="36058501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17"/>
          <p:cNvSpPr txBox="1">
            <a:spLocks noGrp="1"/>
          </p:cNvSpPr>
          <p:nvPr>
            <p:ph type="title"/>
          </p:nvPr>
        </p:nvSpPr>
        <p:spPr>
          <a:xfrm>
            <a:off x="1297500" y="393750"/>
            <a:ext cx="7038900" cy="822992"/>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3000" dirty="0">
                <a:latin typeface="Times New Roman" panose="02020603050405020304" pitchFamily="18" charset="0"/>
                <a:ea typeface="Economica"/>
                <a:cs typeface="Times New Roman" panose="02020603050405020304" pitchFamily="18" charset="0"/>
                <a:sym typeface="Economica"/>
              </a:rPr>
              <a:t>Technologies Used</a:t>
            </a:r>
            <a:endParaRPr sz="3000" dirty="0">
              <a:latin typeface="Times New Roman" panose="02020603050405020304" pitchFamily="18" charset="0"/>
              <a:cs typeface="Times New Roman" panose="02020603050405020304" pitchFamily="18" charset="0"/>
            </a:endParaRPr>
          </a:p>
        </p:txBody>
      </p:sp>
      <p:sp>
        <p:nvSpPr>
          <p:cNvPr id="159" name="Google Shape;159;p17"/>
          <p:cNvSpPr txBox="1">
            <a:spLocks noGrp="1"/>
          </p:cNvSpPr>
          <p:nvPr>
            <p:ph type="body" idx="1"/>
          </p:nvPr>
        </p:nvSpPr>
        <p:spPr>
          <a:xfrm>
            <a:off x="1297500" y="1408471"/>
            <a:ext cx="7038900" cy="3070279"/>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GB" sz="1800" dirty="0">
                <a:latin typeface="Times New Roman" panose="02020603050405020304" pitchFamily="18" charset="0"/>
                <a:cs typeface="Times New Roman" panose="02020603050405020304" pitchFamily="18" charset="0"/>
              </a:rPr>
              <a:t>Python </a:t>
            </a:r>
          </a:p>
          <a:p>
            <a:pPr marL="457200" lvl="0" indent="-342900" algn="l" rtl="0">
              <a:spcBef>
                <a:spcPts val="0"/>
              </a:spcBef>
              <a:spcAft>
                <a:spcPts val="0"/>
              </a:spcAft>
              <a:buSzPts val="1800"/>
              <a:buChar char="●"/>
            </a:pPr>
            <a:r>
              <a:rPr lang="en-US" sz="1800" dirty="0">
                <a:latin typeface="Times New Roman" panose="02020603050405020304" pitchFamily="18" charset="0"/>
                <a:cs typeface="Times New Roman" panose="02020603050405020304" pitchFamily="18" charset="0"/>
              </a:rPr>
              <a:t>Pandas</a:t>
            </a:r>
            <a:endParaRPr sz="1800" dirty="0">
              <a:latin typeface="Times New Roman" panose="02020603050405020304" pitchFamily="18" charset="0"/>
              <a:cs typeface="Times New Roman" panose="02020603050405020304" pitchFamily="18" charset="0"/>
            </a:endParaRPr>
          </a:p>
          <a:p>
            <a:pPr marL="457200" lvl="0" indent="-342900" algn="l" rtl="0">
              <a:spcBef>
                <a:spcPts val="0"/>
              </a:spcBef>
              <a:spcAft>
                <a:spcPts val="0"/>
              </a:spcAft>
              <a:buSzPts val="1800"/>
              <a:buChar char="●"/>
            </a:pPr>
            <a:r>
              <a:rPr lang="en-GB" sz="1800" dirty="0">
                <a:latin typeface="Times New Roman" panose="02020603050405020304" pitchFamily="18" charset="0"/>
                <a:cs typeface="Times New Roman" panose="02020603050405020304" pitchFamily="18" charset="0"/>
              </a:rPr>
              <a:t>Google Collab</a:t>
            </a:r>
          </a:p>
          <a:p>
            <a:pPr marL="457200" lvl="0" indent="-342900" algn="l" rtl="0">
              <a:spcBef>
                <a:spcPts val="0"/>
              </a:spcBef>
              <a:spcAft>
                <a:spcPts val="0"/>
              </a:spcAft>
              <a:buSzPts val="1800"/>
              <a:buChar char="●"/>
            </a:pPr>
            <a:r>
              <a:rPr lang="en-GB" sz="1800" dirty="0">
                <a:latin typeface="Times New Roman" panose="02020603050405020304" pitchFamily="18" charset="0"/>
                <a:cs typeface="Times New Roman" panose="02020603050405020304" pitchFamily="18" charset="0"/>
              </a:rPr>
              <a:t>TensorFlow-</a:t>
            </a:r>
            <a:r>
              <a:rPr lang="en-GB" sz="1800" dirty="0" err="1">
                <a:latin typeface="Times New Roman" panose="02020603050405020304" pitchFamily="18" charset="0"/>
                <a:cs typeface="Times New Roman" panose="02020603050405020304" pitchFamily="18" charset="0"/>
              </a:rPr>
              <a:t>Keras</a:t>
            </a:r>
            <a:endParaRPr lang="en-GB" sz="1800" dirty="0">
              <a:latin typeface="Times New Roman" panose="02020603050405020304" pitchFamily="18" charset="0"/>
              <a:cs typeface="Times New Roman" panose="02020603050405020304" pitchFamily="18" charset="0"/>
            </a:endParaRPr>
          </a:p>
          <a:p>
            <a:pPr marL="114300" lvl="0" indent="0" algn="l" rtl="0">
              <a:spcBef>
                <a:spcPts val="0"/>
              </a:spcBef>
              <a:spcAft>
                <a:spcPts val="0"/>
              </a:spcAft>
              <a:buSzPts val="1800"/>
              <a:buNone/>
            </a:pPr>
            <a:endParaRPr lang="en-GB" sz="18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80328E-2EAB-053E-6DE4-313D5AD0CA7D}"/>
              </a:ext>
            </a:extLst>
          </p:cNvPr>
          <p:cNvSpPr>
            <a:spLocks noGrp="1"/>
          </p:cNvSpPr>
          <p:nvPr>
            <p:ph type="title"/>
          </p:nvPr>
        </p:nvSpPr>
        <p:spPr/>
        <p:txBody>
          <a:bodyPr/>
          <a:lstStyle/>
          <a:p>
            <a:r>
              <a:rPr lang="en-US" dirty="0"/>
              <a:t>Conclusion </a:t>
            </a:r>
          </a:p>
        </p:txBody>
      </p:sp>
      <p:sp>
        <p:nvSpPr>
          <p:cNvPr id="3" name="Text Placeholder 2">
            <a:extLst>
              <a:ext uri="{FF2B5EF4-FFF2-40B4-BE49-F238E27FC236}">
                <a16:creationId xmlns:a16="http://schemas.microsoft.com/office/drawing/2014/main" id="{CFE5FA1C-5A89-7BAF-DCE6-0CDEF0C90CA3}"/>
              </a:ext>
            </a:extLst>
          </p:cNvPr>
          <p:cNvSpPr>
            <a:spLocks noGrp="1"/>
          </p:cNvSpPr>
          <p:nvPr>
            <p:ph type="body" idx="1"/>
          </p:nvPr>
        </p:nvSpPr>
        <p:spPr>
          <a:xfrm>
            <a:off x="1297500" y="1216742"/>
            <a:ext cx="7038900" cy="3038168"/>
          </a:xfrm>
        </p:spPr>
        <p:txBody>
          <a:bodyPr/>
          <a:lstStyle/>
          <a:p>
            <a:pPr marL="146050" indent="0">
              <a:buNone/>
            </a:pPr>
            <a:endParaRPr lang="en-US" dirty="0"/>
          </a:p>
          <a:p>
            <a:pPr marL="146050" indent="0">
              <a:buNone/>
            </a:pPr>
            <a:endParaRPr lang="en-US" dirty="0"/>
          </a:p>
          <a:p>
            <a:pPr marL="146050" indent="0">
              <a:buNone/>
            </a:pPr>
            <a:r>
              <a:rPr lang="en-US" sz="1500" dirty="0">
                <a:latin typeface="Times New Roman" panose="02020603050405020304" pitchFamily="18" charset="0"/>
                <a:cs typeface="Times New Roman" panose="02020603050405020304" pitchFamily="18" charset="0"/>
              </a:rPr>
              <a:t>Stock market prediction  is implemented using the machine learning models LSTM which are modern versions of Recurrent neural networks. The LSTM model is trained by feeding past datasets and statistics upon which it has learned and adapted to the pattern and predicted the future stock price value, which is approximate and close to the original value. </a:t>
            </a:r>
          </a:p>
        </p:txBody>
      </p:sp>
    </p:spTree>
    <p:extLst>
      <p:ext uri="{BB962C8B-B14F-4D97-AF65-F5344CB8AC3E}">
        <p14:creationId xmlns:p14="http://schemas.microsoft.com/office/powerpoint/2010/main" val="2296517447"/>
      </p:ext>
    </p:extLst>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TotalTime>
  <Words>317</Words>
  <Application>Microsoft Office PowerPoint</Application>
  <PresentationFormat>On-screen Show (16:9)</PresentationFormat>
  <Paragraphs>31</Paragraphs>
  <Slides>8</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Montserrat</vt:lpstr>
      <vt:lpstr>Arial</vt:lpstr>
      <vt:lpstr>Times New Roman</vt:lpstr>
      <vt:lpstr>Lato</vt:lpstr>
      <vt:lpstr>Focus</vt:lpstr>
      <vt:lpstr>Vidyavardhini’s College of Engineering and Technology Department of Computer Engineering  2023-24 </vt:lpstr>
      <vt:lpstr>Course Project Presentation   Stock Price Prediction </vt:lpstr>
      <vt:lpstr>Problem Statement:</vt:lpstr>
      <vt:lpstr>Abstract: </vt:lpstr>
      <vt:lpstr>          Proposed System Architecture</vt:lpstr>
      <vt:lpstr>Proposed System</vt:lpstr>
      <vt:lpstr>Technologies Used</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Vidyavardhini’s College of Engineering and Technology Department of Computer Engineering  2023-24 </dc:title>
  <dc:creator>ajay shitkar</dc:creator>
  <cp:lastModifiedBy>Ajay Shitkar</cp:lastModifiedBy>
  <cp:revision>2</cp:revision>
  <dcterms:modified xsi:type="dcterms:W3CDTF">2023-10-26T03:18:11Z</dcterms:modified>
</cp:coreProperties>
</file>