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60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4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73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0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1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6A27-7FE9-6348-A7F6-B6466514912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B9CC46-F5BE-704D-A1D6-3079D155A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warz.com/mining/bitcoin/calculator" TargetMode="External"/><Relationship Id="rId2" Type="http://schemas.openxmlformats.org/officeDocument/2006/relationships/hyperlink" Target="https://www.blockchain.com/explor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ectrum.org/" TargetMode="External"/><Relationship Id="rId4" Type="http://schemas.openxmlformats.org/officeDocument/2006/relationships/hyperlink" Target="https://emn178.github.io/online-tools/sha256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7D58-9EA9-DD4E-AA75-68D26B450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1 – Blockchain Fundamentals &amp; Bitcoin Mining</a:t>
            </a:r>
          </a:p>
        </p:txBody>
      </p:sp>
    </p:spTree>
    <p:extLst>
      <p:ext uri="{BB962C8B-B14F-4D97-AF65-F5344CB8AC3E}">
        <p14:creationId xmlns:p14="http://schemas.microsoft.com/office/powerpoint/2010/main" val="70825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F3F6-9373-084A-AE8D-78B4D401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BDF9-042C-F043-B0CA-049FFC5C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can add lines to the ledger</a:t>
            </a:r>
          </a:p>
          <a:p>
            <a:r>
              <a:rPr lang="en-US" dirty="0"/>
              <a:t>Only Signed transactions are valid</a:t>
            </a:r>
          </a:p>
          <a:p>
            <a:r>
              <a:rPr lang="en-US" dirty="0">
                <a:solidFill>
                  <a:srgbClr val="FF0000"/>
                </a:solidFill>
              </a:rPr>
              <a:t>No Over Spending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0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tcoin logo png, Bitcoin icon transparent png 19767927 PNG">
            <a:extLst>
              <a:ext uri="{FF2B5EF4-FFF2-40B4-BE49-F238E27FC236}">
                <a16:creationId xmlns:a16="http://schemas.microsoft.com/office/drawing/2014/main" id="{C62280E9-2D45-BF44-B3D0-97308B4D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64" y="2576945"/>
            <a:ext cx="2156691" cy="21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89F724-F8B5-E84C-BBBE-893312EED49B}"/>
              </a:ext>
            </a:extLst>
          </p:cNvPr>
          <p:cNvSpPr txBox="1"/>
          <p:nvPr/>
        </p:nvSpPr>
        <p:spPr>
          <a:xfrm>
            <a:off x="2419927" y="600364"/>
            <a:ext cx="676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Currency = Transaction history</a:t>
            </a: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C6D5ECD9-91D7-A74C-9401-04406890E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694917"/>
            <a:ext cx="1895765" cy="1895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F259D-CD3D-3244-8AFB-1151F56178B8}"/>
              </a:ext>
            </a:extLst>
          </p:cNvPr>
          <p:cNvSpPr txBox="1"/>
          <p:nvPr/>
        </p:nvSpPr>
        <p:spPr>
          <a:xfrm>
            <a:off x="6366164" y="2576945"/>
            <a:ext cx="1521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Ledger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FD37B05B-24C0-8942-A278-F86586E12A45}"/>
              </a:ext>
            </a:extLst>
          </p:cNvPr>
          <p:cNvSpPr/>
          <p:nvPr/>
        </p:nvSpPr>
        <p:spPr>
          <a:xfrm>
            <a:off x="4306455" y="3288145"/>
            <a:ext cx="1641763" cy="4802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F423-FA5A-494B-9666-B69C4B3F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288" y="2788555"/>
            <a:ext cx="6597257" cy="776681"/>
          </a:xfrm>
        </p:spPr>
        <p:txBody>
          <a:bodyPr/>
          <a:lstStyle/>
          <a:p>
            <a:r>
              <a:rPr lang="en-US" dirty="0"/>
              <a:t>Centralized vs Decentralized</a:t>
            </a:r>
          </a:p>
        </p:txBody>
      </p:sp>
    </p:spTree>
    <p:extLst>
      <p:ext uri="{BB962C8B-B14F-4D97-AF65-F5344CB8AC3E}">
        <p14:creationId xmlns:p14="http://schemas.microsoft.com/office/powerpoint/2010/main" val="160711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E8F065E8-47BC-A142-B208-7004E4B7A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2" y="1780309"/>
            <a:ext cx="914400" cy="914400"/>
          </a:xfrm>
          <a:prstGeom prst="rect">
            <a:avLst/>
          </a:prstGeom>
        </p:spPr>
      </p:pic>
      <p:pic>
        <p:nvPicPr>
          <p:cNvPr id="9" name="Graphic 8" descr="Female Profile with solid fill">
            <a:extLst>
              <a:ext uri="{FF2B5EF4-FFF2-40B4-BE49-F238E27FC236}">
                <a16:creationId xmlns:a16="http://schemas.microsoft.com/office/drawing/2014/main" id="{CA39D5FF-87C5-9748-B92F-CB39DBBEC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0" y="1780309"/>
            <a:ext cx="914400" cy="914400"/>
          </a:xfrm>
          <a:prstGeom prst="rect">
            <a:avLst/>
          </a:prstGeom>
        </p:spPr>
      </p:pic>
      <p:pic>
        <p:nvPicPr>
          <p:cNvPr id="10" name="Graphic 9" descr="Female Profile with solid fill">
            <a:extLst>
              <a:ext uri="{FF2B5EF4-FFF2-40B4-BE49-F238E27FC236}">
                <a16:creationId xmlns:a16="http://schemas.microsoft.com/office/drawing/2014/main" id="{BEC19B7A-C43E-C84D-B568-95117CCD3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7202" y="4638963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1BE59473-6391-4141-A8A9-72349CD8C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399" y="463896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800303-9A20-6B43-8DC7-B72659C84BCD}"/>
              </a:ext>
            </a:extLst>
          </p:cNvPr>
          <p:cNvSpPr txBox="1"/>
          <p:nvPr/>
        </p:nvSpPr>
        <p:spPr>
          <a:xfrm>
            <a:off x="3080325" y="5553363"/>
            <a:ext cx="12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72B72-8ADA-1F46-B6FA-339BF19A8D54}"/>
              </a:ext>
            </a:extLst>
          </p:cNvPr>
          <p:cNvSpPr txBox="1"/>
          <p:nvPr/>
        </p:nvSpPr>
        <p:spPr>
          <a:xfrm>
            <a:off x="7957129" y="2840182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D4F34-F278-9940-B750-BDD2916EE9FA}"/>
              </a:ext>
            </a:extLst>
          </p:cNvPr>
          <p:cNvSpPr txBox="1"/>
          <p:nvPr/>
        </p:nvSpPr>
        <p:spPr>
          <a:xfrm>
            <a:off x="2932545" y="291407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5EFF9-6FED-0947-954C-47C7CC53F539}"/>
              </a:ext>
            </a:extLst>
          </p:cNvPr>
          <p:cNvSpPr txBox="1"/>
          <p:nvPr/>
        </p:nvSpPr>
        <p:spPr>
          <a:xfrm>
            <a:off x="7957129" y="5553363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D</a:t>
            </a:r>
          </a:p>
        </p:txBody>
      </p:sp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8EFE566B-6B0D-B54A-BDDE-70E17E484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2036" y="1516829"/>
            <a:ext cx="914400" cy="914400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3A20EAE5-5E4C-DD41-ABC5-3980F2F57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6293" y="1623047"/>
            <a:ext cx="914400" cy="914400"/>
          </a:xfrm>
          <a:prstGeom prst="rect">
            <a:avLst/>
          </a:prstGeom>
        </p:spPr>
      </p:pic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95119E30-E0E6-8E46-886C-ABFA139B7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6654" y="5125937"/>
            <a:ext cx="914400" cy="914400"/>
          </a:xfrm>
          <a:prstGeom prst="rect">
            <a:avLst/>
          </a:prstGeom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AB9A1001-459F-374F-8A13-B85A756345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1748" y="5280829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CDB156-DD01-0A4E-8729-58549B8B7D70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114800" y="2237509"/>
            <a:ext cx="3962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28730-2181-9C40-B7BA-162877841D56}"/>
              </a:ext>
            </a:extLst>
          </p:cNvPr>
          <p:cNvCxnSpPr>
            <a:cxnSpLocks/>
          </p:cNvCxnSpPr>
          <p:nvPr/>
        </p:nvCxnSpPr>
        <p:spPr>
          <a:xfrm>
            <a:off x="3657599" y="3283405"/>
            <a:ext cx="0" cy="129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6D28A1-0F15-C446-916A-81D7799AA8E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114799" y="5096163"/>
            <a:ext cx="3962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491162-4E63-8F47-AE82-E17DB36E74C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534402" y="3283405"/>
            <a:ext cx="0" cy="135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A4916A-7EB3-0D4B-ACF1-E49A1CCB25BB}"/>
              </a:ext>
            </a:extLst>
          </p:cNvPr>
          <p:cNvCxnSpPr>
            <a:cxnSpLocks/>
          </p:cNvCxnSpPr>
          <p:nvPr/>
        </p:nvCxnSpPr>
        <p:spPr>
          <a:xfrm>
            <a:off x="4094020" y="2389909"/>
            <a:ext cx="4117107" cy="240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4F6EA4-BA2D-8A44-8A79-84ACE2CB8EA0}"/>
              </a:ext>
            </a:extLst>
          </p:cNvPr>
          <p:cNvCxnSpPr>
            <a:cxnSpLocks/>
          </p:cNvCxnSpPr>
          <p:nvPr/>
        </p:nvCxnSpPr>
        <p:spPr>
          <a:xfrm flipV="1">
            <a:off x="3999345" y="2506518"/>
            <a:ext cx="4105566" cy="220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DE7489-000F-1A44-9281-4A1BD1066715}"/>
              </a:ext>
            </a:extLst>
          </p:cNvPr>
          <p:cNvSpPr txBox="1"/>
          <p:nvPr/>
        </p:nvSpPr>
        <p:spPr>
          <a:xfrm>
            <a:off x="4341090" y="953777"/>
            <a:ext cx="413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of Ledgers is shared</a:t>
            </a:r>
          </a:p>
        </p:txBody>
      </p:sp>
    </p:spTree>
    <p:extLst>
      <p:ext uri="{BB962C8B-B14F-4D97-AF65-F5344CB8AC3E}">
        <p14:creationId xmlns:p14="http://schemas.microsoft.com/office/powerpoint/2010/main" val="96297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F3F6-9373-084A-AE8D-78B4D401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BDF9-042C-F043-B0CA-049FFC5C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 Transaction</a:t>
            </a:r>
          </a:p>
          <a:p>
            <a:r>
              <a:rPr lang="en-US" dirty="0"/>
              <a:t>Only Signed transactions are valid</a:t>
            </a:r>
          </a:p>
          <a:p>
            <a:r>
              <a:rPr lang="en-US" dirty="0"/>
              <a:t>No Over Spending</a:t>
            </a:r>
          </a:p>
          <a:p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2190-10D3-0C4B-B90C-5A67EFEE1A73}"/>
              </a:ext>
            </a:extLst>
          </p:cNvPr>
          <p:cNvSpPr txBox="1"/>
          <p:nvPr/>
        </p:nvSpPr>
        <p:spPr>
          <a:xfrm>
            <a:off x="2346036" y="3805382"/>
            <a:ext cx="562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be sure to get the same order of transactions for everyone ?</a:t>
            </a:r>
          </a:p>
        </p:txBody>
      </p:sp>
    </p:spTree>
    <p:extLst>
      <p:ext uri="{BB962C8B-B14F-4D97-AF65-F5344CB8AC3E}">
        <p14:creationId xmlns:p14="http://schemas.microsoft.com/office/powerpoint/2010/main" val="127360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560CD72F-F487-E241-AFDE-FF5D2786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8290" y="1484745"/>
            <a:ext cx="1898073" cy="1898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4FA53-12BE-714F-A3B0-3EFBBA371CB2}"/>
              </a:ext>
            </a:extLst>
          </p:cNvPr>
          <p:cNvSpPr txBox="1"/>
          <p:nvPr/>
        </p:nvSpPr>
        <p:spPr>
          <a:xfrm>
            <a:off x="2364509" y="1025236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Ledger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72157-ECE3-AD4A-AD63-2199BD3FE8F5}"/>
              </a:ext>
            </a:extLst>
          </p:cNvPr>
          <p:cNvSpPr txBox="1"/>
          <p:nvPr/>
        </p:nvSpPr>
        <p:spPr>
          <a:xfrm>
            <a:off x="4299527" y="2082861"/>
            <a:ext cx="835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1758E-5FCD-F445-9479-44453C68D822}"/>
              </a:ext>
            </a:extLst>
          </p:cNvPr>
          <p:cNvSpPr txBox="1"/>
          <p:nvPr/>
        </p:nvSpPr>
        <p:spPr>
          <a:xfrm>
            <a:off x="5278582" y="2359860"/>
            <a:ext cx="320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Computational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4A8F2-7BA5-6749-9D25-46E25913D596}"/>
              </a:ext>
            </a:extLst>
          </p:cNvPr>
          <p:cNvSpPr txBox="1"/>
          <p:nvPr/>
        </p:nvSpPr>
        <p:spPr>
          <a:xfrm>
            <a:off x="2694709" y="4128809"/>
            <a:ext cx="660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tool: </a:t>
            </a:r>
            <a:r>
              <a:rPr lang="en-US" dirty="0"/>
              <a:t>Cryptographic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67980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12E-E058-E241-B2F7-5F0F069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96EF-E2AA-3C4F-8110-E4F1B056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940243" cy="646545"/>
          </a:xfrm>
        </p:spPr>
        <p:txBody>
          <a:bodyPr/>
          <a:lstStyle/>
          <a:p>
            <a:r>
              <a:rPr lang="en-US" dirty="0"/>
              <a:t>SHA256(“Message”) = 10110101010100100100010010010001…..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A67D2F-D028-0F41-8BD5-7B5098996632}"/>
              </a:ext>
            </a:extLst>
          </p:cNvPr>
          <p:cNvSpPr txBox="1">
            <a:spLocks/>
          </p:cNvSpPr>
          <p:nvPr/>
        </p:nvSpPr>
        <p:spPr>
          <a:xfrm>
            <a:off x="6559333" y="2618508"/>
            <a:ext cx="1774970" cy="323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Hash or Digest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745298-182C-704D-A7A1-E67B5D32D3B9}"/>
              </a:ext>
            </a:extLst>
          </p:cNvPr>
          <p:cNvSpPr txBox="1">
            <a:spLocks/>
          </p:cNvSpPr>
          <p:nvPr/>
        </p:nvSpPr>
        <p:spPr>
          <a:xfrm>
            <a:off x="4240119" y="3953167"/>
            <a:ext cx="2808649" cy="50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Inverse is not feasible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15F20F5-3DD8-D748-A876-F860AB58A3D1}"/>
              </a:ext>
            </a:extLst>
          </p:cNvPr>
          <p:cNvSpPr/>
          <p:nvPr/>
        </p:nvSpPr>
        <p:spPr>
          <a:xfrm>
            <a:off x="3823854" y="3486729"/>
            <a:ext cx="3648364" cy="3232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C48661-C013-9F44-A847-4A2B019DAFF4}"/>
              </a:ext>
            </a:extLst>
          </p:cNvPr>
          <p:cNvSpPr txBox="1">
            <a:spLocks/>
          </p:cNvSpPr>
          <p:nvPr/>
        </p:nvSpPr>
        <p:spPr>
          <a:xfrm>
            <a:off x="7259781" y="5172367"/>
            <a:ext cx="1426390" cy="494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of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6F422F-73C5-964A-BFCC-7A6450899285}"/>
              </a:ext>
            </a:extLst>
          </p:cNvPr>
          <p:cNvSpPr txBox="1">
            <a:spLocks/>
          </p:cNvSpPr>
          <p:nvPr/>
        </p:nvSpPr>
        <p:spPr>
          <a:xfrm>
            <a:off x="3418083" y="5172367"/>
            <a:ext cx="1426390" cy="49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SHA256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766486A-D85E-884A-9714-8142616F0F37}"/>
              </a:ext>
            </a:extLst>
          </p:cNvPr>
          <p:cNvSpPr/>
          <p:nvPr/>
        </p:nvSpPr>
        <p:spPr>
          <a:xfrm>
            <a:off x="4636654" y="5172367"/>
            <a:ext cx="2318327" cy="247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DCBC98-CB2F-6C45-83A9-60FB09F5A5F3}"/>
              </a:ext>
            </a:extLst>
          </p:cNvPr>
          <p:cNvSpPr/>
          <p:nvPr/>
        </p:nvSpPr>
        <p:spPr>
          <a:xfrm>
            <a:off x="1708727" y="1533237"/>
            <a:ext cx="4221018" cy="3925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C324C-9755-EA47-AA00-12860F3671B0}"/>
              </a:ext>
            </a:extLst>
          </p:cNvPr>
          <p:cNvSpPr txBox="1"/>
          <p:nvPr/>
        </p:nvSpPr>
        <p:spPr>
          <a:xfrm>
            <a:off x="7998691" y="2784472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0000000000000000000000001000010101001010101010101010100101010101010101010101010101010101010101010101010101……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B1C1B3-13AC-E741-B7D8-29E21D433EF1}"/>
              </a:ext>
            </a:extLst>
          </p:cNvPr>
          <p:cNvCxnSpPr/>
          <p:nvPr/>
        </p:nvCxnSpPr>
        <p:spPr>
          <a:xfrm>
            <a:off x="1874982" y="2189018"/>
            <a:ext cx="362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531363-85C1-4744-AD1E-543F8965EAE4}"/>
              </a:ext>
            </a:extLst>
          </p:cNvPr>
          <p:cNvSpPr txBox="1"/>
          <p:nvPr/>
        </p:nvSpPr>
        <p:spPr>
          <a:xfrm>
            <a:off x="1999673" y="227664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pays B Rs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78FB0-0FC1-5F42-AA72-66D7C5593B88}"/>
              </a:ext>
            </a:extLst>
          </p:cNvPr>
          <p:cNvSpPr txBox="1"/>
          <p:nvPr/>
        </p:nvSpPr>
        <p:spPr>
          <a:xfrm>
            <a:off x="1999673" y="2645973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pays C Rs 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E58C2-8E0D-0F43-8C53-5758F1D4097A}"/>
              </a:ext>
            </a:extLst>
          </p:cNvPr>
          <p:cNvSpPr txBox="1"/>
          <p:nvPr/>
        </p:nvSpPr>
        <p:spPr>
          <a:xfrm>
            <a:off x="1999673" y="301530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pays D Rs 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F58AA-D29B-DF4C-A804-8BC1DF46C25E}"/>
              </a:ext>
            </a:extLst>
          </p:cNvPr>
          <p:cNvSpPr txBox="1"/>
          <p:nvPr/>
        </p:nvSpPr>
        <p:spPr>
          <a:xfrm>
            <a:off x="1999673" y="338463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pays A Rs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C2596-6B58-F644-B7E9-306075CF1D0E}"/>
              </a:ext>
            </a:extLst>
          </p:cNvPr>
          <p:cNvSpPr txBox="1"/>
          <p:nvPr/>
        </p:nvSpPr>
        <p:spPr>
          <a:xfrm>
            <a:off x="6096000" y="289560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SHA256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8FE7D90-9AD3-7E43-9150-F2396BDEC66F}"/>
              </a:ext>
            </a:extLst>
          </p:cNvPr>
          <p:cNvSpPr/>
          <p:nvPr/>
        </p:nvSpPr>
        <p:spPr>
          <a:xfrm>
            <a:off x="6096000" y="3264932"/>
            <a:ext cx="1246909" cy="254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C1449-ED35-A449-8F05-CF67E1D520F5}"/>
              </a:ext>
            </a:extLst>
          </p:cNvPr>
          <p:cNvSpPr txBox="1"/>
          <p:nvPr/>
        </p:nvSpPr>
        <p:spPr>
          <a:xfrm>
            <a:off x="2249055" y="187036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FECCE-71B9-1144-B60C-C843AA59C13E}"/>
              </a:ext>
            </a:extLst>
          </p:cNvPr>
          <p:cNvSpPr txBox="1"/>
          <p:nvPr/>
        </p:nvSpPr>
        <p:spPr>
          <a:xfrm>
            <a:off x="1999673" y="412330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2193872103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29766-B95E-CA4E-8869-53C5AF89E573}"/>
              </a:ext>
            </a:extLst>
          </p:cNvPr>
          <p:cNvSpPr txBox="1"/>
          <p:nvPr/>
        </p:nvSpPr>
        <p:spPr>
          <a:xfrm>
            <a:off x="4756727" y="5745141"/>
            <a:ext cx="205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D34DFD-80B8-FE44-BF27-9D7C41FAFE2E}"/>
              </a:ext>
            </a:extLst>
          </p:cNvPr>
          <p:cNvCxnSpPr/>
          <p:nvPr/>
        </p:nvCxnSpPr>
        <p:spPr>
          <a:xfrm flipH="1" flipV="1">
            <a:off x="3297382" y="4492633"/>
            <a:ext cx="1533236" cy="125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65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7EA3662-FE1F-C640-B85A-C028FE53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363" y="1355437"/>
            <a:ext cx="1768764" cy="1768764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5F5A66B9-F41E-E245-8D56-5BCD8CFEA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544" y="1424710"/>
            <a:ext cx="1768764" cy="1768764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0D04DE07-7775-2848-8B1C-20144ACB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272" y="1424711"/>
            <a:ext cx="1768764" cy="1768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14369F-AD02-7141-A8C4-263C3D650AA7}"/>
              </a:ext>
            </a:extLst>
          </p:cNvPr>
          <p:cNvSpPr txBox="1"/>
          <p:nvPr/>
        </p:nvSpPr>
        <p:spPr>
          <a:xfrm>
            <a:off x="1965035" y="3126511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21926-5F84-0F44-94F9-0ADAFA510205}"/>
              </a:ext>
            </a:extLst>
          </p:cNvPr>
          <p:cNvSpPr txBox="1"/>
          <p:nvPr/>
        </p:nvSpPr>
        <p:spPr>
          <a:xfrm>
            <a:off x="4710544" y="3131070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643A-94C7-8948-8B16-9D99AE1157D1}"/>
              </a:ext>
            </a:extLst>
          </p:cNvPr>
          <p:cNvSpPr txBox="1"/>
          <p:nvPr/>
        </p:nvSpPr>
        <p:spPr>
          <a:xfrm>
            <a:off x="8102598" y="3119523"/>
            <a:ext cx="201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F2A2-20DF-6E47-BF47-4C5A4154BDB8}"/>
              </a:ext>
            </a:extLst>
          </p:cNvPr>
          <p:cNvSpPr txBox="1"/>
          <p:nvPr/>
        </p:nvSpPr>
        <p:spPr>
          <a:xfrm>
            <a:off x="4920669" y="4972247"/>
            <a:ext cx="2302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Blocks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C0313-0418-CD45-9484-CAEE7601B417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2971799" y="3495843"/>
            <a:ext cx="3099954" cy="14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4512C9-80C6-F249-A767-FB946ACFEE44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5717308" y="3500402"/>
            <a:ext cx="354445" cy="147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D768DB-F018-C145-8258-7442A2DA17A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6071753" y="3488855"/>
            <a:ext cx="3037609" cy="148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813ED1-7705-4C41-86BF-4B04B604BA45}"/>
              </a:ext>
            </a:extLst>
          </p:cNvPr>
          <p:cNvSpPr/>
          <p:nvPr/>
        </p:nvSpPr>
        <p:spPr>
          <a:xfrm>
            <a:off x="1819564" y="1487055"/>
            <a:ext cx="2595418" cy="292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7491F3-BB80-924A-9104-4A6C1A21FAB9}"/>
              </a:ext>
            </a:extLst>
          </p:cNvPr>
          <p:cNvCxnSpPr>
            <a:cxnSpLocks/>
          </p:cNvCxnSpPr>
          <p:nvPr/>
        </p:nvCxnSpPr>
        <p:spPr>
          <a:xfrm>
            <a:off x="1810327" y="1967345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05CAD-71A6-3841-9AC2-366C35604B21}"/>
              </a:ext>
            </a:extLst>
          </p:cNvPr>
          <p:cNvCxnSpPr>
            <a:cxnSpLocks/>
          </p:cNvCxnSpPr>
          <p:nvPr/>
        </p:nvCxnSpPr>
        <p:spPr>
          <a:xfrm>
            <a:off x="1819564" y="3967017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3AAA3F-FC2E-4247-AEE8-3D9A9192605B}"/>
              </a:ext>
            </a:extLst>
          </p:cNvPr>
          <p:cNvSpPr txBox="1"/>
          <p:nvPr/>
        </p:nvSpPr>
        <p:spPr>
          <a:xfrm>
            <a:off x="2327564" y="159801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hash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006243-2CBC-ED4E-BD38-0A99FA270A7C}"/>
              </a:ext>
            </a:extLst>
          </p:cNvPr>
          <p:cNvSpPr txBox="1"/>
          <p:nvPr/>
        </p:nvSpPr>
        <p:spPr>
          <a:xfrm>
            <a:off x="2170545" y="3994850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A3778-FEA0-8D46-9D21-F0618562B3A2}"/>
              </a:ext>
            </a:extLst>
          </p:cNvPr>
          <p:cNvSpPr txBox="1"/>
          <p:nvPr/>
        </p:nvSpPr>
        <p:spPr>
          <a:xfrm>
            <a:off x="2262908" y="2544831"/>
            <a:ext cx="169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Transactions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5216A-41C9-DA48-B3D3-AF8CFAE7AEAB}"/>
              </a:ext>
            </a:extLst>
          </p:cNvPr>
          <p:cNvSpPr/>
          <p:nvPr/>
        </p:nvSpPr>
        <p:spPr>
          <a:xfrm>
            <a:off x="5181601" y="1487055"/>
            <a:ext cx="2595418" cy="292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10F85C-06A2-174D-B578-80F4AC647E71}"/>
              </a:ext>
            </a:extLst>
          </p:cNvPr>
          <p:cNvCxnSpPr>
            <a:cxnSpLocks/>
          </p:cNvCxnSpPr>
          <p:nvPr/>
        </p:nvCxnSpPr>
        <p:spPr>
          <a:xfrm>
            <a:off x="5172364" y="1967345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F03D80-50EE-2040-BD95-191493246632}"/>
              </a:ext>
            </a:extLst>
          </p:cNvPr>
          <p:cNvCxnSpPr>
            <a:cxnSpLocks/>
          </p:cNvCxnSpPr>
          <p:nvPr/>
        </p:nvCxnSpPr>
        <p:spPr>
          <a:xfrm>
            <a:off x="5181601" y="3967017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CD72A-3DC8-6044-8407-85A72B105B3A}"/>
              </a:ext>
            </a:extLst>
          </p:cNvPr>
          <p:cNvSpPr txBox="1"/>
          <p:nvPr/>
        </p:nvSpPr>
        <p:spPr>
          <a:xfrm>
            <a:off x="5689601" y="159801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hash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378B1-7149-EB40-8093-5F84B09549C6}"/>
              </a:ext>
            </a:extLst>
          </p:cNvPr>
          <p:cNvSpPr txBox="1"/>
          <p:nvPr/>
        </p:nvSpPr>
        <p:spPr>
          <a:xfrm>
            <a:off x="5532582" y="3994850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76BE02-4F41-514E-9060-47FC777D4EBE}"/>
              </a:ext>
            </a:extLst>
          </p:cNvPr>
          <p:cNvSpPr txBox="1"/>
          <p:nvPr/>
        </p:nvSpPr>
        <p:spPr>
          <a:xfrm>
            <a:off x="5624945" y="2544831"/>
            <a:ext cx="169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Transactions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7EAC29-13E6-C745-B64C-177EBBAB99F7}"/>
              </a:ext>
            </a:extLst>
          </p:cNvPr>
          <p:cNvSpPr/>
          <p:nvPr/>
        </p:nvSpPr>
        <p:spPr>
          <a:xfrm>
            <a:off x="8525165" y="1468583"/>
            <a:ext cx="2595418" cy="292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58A193-671C-2B49-BDF7-32B0E9C4EE83}"/>
              </a:ext>
            </a:extLst>
          </p:cNvPr>
          <p:cNvCxnSpPr>
            <a:cxnSpLocks/>
          </p:cNvCxnSpPr>
          <p:nvPr/>
        </p:nvCxnSpPr>
        <p:spPr>
          <a:xfrm>
            <a:off x="8515928" y="1948873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964B5D-6CCD-EF47-A628-66611D07B1BB}"/>
              </a:ext>
            </a:extLst>
          </p:cNvPr>
          <p:cNvCxnSpPr>
            <a:cxnSpLocks/>
          </p:cNvCxnSpPr>
          <p:nvPr/>
        </p:nvCxnSpPr>
        <p:spPr>
          <a:xfrm>
            <a:off x="8525165" y="3948545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CFBB39-7E2F-7843-87FE-983D18704897}"/>
              </a:ext>
            </a:extLst>
          </p:cNvPr>
          <p:cNvSpPr txBox="1"/>
          <p:nvPr/>
        </p:nvSpPr>
        <p:spPr>
          <a:xfrm>
            <a:off x="9033165" y="1579541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hash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92A492-8483-CB4F-92FA-E40FE3D956DA}"/>
              </a:ext>
            </a:extLst>
          </p:cNvPr>
          <p:cNvSpPr txBox="1"/>
          <p:nvPr/>
        </p:nvSpPr>
        <p:spPr>
          <a:xfrm>
            <a:off x="8876146" y="3976378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0D6D22-B9B9-5D48-9B58-43B7D4893A32}"/>
              </a:ext>
            </a:extLst>
          </p:cNvPr>
          <p:cNvSpPr txBox="1"/>
          <p:nvPr/>
        </p:nvSpPr>
        <p:spPr>
          <a:xfrm>
            <a:off x="8968509" y="2526359"/>
            <a:ext cx="169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Transactions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BEC546-991E-1049-8232-831F7A09C1D2}"/>
              </a:ext>
            </a:extLst>
          </p:cNvPr>
          <p:cNvCxnSpPr/>
          <p:nvPr/>
        </p:nvCxnSpPr>
        <p:spPr>
          <a:xfrm flipV="1">
            <a:off x="138546" y="1699491"/>
            <a:ext cx="1634836" cy="1320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74472E2-87F2-9044-AF14-3E37D94959E7}"/>
              </a:ext>
            </a:extLst>
          </p:cNvPr>
          <p:cNvCxnSpPr>
            <a:cxnSpLocks/>
          </p:cNvCxnSpPr>
          <p:nvPr/>
        </p:nvCxnSpPr>
        <p:spPr>
          <a:xfrm flipV="1">
            <a:off x="4414982" y="1764207"/>
            <a:ext cx="766619" cy="609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067D144-E184-A842-B39E-8DC8FC0E7C80}"/>
              </a:ext>
            </a:extLst>
          </p:cNvPr>
          <p:cNvCxnSpPr>
            <a:cxnSpLocks/>
          </p:cNvCxnSpPr>
          <p:nvPr/>
        </p:nvCxnSpPr>
        <p:spPr>
          <a:xfrm flipV="1">
            <a:off x="7744690" y="1796534"/>
            <a:ext cx="766619" cy="609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645F50E-3C86-9941-9A95-BFF661429580}"/>
              </a:ext>
            </a:extLst>
          </p:cNvPr>
          <p:cNvCxnSpPr>
            <a:cxnSpLocks/>
          </p:cNvCxnSpPr>
          <p:nvPr/>
        </p:nvCxnSpPr>
        <p:spPr>
          <a:xfrm flipV="1">
            <a:off x="11120583" y="1796534"/>
            <a:ext cx="766619" cy="609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FDA7B1-6D78-784A-AEED-D19DE4366588}"/>
              </a:ext>
            </a:extLst>
          </p:cNvPr>
          <p:cNvSpPr txBox="1"/>
          <p:nvPr/>
        </p:nvSpPr>
        <p:spPr>
          <a:xfrm>
            <a:off x="4936837" y="5237093"/>
            <a:ext cx="319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Block chain</a:t>
            </a:r>
          </a:p>
        </p:txBody>
      </p:sp>
    </p:spTree>
    <p:extLst>
      <p:ext uri="{BB962C8B-B14F-4D97-AF65-F5344CB8AC3E}">
        <p14:creationId xmlns:p14="http://schemas.microsoft.com/office/powerpoint/2010/main" val="13478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994C-44ED-C74F-A031-41F88B15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AE7A-3B24-1042-9CC0-84FF3C72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  <a:p>
            <a:r>
              <a:rPr lang="en-US" dirty="0"/>
              <a:t>Decentralization</a:t>
            </a:r>
          </a:p>
          <a:p>
            <a:r>
              <a:rPr lang="en-US" dirty="0"/>
              <a:t>Cryptography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Bitcoin Mining</a:t>
            </a:r>
          </a:p>
        </p:txBody>
      </p:sp>
    </p:spTree>
    <p:extLst>
      <p:ext uri="{BB962C8B-B14F-4D97-AF65-F5344CB8AC3E}">
        <p14:creationId xmlns:p14="http://schemas.microsoft.com/office/powerpoint/2010/main" val="415915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 descr="CheckList with solid fill">
            <a:extLst>
              <a:ext uri="{FF2B5EF4-FFF2-40B4-BE49-F238E27FC236}">
                <a16:creationId xmlns:a16="http://schemas.microsoft.com/office/drawing/2014/main" id="{FFE02CAB-3B99-4840-957C-3177927E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708" y="577303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1CDCD52A-6862-634F-849C-FC41B1B6F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907" y="577303"/>
            <a:ext cx="914400" cy="914400"/>
          </a:xfrm>
          <a:prstGeom prst="rect">
            <a:avLst/>
          </a:prstGeom>
        </p:spPr>
      </p:pic>
      <p:pic>
        <p:nvPicPr>
          <p:cNvPr id="48" name="Graphic 47" descr="CheckList with solid fill">
            <a:extLst>
              <a:ext uri="{FF2B5EF4-FFF2-40B4-BE49-F238E27FC236}">
                <a16:creationId xmlns:a16="http://schemas.microsoft.com/office/drawing/2014/main" id="{872227E7-8173-B040-A048-B891234A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8106" y="577303"/>
            <a:ext cx="914400" cy="914400"/>
          </a:xfrm>
          <a:prstGeom prst="rect">
            <a:avLst/>
          </a:prstGeom>
        </p:spPr>
      </p:pic>
      <p:pic>
        <p:nvPicPr>
          <p:cNvPr id="49" name="Graphic 48" descr="CheckList with solid fill">
            <a:extLst>
              <a:ext uri="{FF2B5EF4-FFF2-40B4-BE49-F238E27FC236}">
                <a16:creationId xmlns:a16="http://schemas.microsoft.com/office/drawing/2014/main" id="{31585867-BDC6-FE49-B985-2F982E52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9766" y="577303"/>
            <a:ext cx="914400" cy="914400"/>
          </a:xfrm>
          <a:prstGeom prst="rect">
            <a:avLst/>
          </a:prstGeom>
        </p:spPr>
      </p:pic>
      <p:pic>
        <p:nvPicPr>
          <p:cNvPr id="50" name="Graphic 49" descr="CheckList with solid fill">
            <a:extLst>
              <a:ext uri="{FF2B5EF4-FFF2-40B4-BE49-F238E27FC236}">
                <a16:creationId xmlns:a16="http://schemas.microsoft.com/office/drawing/2014/main" id="{1EEFEE93-5F5C-6D4D-A796-A8B9A0603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4165" y="588863"/>
            <a:ext cx="914400" cy="914400"/>
          </a:xfrm>
          <a:prstGeom prst="rect">
            <a:avLst/>
          </a:prstGeom>
        </p:spPr>
      </p:pic>
      <p:pic>
        <p:nvPicPr>
          <p:cNvPr id="51" name="Graphic 50" descr="CheckList with solid fill">
            <a:extLst>
              <a:ext uri="{FF2B5EF4-FFF2-40B4-BE49-F238E27FC236}">
                <a16:creationId xmlns:a16="http://schemas.microsoft.com/office/drawing/2014/main" id="{5C4A22D0-7896-0D47-BC9F-33DB7D004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04" y="577303"/>
            <a:ext cx="914400" cy="914400"/>
          </a:xfrm>
          <a:prstGeom prst="rect">
            <a:avLst/>
          </a:prstGeom>
        </p:spPr>
      </p:pic>
      <p:pic>
        <p:nvPicPr>
          <p:cNvPr id="55" name="Graphic 54" descr="Sunglasses face with solid fill with solid fill">
            <a:extLst>
              <a:ext uri="{FF2B5EF4-FFF2-40B4-BE49-F238E27FC236}">
                <a16:creationId xmlns:a16="http://schemas.microsoft.com/office/drawing/2014/main" id="{F6E54457-3D26-E443-AA1A-73B5D198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052" y="882134"/>
            <a:ext cx="914400" cy="914400"/>
          </a:xfrm>
          <a:prstGeom prst="rect">
            <a:avLst/>
          </a:prstGeom>
        </p:spPr>
      </p:pic>
      <p:pic>
        <p:nvPicPr>
          <p:cNvPr id="56" name="Graphic 55" descr="Sunglasses face with solid fill with solid fill">
            <a:extLst>
              <a:ext uri="{FF2B5EF4-FFF2-40B4-BE49-F238E27FC236}">
                <a16:creationId xmlns:a16="http://schemas.microsoft.com/office/drawing/2014/main" id="{C997BDA7-D9EE-C347-A0C7-DF37DF6EE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052" y="2514600"/>
            <a:ext cx="914400" cy="914400"/>
          </a:xfrm>
          <a:prstGeom prst="rect">
            <a:avLst/>
          </a:prstGeom>
        </p:spPr>
      </p:pic>
      <p:pic>
        <p:nvPicPr>
          <p:cNvPr id="57" name="Graphic 56" descr="Sunglasses face with solid fill with solid fill">
            <a:extLst>
              <a:ext uri="{FF2B5EF4-FFF2-40B4-BE49-F238E27FC236}">
                <a16:creationId xmlns:a16="http://schemas.microsoft.com/office/drawing/2014/main" id="{9627FFE6-4C0A-5542-9CF5-84DAFB774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052" y="4061691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5F28CC7-7B14-684F-8166-905654F61A65}"/>
              </a:ext>
            </a:extLst>
          </p:cNvPr>
          <p:cNvSpPr txBox="1"/>
          <p:nvPr/>
        </p:nvSpPr>
        <p:spPr>
          <a:xfrm>
            <a:off x="876069" y="5107771"/>
            <a:ext cx="30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Creator / Miner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2F759-9565-4147-96B1-0C7B5B658F55}"/>
              </a:ext>
            </a:extLst>
          </p:cNvPr>
          <p:cNvSpPr txBox="1"/>
          <p:nvPr/>
        </p:nvSpPr>
        <p:spPr>
          <a:xfrm>
            <a:off x="876070" y="3560679"/>
            <a:ext cx="30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Creator / Miner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D3AD51-E15A-0B4A-AA95-1E4D1DE1F1F8}"/>
              </a:ext>
            </a:extLst>
          </p:cNvPr>
          <p:cNvSpPr txBox="1"/>
          <p:nvPr/>
        </p:nvSpPr>
        <p:spPr>
          <a:xfrm>
            <a:off x="876068" y="1941005"/>
            <a:ext cx="30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Creator / Miner 1</a:t>
            </a:r>
          </a:p>
        </p:txBody>
      </p:sp>
      <p:pic>
        <p:nvPicPr>
          <p:cNvPr id="62" name="Graphic 61" descr="Male profile with solid fill">
            <a:extLst>
              <a:ext uri="{FF2B5EF4-FFF2-40B4-BE49-F238E27FC236}">
                <a16:creationId xmlns:a16="http://schemas.microsoft.com/office/drawing/2014/main" id="{F35BF3FA-A169-554A-A407-D9BC2456F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3706" y="1644118"/>
            <a:ext cx="914400" cy="914400"/>
          </a:xfrm>
          <a:prstGeom prst="rect">
            <a:avLst/>
          </a:prstGeom>
        </p:spPr>
      </p:pic>
      <p:pic>
        <p:nvPicPr>
          <p:cNvPr id="64" name="Graphic 63" descr="Female Profile with solid fill">
            <a:extLst>
              <a:ext uri="{FF2B5EF4-FFF2-40B4-BE49-F238E27FC236}">
                <a16:creationId xmlns:a16="http://schemas.microsoft.com/office/drawing/2014/main" id="{F2B82A34-D386-8445-AD68-A7C7A2FAE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183" y="1524123"/>
            <a:ext cx="914400" cy="914400"/>
          </a:xfrm>
          <a:prstGeom prst="rect">
            <a:avLst/>
          </a:prstGeom>
        </p:spPr>
      </p:pic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52B592C-0575-D944-9019-862C79A44FDC}"/>
              </a:ext>
            </a:extLst>
          </p:cNvPr>
          <p:cNvCxnSpPr/>
          <p:nvPr/>
        </p:nvCxnSpPr>
        <p:spPr>
          <a:xfrm flipV="1">
            <a:off x="5200073" y="766618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6606FAB-C35E-E840-8B66-8B1B6093029B}"/>
              </a:ext>
            </a:extLst>
          </p:cNvPr>
          <p:cNvCxnSpPr/>
          <p:nvPr/>
        </p:nvCxnSpPr>
        <p:spPr>
          <a:xfrm flipV="1">
            <a:off x="6045016" y="778178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C90D52D-B678-AF4E-9AED-233828748E1D}"/>
              </a:ext>
            </a:extLst>
          </p:cNvPr>
          <p:cNvCxnSpPr/>
          <p:nvPr/>
        </p:nvCxnSpPr>
        <p:spPr>
          <a:xfrm flipV="1">
            <a:off x="9976384" y="824436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1E69FED3-39E7-A645-BA65-2ABE8E5BC6B0}"/>
              </a:ext>
            </a:extLst>
          </p:cNvPr>
          <p:cNvCxnSpPr/>
          <p:nvPr/>
        </p:nvCxnSpPr>
        <p:spPr>
          <a:xfrm flipV="1">
            <a:off x="10837582" y="824435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0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 descr="CheckList with solid fill">
            <a:extLst>
              <a:ext uri="{FF2B5EF4-FFF2-40B4-BE49-F238E27FC236}">
                <a16:creationId xmlns:a16="http://schemas.microsoft.com/office/drawing/2014/main" id="{FFE02CAB-3B99-4840-957C-3177927E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708" y="577303"/>
            <a:ext cx="914400" cy="9144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1CDCD52A-6862-634F-849C-FC41B1B6F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907" y="577303"/>
            <a:ext cx="914400" cy="914400"/>
          </a:xfrm>
          <a:prstGeom prst="rect">
            <a:avLst/>
          </a:prstGeom>
        </p:spPr>
      </p:pic>
      <p:pic>
        <p:nvPicPr>
          <p:cNvPr id="48" name="Graphic 47" descr="CheckList with solid fill">
            <a:extLst>
              <a:ext uri="{FF2B5EF4-FFF2-40B4-BE49-F238E27FC236}">
                <a16:creationId xmlns:a16="http://schemas.microsoft.com/office/drawing/2014/main" id="{872227E7-8173-B040-A048-B891234A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8106" y="577303"/>
            <a:ext cx="914400" cy="914400"/>
          </a:xfrm>
          <a:prstGeom prst="rect">
            <a:avLst/>
          </a:prstGeom>
        </p:spPr>
      </p:pic>
      <p:pic>
        <p:nvPicPr>
          <p:cNvPr id="49" name="Graphic 48" descr="CheckList with solid fill">
            <a:extLst>
              <a:ext uri="{FF2B5EF4-FFF2-40B4-BE49-F238E27FC236}">
                <a16:creationId xmlns:a16="http://schemas.microsoft.com/office/drawing/2014/main" id="{31585867-BDC6-FE49-B985-2F982E52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9766" y="577303"/>
            <a:ext cx="914400" cy="914400"/>
          </a:xfrm>
          <a:prstGeom prst="rect">
            <a:avLst/>
          </a:prstGeom>
        </p:spPr>
      </p:pic>
      <p:pic>
        <p:nvPicPr>
          <p:cNvPr id="50" name="Graphic 49" descr="CheckList with solid fill">
            <a:extLst>
              <a:ext uri="{FF2B5EF4-FFF2-40B4-BE49-F238E27FC236}">
                <a16:creationId xmlns:a16="http://schemas.microsoft.com/office/drawing/2014/main" id="{1EEFEE93-5F5C-6D4D-A796-A8B9A0603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4165" y="588863"/>
            <a:ext cx="914400" cy="914400"/>
          </a:xfrm>
          <a:prstGeom prst="rect">
            <a:avLst/>
          </a:prstGeom>
        </p:spPr>
      </p:pic>
      <p:pic>
        <p:nvPicPr>
          <p:cNvPr id="51" name="Graphic 50" descr="CheckList with solid fill">
            <a:extLst>
              <a:ext uri="{FF2B5EF4-FFF2-40B4-BE49-F238E27FC236}">
                <a16:creationId xmlns:a16="http://schemas.microsoft.com/office/drawing/2014/main" id="{5C4A22D0-7896-0D47-BC9F-33DB7D004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04" y="577303"/>
            <a:ext cx="914400" cy="914400"/>
          </a:xfrm>
          <a:prstGeom prst="rect">
            <a:avLst/>
          </a:prstGeom>
        </p:spPr>
      </p:pic>
      <p:pic>
        <p:nvPicPr>
          <p:cNvPr id="55" name="Graphic 54" descr="Sunglasses face with solid fill with solid fill">
            <a:extLst>
              <a:ext uri="{FF2B5EF4-FFF2-40B4-BE49-F238E27FC236}">
                <a16:creationId xmlns:a16="http://schemas.microsoft.com/office/drawing/2014/main" id="{F6E54457-3D26-E443-AA1A-73B5D198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052" y="882134"/>
            <a:ext cx="914400" cy="914400"/>
          </a:xfrm>
          <a:prstGeom prst="rect">
            <a:avLst/>
          </a:prstGeom>
        </p:spPr>
      </p:pic>
      <p:pic>
        <p:nvPicPr>
          <p:cNvPr id="56" name="Graphic 55" descr="Sunglasses face with solid fill with solid fill">
            <a:extLst>
              <a:ext uri="{FF2B5EF4-FFF2-40B4-BE49-F238E27FC236}">
                <a16:creationId xmlns:a16="http://schemas.microsoft.com/office/drawing/2014/main" id="{C997BDA7-D9EE-C347-A0C7-DF37DF6EE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052" y="2514600"/>
            <a:ext cx="914400" cy="914400"/>
          </a:xfrm>
          <a:prstGeom prst="rect">
            <a:avLst/>
          </a:prstGeom>
        </p:spPr>
      </p:pic>
      <p:pic>
        <p:nvPicPr>
          <p:cNvPr id="57" name="Graphic 56" descr="Sunglasses face with solid fill with solid fill">
            <a:extLst>
              <a:ext uri="{FF2B5EF4-FFF2-40B4-BE49-F238E27FC236}">
                <a16:creationId xmlns:a16="http://schemas.microsoft.com/office/drawing/2014/main" id="{9627FFE6-4C0A-5542-9CF5-84DAFB774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3052" y="4061691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5F28CC7-7B14-684F-8166-905654F61A65}"/>
              </a:ext>
            </a:extLst>
          </p:cNvPr>
          <p:cNvSpPr txBox="1"/>
          <p:nvPr/>
        </p:nvSpPr>
        <p:spPr>
          <a:xfrm>
            <a:off x="876069" y="5107771"/>
            <a:ext cx="30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Creator / Miner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2F759-9565-4147-96B1-0C7B5B658F55}"/>
              </a:ext>
            </a:extLst>
          </p:cNvPr>
          <p:cNvSpPr txBox="1"/>
          <p:nvPr/>
        </p:nvSpPr>
        <p:spPr>
          <a:xfrm>
            <a:off x="876070" y="3560679"/>
            <a:ext cx="30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Creator / Miner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D3AD51-E15A-0B4A-AA95-1E4D1DE1F1F8}"/>
              </a:ext>
            </a:extLst>
          </p:cNvPr>
          <p:cNvSpPr txBox="1"/>
          <p:nvPr/>
        </p:nvSpPr>
        <p:spPr>
          <a:xfrm>
            <a:off x="876068" y="1941005"/>
            <a:ext cx="304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Creator / Miner 1</a:t>
            </a:r>
          </a:p>
        </p:txBody>
      </p:sp>
      <p:pic>
        <p:nvPicPr>
          <p:cNvPr id="62" name="Graphic 61" descr="Male profile with solid fill">
            <a:extLst>
              <a:ext uri="{FF2B5EF4-FFF2-40B4-BE49-F238E27FC236}">
                <a16:creationId xmlns:a16="http://schemas.microsoft.com/office/drawing/2014/main" id="{F35BF3FA-A169-554A-A407-D9BC2456F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3706" y="1644118"/>
            <a:ext cx="914400" cy="914400"/>
          </a:xfrm>
          <a:prstGeom prst="rect">
            <a:avLst/>
          </a:prstGeom>
        </p:spPr>
      </p:pic>
      <p:pic>
        <p:nvPicPr>
          <p:cNvPr id="64" name="Graphic 63" descr="Female Profile with solid fill">
            <a:extLst>
              <a:ext uri="{FF2B5EF4-FFF2-40B4-BE49-F238E27FC236}">
                <a16:creationId xmlns:a16="http://schemas.microsoft.com/office/drawing/2014/main" id="{F2B82A34-D386-8445-AD68-A7C7A2FAE3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6183" y="1524123"/>
            <a:ext cx="914400" cy="914400"/>
          </a:xfrm>
          <a:prstGeom prst="rect">
            <a:avLst/>
          </a:prstGeom>
        </p:spPr>
      </p:pic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A52B592C-0575-D944-9019-862C79A44FDC}"/>
              </a:ext>
            </a:extLst>
          </p:cNvPr>
          <p:cNvCxnSpPr/>
          <p:nvPr/>
        </p:nvCxnSpPr>
        <p:spPr>
          <a:xfrm flipV="1">
            <a:off x="5200073" y="766618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6606FAB-C35E-E840-8B66-8B1B6093029B}"/>
              </a:ext>
            </a:extLst>
          </p:cNvPr>
          <p:cNvCxnSpPr/>
          <p:nvPr/>
        </p:nvCxnSpPr>
        <p:spPr>
          <a:xfrm flipV="1">
            <a:off x="6045016" y="778178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7C90D52D-B678-AF4E-9AED-233828748E1D}"/>
              </a:ext>
            </a:extLst>
          </p:cNvPr>
          <p:cNvCxnSpPr/>
          <p:nvPr/>
        </p:nvCxnSpPr>
        <p:spPr>
          <a:xfrm flipV="1">
            <a:off x="9976384" y="824436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1E69FED3-39E7-A645-BA65-2ABE8E5BC6B0}"/>
              </a:ext>
            </a:extLst>
          </p:cNvPr>
          <p:cNvCxnSpPr/>
          <p:nvPr/>
        </p:nvCxnSpPr>
        <p:spPr>
          <a:xfrm flipV="1">
            <a:off x="10837582" y="824435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9DD455-8B5B-484B-880C-873510FD7D96}"/>
              </a:ext>
            </a:extLst>
          </p:cNvPr>
          <p:cNvSpPr/>
          <p:nvPr/>
        </p:nvSpPr>
        <p:spPr>
          <a:xfrm>
            <a:off x="3713664" y="2702989"/>
            <a:ext cx="2595418" cy="292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6B29F5-6DE5-9348-9CF8-3F614B72F9BC}"/>
              </a:ext>
            </a:extLst>
          </p:cNvPr>
          <p:cNvCxnSpPr>
            <a:cxnSpLocks/>
          </p:cNvCxnSpPr>
          <p:nvPr/>
        </p:nvCxnSpPr>
        <p:spPr>
          <a:xfrm>
            <a:off x="3704427" y="3183279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2C657-85BD-8845-9FC7-827699BE565B}"/>
              </a:ext>
            </a:extLst>
          </p:cNvPr>
          <p:cNvCxnSpPr>
            <a:cxnSpLocks/>
          </p:cNvCxnSpPr>
          <p:nvPr/>
        </p:nvCxnSpPr>
        <p:spPr>
          <a:xfrm>
            <a:off x="3713664" y="5182951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B14DC9-5D48-014E-A299-05FAED99CA79}"/>
              </a:ext>
            </a:extLst>
          </p:cNvPr>
          <p:cNvSpPr txBox="1"/>
          <p:nvPr/>
        </p:nvSpPr>
        <p:spPr>
          <a:xfrm>
            <a:off x="4221664" y="2813947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hash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F49478-454C-E542-A4F3-1DE73F152BAF}"/>
              </a:ext>
            </a:extLst>
          </p:cNvPr>
          <p:cNvSpPr txBox="1"/>
          <p:nvPr/>
        </p:nvSpPr>
        <p:spPr>
          <a:xfrm>
            <a:off x="4064645" y="5210784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963579345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DFED7-C092-DD44-BAD6-FD356C08CC0D}"/>
              </a:ext>
            </a:extLst>
          </p:cNvPr>
          <p:cNvSpPr txBox="1"/>
          <p:nvPr/>
        </p:nvSpPr>
        <p:spPr>
          <a:xfrm>
            <a:off x="3846713" y="3893986"/>
            <a:ext cx="238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 Transactions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06612A-68E7-1747-9CD4-1E912EC40639}"/>
              </a:ext>
            </a:extLst>
          </p:cNvPr>
          <p:cNvSpPr txBox="1"/>
          <p:nvPr/>
        </p:nvSpPr>
        <p:spPr>
          <a:xfrm>
            <a:off x="3780906" y="3378958"/>
            <a:ext cx="304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Creator 1 gets 10 LC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F2F98-6423-0145-B451-751A047C4476}"/>
              </a:ext>
            </a:extLst>
          </p:cNvPr>
          <p:cNvSpPr txBox="1"/>
          <p:nvPr/>
        </p:nvSpPr>
        <p:spPr>
          <a:xfrm>
            <a:off x="7020470" y="3531295"/>
            <a:ext cx="143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Reward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FCD1119-A614-1841-90F8-A5ECE0741C13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6183052" y="3531296"/>
            <a:ext cx="837418" cy="1538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5D7DB4-3529-2141-8578-56B7C7875DAE}"/>
              </a:ext>
            </a:extLst>
          </p:cNvPr>
          <p:cNvSpPr txBox="1"/>
          <p:nvPr/>
        </p:nvSpPr>
        <p:spPr>
          <a:xfrm>
            <a:off x="8876145" y="3183279"/>
            <a:ext cx="2826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Block Reward</a:t>
            </a:r>
          </a:p>
          <a:p>
            <a:r>
              <a:rPr lang="en-US" sz="1400" dirty="0"/>
              <a:t>No Sender / Signature</a:t>
            </a:r>
          </a:p>
          <a:p>
            <a:r>
              <a:rPr lang="en-US" sz="1400" dirty="0"/>
              <a:t>Adds to total money supply</a:t>
            </a:r>
          </a:p>
        </p:txBody>
      </p:sp>
    </p:spTree>
    <p:extLst>
      <p:ext uri="{BB962C8B-B14F-4D97-AF65-F5344CB8AC3E}">
        <p14:creationId xmlns:p14="http://schemas.microsoft.com/office/powerpoint/2010/main" val="167758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8FE0-AD16-5743-9257-B89D1EF1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B212-FC66-CA4D-9FCD-442B5012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637" y="2142837"/>
            <a:ext cx="3435927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Mining:</a:t>
            </a:r>
          </a:p>
          <a:p>
            <a:pPr marL="0" indent="0">
              <a:buNone/>
            </a:pPr>
            <a:r>
              <a:rPr lang="en-US" dirty="0"/>
              <a:t>Listening for transactions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Blocks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Broadcasting the blocks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Getting Rewards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5DC19204-4191-E042-9252-B59B69FA4502}"/>
              </a:ext>
            </a:extLst>
          </p:cNvPr>
          <p:cNvSpPr/>
          <p:nvPr/>
        </p:nvSpPr>
        <p:spPr>
          <a:xfrm>
            <a:off x="3583709" y="2909455"/>
            <a:ext cx="46182" cy="35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90D1F5F-014A-CA4C-8EA0-962828748D83}"/>
              </a:ext>
            </a:extLst>
          </p:cNvPr>
          <p:cNvSpPr/>
          <p:nvPr/>
        </p:nvSpPr>
        <p:spPr>
          <a:xfrm>
            <a:off x="3606800" y="3676073"/>
            <a:ext cx="46182" cy="35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E070B45-500B-6D4E-90D7-830B9A8CC681}"/>
              </a:ext>
            </a:extLst>
          </p:cNvPr>
          <p:cNvSpPr/>
          <p:nvPr/>
        </p:nvSpPr>
        <p:spPr>
          <a:xfrm>
            <a:off x="3629891" y="4521201"/>
            <a:ext cx="46182" cy="35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E7DA5E-8F6F-7D45-B565-7F51A8A90E30}"/>
              </a:ext>
            </a:extLst>
          </p:cNvPr>
          <p:cNvSpPr txBox="1">
            <a:spLocks/>
          </p:cNvSpPr>
          <p:nvPr/>
        </p:nvSpPr>
        <p:spPr>
          <a:xfrm>
            <a:off x="6543965" y="2142837"/>
            <a:ext cx="397625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Behind the scenes: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Compute with the hash function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Finds the Hash of the Block with many zeros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Getting Rewards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665A387-1F07-A44C-8795-16E88F878384}"/>
              </a:ext>
            </a:extLst>
          </p:cNvPr>
          <p:cNvSpPr/>
          <p:nvPr/>
        </p:nvSpPr>
        <p:spPr>
          <a:xfrm>
            <a:off x="7680037" y="2909455"/>
            <a:ext cx="46182" cy="35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49034AF-2702-B14D-80C5-74D3C432726F}"/>
              </a:ext>
            </a:extLst>
          </p:cNvPr>
          <p:cNvSpPr/>
          <p:nvPr/>
        </p:nvSpPr>
        <p:spPr>
          <a:xfrm>
            <a:off x="7684656" y="4036266"/>
            <a:ext cx="46182" cy="35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8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eckList with solid fill">
            <a:extLst>
              <a:ext uri="{FF2B5EF4-FFF2-40B4-BE49-F238E27FC236}">
                <a16:creationId xmlns:a16="http://schemas.microsoft.com/office/drawing/2014/main" id="{E9355E1C-B9F5-5449-A132-2F2EE5DB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618" y="2867920"/>
            <a:ext cx="914400" cy="914400"/>
          </a:xfrm>
          <a:prstGeom prst="rect">
            <a:avLst/>
          </a:prstGeom>
        </p:spPr>
      </p:pic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A6C763F-190F-984B-9CCD-4FD9EAAC4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817" y="2867920"/>
            <a:ext cx="914400" cy="914400"/>
          </a:xfrm>
          <a:prstGeom prst="rect">
            <a:avLst/>
          </a:prstGeom>
        </p:spPr>
      </p:pic>
      <p:pic>
        <p:nvPicPr>
          <p:cNvPr id="6" name="Graphic 5" descr="CheckList with solid fill">
            <a:extLst>
              <a:ext uri="{FF2B5EF4-FFF2-40B4-BE49-F238E27FC236}">
                <a16:creationId xmlns:a16="http://schemas.microsoft.com/office/drawing/2014/main" id="{93AB1B02-C8B0-7142-AF87-B0572A7BA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7016" y="2867920"/>
            <a:ext cx="914400" cy="914400"/>
          </a:xfrm>
          <a:prstGeom prst="rect">
            <a:avLst/>
          </a:prstGeom>
        </p:spPr>
      </p:pic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03FB3B0C-2C81-1845-BD6B-965822C46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8676" y="2867920"/>
            <a:ext cx="914400" cy="914400"/>
          </a:xfrm>
          <a:prstGeom prst="rect">
            <a:avLst/>
          </a:prstGeom>
        </p:spPr>
      </p:pic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B7FFA49E-E421-6D4B-A267-7D6917E8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3075" y="2879480"/>
            <a:ext cx="914400" cy="914400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493A90F7-FA3F-3D42-89C1-FBB06F840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3314" y="2867920"/>
            <a:ext cx="914400" cy="914400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3547327-368D-D94C-ACF5-F61A64199033}"/>
              </a:ext>
            </a:extLst>
          </p:cNvPr>
          <p:cNvCxnSpPr/>
          <p:nvPr/>
        </p:nvCxnSpPr>
        <p:spPr>
          <a:xfrm flipV="1">
            <a:off x="3398983" y="3057235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7B77E08-EBAD-4A43-9EFA-B46F2EF8BD54}"/>
              </a:ext>
            </a:extLst>
          </p:cNvPr>
          <p:cNvCxnSpPr/>
          <p:nvPr/>
        </p:nvCxnSpPr>
        <p:spPr>
          <a:xfrm flipV="1">
            <a:off x="4243926" y="3068795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AC16332-E55F-9147-A2C5-706436F08726}"/>
              </a:ext>
            </a:extLst>
          </p:cNvPr>
          <p:cNvCxnSpPr/>
          <p:nvPr/>
        </p:nvCxnSpPr>
        <p:spPr>
          <a:xfrm flipV="1">
            <a:off x="8175294" y="3115053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1A23032-AB63-1945-BFD6-4AF7BA49D271}"/>
              </a:ext>
            </a:extLst>
          </p:cNvPr>
          <p:cNvCxnSpPr/>
          <p:nvPr/>
        </p:nvCxnSpPr>
        <p:spPr>
          <a:xfrm flipV="1">
            <a:off x="9036492" y="3115052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A8F83899-0269-984A-8004-4BDA31E92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6754" y="2867920"/>
            <a:ext cx="914400" cy="914400"/>
          </a:xfrm>
          <a:prstGeom prst="rect">
            <a:avLst/>
          </a:prstGeom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2CD4808-E160-3145-A8EE-D0F5227F873C}"/>
              </a:ext>
            </a:extLst>
          </p:cNvPr>
          <p:cNvCxnSpPr/>
          <p:nvPr/>
        </p:nvCxnSpPr>
        <p:spPr>
          <a:xfrm flipV="1">
            <a:off x="9889932" y="3115052"/>
            <a:ext cx="295563" cy="2678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7F2CAE-6132-774F-8F53-66EFDD4F9EC8}"/>
              </a:ext>
            </a:extLst>
          </p:cNvPr>
          <p:cNvSpPr txBox="1"/>
          <p:nvPr/>
        </p:nvSpPr>
        <p:spPr>
          <a:xfrm>
            <a:off x="4823603" y="886691"/>
            <a:ext cx="42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Conflicting Block Chain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0C22A0-3981-004B-8C4C-C8A9E86331EE}"/>
              </a:ext>
            </a:extLst>
          </p:cNvPr>
          <p:cNvSpPr/>
          <p:nvPr/>
        </p:nvSpPr>
        <p:spPr>
          <a:xfrm>
            <a:off x="6973458" y="2650836"/>
            <a:ext cx="4230251" cy="1570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BF568-2D1A-4242-8AC0-B3DE713B34AD}"/>
              </a:ext>
            </a:extLst>
          </p:cNvPr>
          <p:cNvSpPr txBox="1"/>
          <p:nvPr/>
        </p:nvSpPr>
        <p:spPr>
          <a:xfrm>
            <a:off x="4417016" y="5246499"/>
            <a:ext cx="429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the longest Block</a:t>
            </a:r>
          </a:p>
        </p:txBody>
      </p:sp>
    </p:spTree>
    <p:extLst>
      <p:ext uri="{BB962C8B-B14F-4D97-AF65-F5344CB8AC3E}">
        <p14:creationId xmlns:p14="http://schemas.microsoft.com/office/powerpoint/2010/main" val="53995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itcoin logo png, Bitcoin icon transparent png 19767927 PNG">
            <a:extLst>
              <a:ext uri="{FF2B5EF4-FFF2-40B4-BE49-F238E27FC236}">
                <a16:creationId xmlns:a16="http://schemas.microsoft.com/office/drawing/2014/main" id="{62197D31-AC40-B647-A0AB-63D1DA31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29" y="397164"/>
            <a:ext cx="2004292" cy="200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397C7-DF0A-0E46-B24D-F94CFB0566DD}"/>
              </a:ext>
            </a:extLst>
          </p:cNvPr>
          <p:cNvSpPr txBox="1"/>
          <p:nvPr/>
        </p:nvSpPr>
        <p:spPr>
          <a:xfrm>
            <a:off x="4165600" y="914400"/>
            <a:ext cx="278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5114A-523E-0F40-B3E1-7CC14A9C3B67}"/>
              </a:ext>
            </a:extLst>
          </p:cNvPr>
          <p:cNvSpPr/>
          <p:nvPr/>
        </p:nvSpPr>
        <p:spPr>
          <a:xfrm>
            <a:off x="2429164" y="2189018"/>
            <a:ext cx="2595418" cy="292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1A9C1-D51A-764D-BA46-EA2D3DAC4E6A}"/>
              </a:ext>
            </a:extLst>
          </p:cNvPr>
          <p:cNvCxnSpPr>
            <a:cxnSpLocks/>
          </p:cNvCxnSpPr>
          <p:nvPr/>
        </p:nvCxnSpPr>
        <p:spPr>
          <a:xfrm>
            <a:off x="2419927" y="2669308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B7E24-D479-C94B-88F3-04B3B86F3BFB}"/>
              </a:ext>
            </a:extLst>
          </p:cNvPr>
          <p:cNvCxnSpPr>
            <a:cxnSpLocks/>
          </p:cNvCxnSpPr>
          <p:nvPr/>
        </p:nvCxnSpPr>
        <p:spPr>
          <a:xfrm>
            <a:off x="2429164" y="4668980"/>
            <a:ext cx="259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008A7-7CE0-B642-B864-AA99EFC90838}"/>
              </a:ext>
            </a:extLst>
          </p:cNvPr>
          <p:cNvSpPr txBox="1"/>
          <p:nvPr/>
        </p:nvSpPr>
        <p:spPr>
          <a:xfrm>
            <a:off x="2937164" y="2299976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hash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90A91-2599-CF46-9104-05E542099A89}"/>
              </a:ext>
            </a:extLst>
          </p:cNvPr>
          <p:cNvSpPr txBox="1"/>
          <p:nvPr/>
        </p:nvSpPr>
        <p:spPr>
          <a:xfrm>
            <a:off x="2780145" y="4696813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3F96C-8B1B-1A43-BFC5-71D933DC8692}"/>
              </a:ext>
            </a:extLst>
          </p:cNvPr>
          <p:cNvSpPr txBox="1"/>
          <p:nvPr/>
        </p:nvSpPr>
        <p:spPr>
          <a:xfrm>
            <a:off x="2789382" y="2697140"/>
            <a:ext cx="1874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Transactions 1</a:t>
            </a:r>
          </a:p>
          <a:p>
            <a:pPr algn="ctr"/>
            <a:r>
              <a:rPr lang="en-US" dirty="0"/>
              <a:t>Transactions 2</a:t>
            </a:r>
          </a:p>
          <a:p>
            <a:pPr algn="ctr"/>
            <a:r>
              <a:rPr lang="en-US" dirty="0"/>
              <a:t>Transactions 3</a:t>
            </a:r>
          </a:p>
          <a:p>
            <a:pPr algn="ctr"/>
            <a:r>
              <a:rPr lang="en-US" dirty="0"/>
              <a:t>Transactions 4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7208A-B3A0-BE49-9FDF-0B1FF2B556BD}"/>
              </a:ext>
            </a:extLst>
          </p:cNvPr>
          <p:cNvSpPr txBox="1"/>
          <p:nvPr/>
        </p:nvSpPr>
        <p:spPr>
          <a:xfrm>
            <a:off x="5629564" y="2403828"/>
            <a:ext cx="169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to 2400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5536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FA38-E9A1-704A-B34D-2E5D2F14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64F8-3F5C-8740-B125-144B5BA2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Explorer - </a:t>
            </a:r>
            <a:r>
              <a:rPr lang="en-US" dirty="0">
                <a:hlinkClick r:id="rId2"/>
              </a:rPr>
              <a:t>https://www.blockchain.com/explorer</a:t>
            </a:r>
            <a:endParaRPr lang="en-US" dirty="0"/>
          </a:p>
          <a:p>
            <a:r>
              <a:rPr lang="en-US" dirty="0">
                <a:hlinkClick r:id="rId3"/>
              </a:rPr>
              <a:t>https://www.coinwarz.com/mining/bitcoin/calculator</a:t>
            </a:r>
            <a:endParaRPr lang="en-US" dirty="0"/>
          </a:p>
          <a:p>
            <a:r>
              <a:rPr lang="en-US" dirty="0"/>
              <a:t>SHA 256 Hash Generator - </a:t>
            </a:r>
            <a:r>
              <a:rPr lang="en-US" dirty="0">
                <a:hlinkClick r:id="rId4"/>
              </a:rPr>
              <a:t>https://emn178.github.io/online-tools/sha256.html</a:t>
            </a:r>
            <a:endParaRPr lang="en-US" dirty="0"/>
          </a:p>
          <a:p>
            <a:r>
              <a:rPr lang="en-US" dirty="0"/>
              <a:t>Bitcoin Wallet - </a:t>
            </a:r>
            <a:r>
              <a:rPr lang="en-US" dirty="0">
                <a:hlinkClick r:id="rId5"/>
              </a:rPr>
              <a:t>https://electrum.org/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www.nicehash.com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4984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365-0F6C-B342-8EFE-9D1B7B1F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Ledgers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1060-7024-9047-AD5D-C645E49F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does bitcoin work?</a:t>
            </a:r>
          </a:p>
          <a:p>
            <a:pPr lvl="1"/>
            <a:r>
              <a:rPr lang="en-US" sz="3000" dirty="0"/>
              <a:t>Ledgers and Digital Signatures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800-920D-1446-9E4F-DCED3524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Ledgers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C8AF0-4FBF-4345-98E7-57D8C449176B}"/>
              </a:ext>
            </a:extLst>
          </p:cNvPr>
          <p:cNvSpPr/>
          <p:nvPr/>
        </p:nvSpPr>
        <p:spPr>
          <a:xfrm>
            <a:off x="1708727" y="1533237"/>
            <a:ext cx="4221018" cy="3925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5941-199D-D14E-B275-478CE6D8490E}"/>
              </a:ext>
            </a:extLst>
          </p:cNvPr>
          <p:cNvSpPr txBox="1"/>
          <p:nvPr/>
        </p:nvSpPr>
        <p:spPr>
          <a:xfrm>
            <a:off x="2096655" y="171796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C32EBC-45F2-2745-94BE-F03084B1E8EC}"/>
              </a:ext>
            </a:extLst>
          </p:cNvPr>
          <p:cNvCxnSpPr/>
          <p:nvPr/>
        </p:nvCxnSpPr>
        <p:spPr>
          <a:xfrm>
            <a:off x="1874982" y="2189018"/>
            <a:ext cx="362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A13C17-B3EF-234F-8908-815201BFC92B}"/>
              </a:ext>
            </a:extLst>
          </p:cNvPr>
          <p:cNvSpPr txBox="1"/>
          <p:nvPr/>
        </p:nvSpPr>
        <p:spPr>
          <a:xfrm>
            <a:off x="1999673" y="227664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pays B Rs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6FF2F-3844-5A4E-B0BD-133606A8D18C}"/>
              </a:ext>
            </a:extLst>
          </p:cNvPr>
          <p:cNvSpPr txBox="1"/>
          <p:nvPr/>
        </p:nvSpPr>
        <p:spPr>
          <a:xfrm>
            <a:off x="1999673" y="2645973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pays C Rs 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36BC9-404A-F740-AC71-D63007CE8777}"/>
              </a:ext>
            </a:extLst>
          </p:cNvPr>
          <p:cNvSpPr txBox="1"/>
          <p:nvPr/>
        </p:nvSpPr>
        <p:spPr>
          <a:xfrm>
            <a:off x="1999673" y="301530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pays D Rs 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B07DB-8A51-AC4B-AA06-182BB88DA6AD}"/>
              </a:ext>
            </a:extLst>
          </p:cNvPr>
          <p:cNvSpPr txBox="1"/>
          <p:nvPr/>
        </p:nvSpPr>
        <p:spPr>
          <a:xfrm>
            <a:off x="1999673" y="338463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pays A Rs 20</a:t>
            </a:r>
          </a:p>
        </p:txBody>
      </p:sp>
    </p:spTree>
    <p:extLst>
      <p:ext uri="{BB962C8B-B14F-4D97-AF65-F5344CB8AC3E}">
        <p14:creationId xmlns:p14="http://schemas.microsoft.com/office/powerpoint/2010/main" val="292199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800-920D-1446-9E4F-DCED3524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C8AF0-4FBF-4345-98E7-57D8C449176B}"/>
              </a:ext>
            </a:extLst>
          </p:cNvPr>
          <p:cNvSpPr/>
          <p:nvPr/>
        </p:nvSpPr>
        <p:spPr>
          <a:xfrm>
            <a:off x="1708727" y="1533237"/>
            <a:ext cx="4221018" cy="3925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5941-199D-D14E-B275-478CE6D8490E}"/>
              </a:ext>
            </a:extLst>
          </p:cNvPr>
          <p:cNvSpPr txBox="1"/>
          <p:nvPr/>
        </p:nvSpPr>
        <p:spPr>
          <a:xfrm>
            <a:off x="2096655" y="171796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C32EBC-45F2-2745-94BE-F03084B1E8EC}"/>
              </a:ext>
            </a:extLst>
          </p:cNvPr>
          <p:cNvCxnSpPr/>
          <p:nvPr/>
        </p:nvCxnSpPr>
        <p:spPr>
          <a:xfrm>
            <a:off x="1874982" y="2189018"/>
            <a:ext cx="362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A13C17-B3EF-234F-8908-815201BFC92B}"/>
              </a:ext>
            </a:extLst>
          </p:cNvPr>
          <p:cNvSpPr txBox="1"/>
          <p:nvPr/>
        </p:nvSpPr>
        <p:spPr>
          <a:xfrm>
            <a:off x="1999673" y="227664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pays B Rs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6FF2F-3844-5A4E-B0BD-133606A8D18C}"/>
              </a:ext>
            </a:extLst>
          </p:cNvPr>
          <p:cNvSpPr txBox="1"/>
          <p:nvPr/>
        </p:nvSpPr>
        <p:spPr>
          <a:xfrm>
            <a:off x="1999673" y="2645973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pays C Rs 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36BC9-404A-F740-AC71-D63007CE8777}"/>
              </a:ext>
            </a:extLst>
          </p:cNvPr>
          <p:cNvSpPr txBox="1"/>
          <p:nvPr/>
        </p:nvSpPr>
        <p:spPr>
          <a:xfrm>
            <a:off x="1999673" y="301530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pays D Rs 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B07DB-8A51-AC4B-AA06-182BB88DA6AD}"/>
              </a:ext>
            </a:extLst>
          </p:cNvPr>
          <p:cNvSpPr txBox="1"/>
          <p:nvPr/>
        </p:nvSpPr>
        <p:spPr>
          <a:xfrm>
            <a:off x="1999673" y="338463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pays A Rs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20FCF-CF34-824A-A224-B0CA39E2E090}"/>
              </a:ext>
            </a:extLst>
          </p:cNvPr>
          <p:cNvSpPr txBox="1"/>
          <p:nvPr/>
        </p:nvSpPr>
        <p:spPr>
          <a:xfrm>
            <a:off x="4165600" y="227196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- 0101010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0404E-3948-434F-A0F8-BE4B17481877}"/>
              </a:ext>
            </a:extLst>
          </p:cNvPr>
          <p:cNvSpPr txBox="1"/>
          <p:nvPr/>
        </p:nvSpPr>
        <p:spPr>
          <a:xfrm>
            <a:off x="4165600" y="265563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- 0101011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653B0-1132-1B4A-AE54-9C30DE6A9FC3}"/>
              </a:ext>
            </a:extLst>
          </p:cNvPr>
          <p:cNvSpPr txBox="1"/>
          <p:nvPr/>
        </p:nvSpPr>
        <p:spPr>
          <a:xfrm>
            <a:off x="4160982" y="301038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- 0101010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132BC-E771-6540-8307-9837CFAE807B}"/>
              </a:ext>
            </a:extLst>
          </p:cNvPr>
          <p:cNvSpPr txBox="1"/>
          <p:nvPr/>
        </p:nvSpPr>
        <p:spPr>
          <a:xfrm>
            <a:off x="4160982" y="3365122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- 1101011</a:t>
            </a:r>
          </a:p>
        </p:txBody>
      </p:sp>
    </p:spTree>
    <p:extLst>
      <p:ext uri="{BB962C8B-B14F-4D97-AF65-F5344CB8AC3E}">
        <p14:creationId xmlns:p14="http://schemas.microsoft.com/office/powerpoint/2010/main" val="376341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365-0F6C-B342-8EFE-9D1B7B1F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" name="Content Placeholder 4" descr="Male profile with solid fill">
            <a:extLst>
              <a:ext uri="{FF2B5EF4-FFF2-40B4-BE49-F238E27FC236}">
                <a16:creationId xmlns:a16="http://schemas.microsoft.com/office/drawing/2014/main" id="{5323013E-A79A-9E46-B7DB-B7CF280A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113" y="4757016"/>
            <a:ext cx="914400" cy="914400"/>
          </a:xfr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F020CBFF-E338-6F49-98F7-E90AE712B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0403" y="4752687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6751193F-AF9A-8546-87D6-42D535759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6693" y="4752687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Male profile with solid fill">
            <a:extLst>
              <a:ext uri="{FF2B5EF4-FFF2-40B4-BE49-F238E27FC236}">
                <a16:creationId xmlns:a16="http://schemas.microsoft.com/office/drawing/2014/main" id="{FC6C33C6-1A65-A34D-B105-700C714A5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01" y="475701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CF01F3-9303-EA4A-A1B7-AE1DBFC1F775}"/>
              </a:ext>
            </a:extLst>
          </p:cNvPr>
          <p:cNvSpPr txBox="1"/>
          <p:nvPr/>
        </p:nvSpPr>
        <p:spPr>
          <a:xfrm>
            <a:off x="2678545" y="1905000"/>
            <a:ext cx="455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 / 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53C10-0D07-4F47-BCAC-EF7293102E8B}"/>
              </a:ext>
            </a:extLst>
          </p:cNvPr>
          <p:cNvSpPr txBox="1"/>
          <p:nvPr/>
        </p:nvSpPr>
        <p:spPr>
          <a:xfrm>
            <a:off x="1990436" y="3913909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0100001…</a:t>
            </a:r>
          </a:p>
          <a:p>
            <a:r>
              <a:rPr lang="en-US" dirty="0"/>
              <a:t>sk: 1001011…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16004-0253-8349-92DB-907B5A828FA3}"/>
              </a:ext>
            </a:extLst>
          </p:cNvPr>
          <p:cNvSpPr txBox="1"/>
          <p:nvPr/>
        </p:nvSpPr>
        <p:spPr>
          <a:xfrm>
            <a:off x="4156363" y="3897745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0100010…</a:t>
            </a:r>
          </a:p>
          <a:p>
            <a:r>
              <a:rPr lang="en-US" dirty="0"/>
              <a:t>sk: 1001001…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FA342-17D0-984B-806B-9380ADFF9A95}"/>
              </a:ext>
            </a:extLst>
          </p:cNvPr>
          <p:cNvSpPr txBox="1"/>
          <p:nvPr/>
        </p:nvSpPr>
        <p:spPr>
          <a:xfrm>
            <a:off x="6636326" y="3897744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0110010…</a:t>
            </a:r>
          </a:p>
          <a:p>
            <a:r>
              <a:rPr lang="en-US" dirty="0"/>
              <a:t>sk: 1011001…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396FC-223D-1843-8622-3466ACB6538A}"/>
              </a:ext>
            </a:extLst>
          </p:cNvPr>
          <p:cNvSpPr txBox="1"/>
          <p:nvPr/>
        </p:nvSpPr>
        <p:spPr>
          <a:xfrm>
            <a:off x="9116289" y="3897743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1110010…</a:t>
            </a:r>
          </a:p>
          <a:p>
            <a:r>
              <a:rPr lang="en-US" dirty="0"/>
              <a:t>sk: 0011001…  </a:t>
            </a:r>
          </a:p>
        </p:txBody>
      </p:sp>
    </p:spTree>
    <p:extLst>
      <p:ext uri="{BB962C8B-B14F-4D97-AF65-F5344CB8AC3E}">
        <p14:creationId xmlns:p14="http://schemas.microsoft.com/office/powerpoint/2010/main" val="224796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365-0F6C-B342-8EFE-9D1B7B1F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" name="Content Placeholder 4" descr="Male profile with solid fill">
            <a:extLst>
              <a:ext uri="{FF2B5EF4-FFF2-40B4-BE49-F238E27FC236}">
                <a16:creationId xmlns:a16="http://schemas.microsoft.com/office/drawing/2014/main" id="{5323013E-A79A-9E46-B7DB-B7CF280A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113" y="4757016"/>
            <a:ext cx="914400" cy="914400"/>
          </a:xfr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F020CBFF-E338-6F49-98F7-E90AE712B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0403" y="4752687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6751193F-AF9A-8546-87D6-42D535759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6693" y="4752687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Male profile with solid fill">
            <a:extLst>
              <a:ext uri="{FF2B5EF4-FFF2-40B4-BE49-F238E27FC236}">
                <a16:creationId xmlns:a16="http://schemas.microsoft.com/office/drawing/2014/main" id="{FC6C33C6-1A65-A34D-B105-700C714A5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01" y="475701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53C10-0D07-4F47-BCAC-EF7293102E8B}"/>
              </a:ext>
            </a:extLst>
          </p:cNvPr>
          <p:cNvSpPr txBox="1"/>
          <p:nvPr/>
        </p:nvSpPr>
        <p:spPr>
          <a:xfrm>
            <a:off x="1990436" y="3913909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0100001…</a:t>
            </a:r>
          </a:p>
          <a:p>
            <a:r>
              <a:rPr lang="en-US" dirty="0"/>
              <a:t>sk: 1001011…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16004-0253-8349-92DB-907B5A828FA3}"/>
              </a:ext>
            </a:extLst>
          </p:cNvPr>
          <p:cNvSpPr txBox="1"/>
          <p:nvPr/>
        </p:nvSpPr>
        <p:spPr>
          <a:xfrm>
            <a:off x="4156363" y="3897745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0100010…</a:t>
            </a:r>
          </a:p>
          <a:p>
            <a:r>
              <a:rPr lang="en-US" dirty="0"/>
              <a:t>sk: 1001001…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FA342-17D0-984B-806B-9380ADFF9A95}"/>
              </a:ext>
            </a:extLst>
          </p:cNvPr>
          <p:cNvSpPr txBox="1"/>
          <p:nvPr/>
        </p:nvSpPr>
        <p:spPr>
          <a:xfrm>
            <a:off x="6636326" y="3897744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0110010…</a:t>
            </a:r>
          </a:p>
          <a:p>
            <a:r>
              <a:rPr lang="en-US" dirty="0"/>
              <a:t>sk: 1011001…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396FC-223D-1843-8622-3466ACB6538A}"/>
              </a:ext>
            </a:extLst>
          </p:cNvPr>
          <p:cNvSpPr txBox="1"/>
          <p:nvPr/>
        </p:nvSpPr>
        <p:spPr>
          <a:xfrm>
            <a:off x="9116289" y="3897743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1110010…</a:t>
            </a:r>
          </a:p>
          <a:p>
            <a:r>
              <a:rPr lang="en-US" dirty="0"/>
              <a:t>sk: 0011001…  </a:t>
            </a:r>
          </a:p>
        </p:txBody>
      </p:sp>
      <p:pic>
        <p:nvPicPr>
          <p:cNvPr id="4" name="Graphic 3" descr="Lock with solid fill">
            <a:extLst>
              <a:ext uri="{FF2B5EF4-FFF2-40B4-BE49-F238E27FC236}">
                <a16:creationId xmlns:a16="http://schemas.microsoft.com/office/drawing/2014/main" id="{B2E5D2BE-0739-8042-A331-8F51892CC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1104" y="4190908"/>
            <a:ext cx="369332" cy="369332"/>
          </a:xfrm>
          <a:prstGeom prst="rect">
            <a:avLst/>
          </a:prstGeom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4CE57ECA-7B58-844A-93E2-09F8C4BA2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007" y="4209164"/>
            <a:ext cx="369332" cy="369332"/>
          </a:xfrm>
          <a:prstGeom prst="rect">
            <a:avLst/>
          </a:prstGeom>
        </p:spPr>
      </p:pic>
      <p:pic>
        <p:nvPicPr>
          <p:cNvPr id="17" name="Graphic 16" descr="Lock with solid fill">
            <a:extLst>
              <a:ext uri="{FF2B5EF4-FFF2-40B4-BE49-F238E27FC236}">
                <a16:creationId xmlns:a16="http://schemas.microsoft.com/office/drawing/2014/main" id="{86F92481-FBE2-7845-AB7A-F96A4A59F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6145" y="4197404"/>
            <a:ext cx="369332" cy="369332"/>
          </a:xfrm>
          <a:prstGeom prst="rect">
            <a:avLst/>
          </a:prstGeom>
        </p:spPr>
      </p:pic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7F573CC5-806D-7A42-B15A-BC2AE9FC5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5283" y="4178715"/>
            <a:ext cx="369332" cy="369332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F26E1001-4C47-8441-9DF1-1D2A7437E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0187" y="1186584"/>
            <a:ext cx="2385475" cy="238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CFA457-FAFD-BC41-A3BB-8275787933C9}"/>
              </a:ext>
            </a:extLst>
          </p:cNvPr>
          <p:cNvSpPr txBox="1"/>
          <p:nvPr/>
        </p:nvSpPr>
        <p:spPr>
          <a:xfrm>
            <a:off x="2269935" y="3002627"/>
            <a:ext cx="1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 01001010</a:t>
            </a:r>
            <a:endParaRPr lang="en-US" dirty="0"/>
          </a:p>
        </p:txBody>
      </p:sp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D6D5FE7D-AD07-6A4E-8397-024D37C6DA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2672" y="1208289"/>
            <a:ext cx="2385475" cy="2385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B0F6C9-DB23-F844-B6C4-9DACBE7A0340}"/>
              </a:ext>
            </a:extLst>
          </p:cNvPr>
          <p:cNvSpPr txBox="1"/>
          <p:nvPr/>
        </p:nvSpPr>
        <p:spPr>
          <a:xfrm>
            <a:off x="4332420" y="3024332"/>
            <a:ext cx="1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 11000010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482664-7C5C-DF4B-8C0B-8328D2781C4A}"/>
              </a:ext>
            </a:extLst>
          </p:cNvPr>
          <p:cNvCxnSpPr/>
          <p:nvPr/>
        </p:nvCxnSpPr>
        <p:spPr>
          <a:xfrm flipH="1" flipV="1">
            <a:off x="2752436" y="3429000"/>
            <a:ext cx="332509" cy="4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F499A-0D86-8C4F-9B16-6E831FA4018E}"/>
              </a:ext>
            </a:extLst>
          </p:cNvPr>
          <p:cNvCxnSpPr>
            <a:cxnSpLocks/>
          </p:cNvCxnSpPr>
          <p:nvPr/>
        </p:nvCxnSpPr>
        <p:spPr>
          <a:xfrm flipV="1">
            <a:off x="3297622" y="3461014"/>
            <a:ext cx="585787" cy="42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365-0F6C-B342-8EFE-9D1B7B1F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5" name="Content Placeholder 4" descr="Male profile with solid fill">
            <a:extLst>
              <a:ext uri="{FF2B5EF4-FFF2-40B4-BE49-F238E27FC236}">
                <a16:creationId xmlns:a16="http://schemas.microsoft.com/office/drawing/2014/main" id="{5323013E-A79A-9E46-B7DB-B7CF280A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4113" y="4757016"/>
            <a:ext cx="914400" cy="914400"/>
          </a:xfr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F020CBFF-E338-6F49-98F7-E90AE712B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0403" y="4752687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6751193F-AF9A-8546-87D6-42D535759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6693" y="4752687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Male profile with solid fill">
            <a:extLst>
              <a:ext uri="{FF2B5EF4-FFF2-40B4-BE49-F238E27FC236}">
                <a16:creationId xmlns:a16="http://schemas.microsoft.com/office/drawing/2014/main" id="{FC6C33C6-1A65-A34D-B105-700C714A5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01" y="475701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53C10-0D07-4F47-BCAC-EF7293102E8B}"/>
              </a:ext>
            </a:extLst>
          </p:cNvPr>
          <p:cNvSpPr txBox="1"/>
          <p:nvPr/>
        </p:nvSpPr>
        <p:spPr>
          <a:xfrm>
            <a:off x="1990436" y="3913909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0100001…</a:t>
            </a:r>
          </a:p>
          <a:p>
            <a:r>
              <a:rPr lang="en-US" dirty="0"/>
              <a:t>sk: 1001011…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16004-0253-8349-92DB-907B5A828FA3}"/>
              </a:ext>
            </a:extLst>
          </p:cNvPr>
          <p:cNvSpPr txBox="1"/>
          <p:nvPr/>
        </p:nvSpPr>
        <p:spPr>
          <a:xfrm>
            <a:off x="4156363" y="3897745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0100010…</a:t>
            </a:r>
          </a:p>
          <a:p>
            <a:r>
              <a:rPr lang="en-US" dirty="0"/>
              <a:t>sk: 1001001…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FA342-17D0-984B-806B-9380ADFF9A95}"/>
              </a:ext>
            </a:extLst>
          </p:cNvPr>
          <p:cNvSpPr txBox="1"/>
          <p:nvPr/>
        </p:nvSpPr>
        <p:spPr>
          <a:xfrm>
            <a:off x="6636326" y="3897744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0110010…</a:t>
            </a:r>
          </a:p>
          <a:p>
            <a:r>
              <a:rPr lang="en-US" dirty="0"/>
              <a:t>sk: 1011001…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396FC-223D-1843-8622-3466ACB6538A}"/>
              </a:ext>
            </a:extLst>
          </p:cNvPr>
          <p:cNvSpPr txBox="1"/>
          <p:nvPr/>
        </p:nvSpPr>
        <p:spPr>
          <a:xfrm>
            <a:off x="9116289" y="3897743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pk: 1110010…</a:t>
            </a:r>
          </a:p>
          <a:p>
            <a:r>
              <a:rPr lang="en-US" dirty="0"/>
              <a:t>sk: 0011001…  </a:t>
            </a:r>
          </a:p>
        </p:txBody>
      </p:sp>
      <p:pic>
        <p:nvPicPr>
          <p:cNvPr id="4" name="Graphic 3" descr="Lock with solid fill">
            <a:extLst>
              <a:ext uri="{FF2B5EF4-FFF2-40B4-BE49-F238E27FC236}">
                <a16:creationId xmlns:a16="http://schemas.microsoft.com/office/drawing/2014/main" id="{B2E5D2BE-0739-8042-A331-8F51892CC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1104" y="4190908"/>
            <a:ext cx="369332" cy="369332"/>
          </a:xfrm>
          <a:prstGeom prst="rect">
            <a:avLst/>
          </a:prstGeom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4CE57ECA-7B58-844A-93E2-09F8C4BA2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007" y="4209164"/>
            <a:ext cx="369332" cy="369332"/>
          </a:xfrm>
          <a:prstGeom prst="rect">
            <a:avLst/>
          </a:prstGeom>
        </p:spPr>
      </p:pic>
      <p:pic>
        <p:nvPicPr>
          <p:cNvPr id="17" name="Graphic 16" descr="Lock with solid fill">
            <a:extLst>
              <a:ext uri="{FF2B5EF4-FFF2-40B4-BE49-F238E27FC236}">
                <a16:creationId xmlns:a16="http://schemas.microsoft.com/office/drawing/2014/main" id="{86F92481-FBE2-7845-AB7A-F96A4A59F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6145" y="4197404"/>
            <a:ext cx="369332" cy="369332"/>
          </a:xfrm>
          <a:prstGeom prst="rect">
            <a:avLst/>
          </a:prstGeom>
        </p:spPr>
      </p:pic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7F573CC5-806D-7A42-B15A-BC2AE9FC5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5283" y="4178715"/>
            <a:ext cx="369332" cy="369332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F26E1001-4C47-8441-9DF1-1D2A7437E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0187" y="1186584"/>
            <a:ext cx="2385475" cy="238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CFA457-FAFD-BC41-A3BB-8275787933C9}"/>
              </a:ext>
            </a:extLst>
          </p:cNvPr>
          <p:cNvSpPr txBox="1"/>
          <p:nvPr/>
        </p:nvSpPr>
        <p:spPr>
          <a:xfrm>
            <a:off x="2269935" y="3002627"/>
            <a:ext cx="1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 01001010</a:t>
            </a:r>
            <a:endParaRPr lang="en-US" dirty="0"/>
          </a:p>
        </p:txBody>
      </p:sp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D6D5FE7D-AD07-6A4E-8397-024D37C6DA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2672" y="1208289"/>
            <a:ext cx="2385475" cy="2385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B0F6C9-DB23-F844-B6C4-9DACBE7A0340}"/>
              </a:ext>
            </a:extLst>
          </p:cNvPr>
          <p:cNvSpPr txBox="1"/>
          <p:nvPr/>
        </p:nvSpPr>
        <p:spPr>
          <a:xfrm>
            <a:off x="4332420" y="3024332"/>
            <a:ext cx="1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 11000010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482664-7C5C-DF4B-8C0B-8328D2781C4A}"/>
              </a:ext>
            </a:extLst>
          </p:cNvPr>
          <p:cNvCxnSpPr/>
          <p:nvPr/>
        </p:nvCxnSpPr>
        <p:spPr>
          <a:xfrm flipH="1" flipV="1">
            <a:off x="2752436" y="3429000"/>
            <a:ext cx="332509" cy="4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F499A-0D86-8C4F-9B16-6E831FA4018E}"/>
              </a:ext>
            </a:extLst>
          </p:cNvPr>
          <p:cNvCxnSpPr>
            <a:cxnSpLocks/>
          </p:cNvCxnSpPr>
          <p:nvPr/>
        </p:nvCxnSpPr>
        <p:spPr>
          <a:xfrm flipV="1">
            <a:off x="3297622" y="3461014"/>
            <a:ext cx="585787" cy="42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E5E403-8669-4D40-984B-DE81A9D7B6A1}"/>
              </a:ext>
            </a:extLst>
          </p:cNvPr>
          <p:cNvSpPr txBox="1"/>
          <p:nvPr/>
        </p:nvSpPr>
        <p:spPr>
          <a:xfrm>
            <a:off x="6446920" y="1455308"/>
            <a:ext cx="4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Messages = Different Signature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1DF55F-E0E5-9443-A541-1D42988A558E}"/>
              </a:ext>
            </a:extLst>
          </p:cNvPr>
          <p:cNvSpPr txBox="1"/>
          <p:nvPr/>
        </p:nvSpPr>
        <p:spPr>
          <a:xfrm>
            <a:off x="6446920" y="2075335"/>
            <a:ext cx="4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Sign (Message, sk) = Signature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3714EF-EDD2-2547-9BA2-0392D43B9D52}"/>
              </a:ext>
            </a:extLst>
          </p:cNvPr>
          <p:cNvSpPr txBox="1"/>
          <p:nvPr/>
        </p:nvSpPr>
        <p:spPr>
          <a:xfrm>
            <a:off x="6446920" y="2652043"/>
            <a:ext cx="4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Verify(Message, Signature, pk) = T/F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E0DAE9-FE6A-884E-A0BD-92F7F7CB8A3A}"/>
              </a:ext>
            </a:extLst>
          </p:cNvPr>
          <p:cNvSpPr txBox="1"/>
          <p:nvPr/>
        </p:nvSpPr>
        <p:spPr>
          <a:xfrm>
            <a:off x="7776925" y="3321035"/>
            <a:ext cx="2096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256 bit Signature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DC03AB-F695-794B-9D2C-1545DB9564B0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8825283" y="3021375"/>
            <a:ext cx="0" cy="29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4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800-920D-1446-9E4F-DCED3524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C8AF0-4FBF-4345-98E7-57D8C449176B}"/>
              </a:ext>
            </a:extLst>
          </p:cNvPr>
          <p:cNvSpPr/>
          <p:nvPr/>
        </p:nvSpPr>
        <p:spPr>
          <a:xfrm>
            <a:off x="1708727" y="2198253"/>
            <a:ext cx="4221018" cy="3925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5941-199D-D14E-B275-478CE6D8490E}"/>
              </a:ext>
            </a:extLst>
          </p:cNvPr>
          <p:cNvSpPr txBox="1"/>
          <p:nvPr/>
        </p:nvSpPr>
        <p:spPr>
          <a:xfrm>
            <a:off x="2096655" y="238298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Ledger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C32EBC-45F2-2745-94BE-F03084B1E8EC}"/>
              </a:ext>
            </a:extLst>
          </p:cNvPr>
          <p:cNvCxnSpPr/>
          <p:nvPr/>
        </p:nvCxnSpPr>
        <p:spPr>
          <a:xfrm>
            <a:off x="1874982" y="2854034"/>
            <a:ext cx="362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A13C17-B3EF-234F-8908-815201BFC92B}"/>
              </a:ext>
            </a:extLst>
          </p:cNvPr>
          <p:cNvSpPr txBox="1"/>
          <p:nvPr/>
        </p:nvSpPr>
        <p:spPr>
          <a:xfrm>
            <a:off x="1999673" y="294165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A pays B Rs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6FF2F-3844-5A4E-B0BD-133606A8D18C}"/>
              </a:ext>
            </a:extLst>
          </p:cNvPr>
          <p:cNvSpPr txBox="1"/>
          <p:nvPr/>
        </p:nvSpPr>
        <p:spPr>
          <a:xfrm>
            <a:off x="1999673" y="3310989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A pays B Rs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36BC9-404A-F740-AC71-D63007CE8777}"/>
              </a:ext>
            </a:extLst>
          </p:cNvPr>
          <p:cNvSpPr txBox="1"/>
          <p:nvPr/>
        </p:nvSpPr>
        <p:spPr>
          <a:xfrm>
            <a:off x="1999673" y="368032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A pays B Rs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20FCF-CF34-824A-A224-B0CA39E2E090}"/>
              </a:ext>
            </a:extLst>
          </p:cNvPr>
          <p:cNvSpPr txBox="1"/>
          <p:nvPr/>
        </p:nvSpPr>
        <p:spPr>
          <a:xfrm>
            <a:off x="4165600" y="293697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0404E-3948-434F-A0F8-BE4B17481877}"/>
              </a:ext>
            </a:extLst>
          </p:cNvPr>
          <p:cNvSpPr txBox="1"/>
          <p:nvPr/>
        </p:nvSpPr>
        <p:spPr>
          <a:xfrm>
            <a:off x="4165600" y="3320654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653B0-1132-1B4A-AE54-9C30DE6A9FC3}"/>
              </a:ext>
            </a:extLst>
          </p:cNvPr>
          <p:cNvSpPr txBox="1"/>
          <p:nvPr/>
        </p:nvSpPr>
        <p:spPr>
          <a:xfrm>
            <a:off x="4160982" y="3675396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0503E0-0939-1F43-A44F-C119D8C08D16}"/>
              </a:ext>
            </a:extLst>
          </p:cNvPr>
          <p:cNvSpPr/>
          <p:nvPr/>
        </p:nvSpPr>
        <p:spPr>
          <a:xfrm>
            <a:off x="6813943" y="2198253"/>
            <a:ext cx="4221018" cy="3925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59311-1774-7C46-B9C6-DC923168CC85}"/>
              </a:ext>
            </a:extLst>
          </p:cNvPr>
          <p:cNvSpPr txBox="1"/>
          <p:nvPr/>
        </p:nvSpPr>
        <p:spPr>
          <a:xfrm>
            <a:off x="7201871" y="238298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Ledger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B2AB1-4392-FB40-8F5B-91DB9F146A95}"/>
              </a:ext>
            </a:extLst>
          </p:cNvPr>
          <p:cNvCxnSpPr/>
          <p:nvPr/>
        </p:nvCxnSpPr>
        <p:spPr>
          <a:xfrm>
            <a:off x="6980198" y="2854034"/>
            <a:ext cx="362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BC21D3-D981-D94F-885C-4A1193BBE1AF}"/>
              </a:ext>
            </a:extLst>
          </p:cNvPr>
          <p:cNvSpPr txBox="1"/>
          <p:nvPr/>
        </p:nvSpPr>
        <p:spPr>
          <a:xfrm>
            <a:off x="7104889" y="2941657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pays B Rs 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D8145-AF56-934E-A0DD-0AAB4BF0BCA4}"/>
              </a:ext>
            </a:extLst>
          </p:cNvPr>
          <p:cNvSpPr txBox="1"/>
          <p:nvPr/>
        </p:nvSpPr>
        <p:spPr>
          <a:xfrm>
            <a:off x="7104889" y="3310989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pays B Rs 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5F168-F368-1940-BBDB-AB95EBF1B885}"/>
              </a:ext>
            </a:extLst>
          </p:cNvPr>
          <p:cNvSpPr txBox="1"/>
          <p:nvPr/>
        </p:nvSpPr>
        <p:spPr>
          <a:xfrm>
            <a:off x="7104889" y="3680321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pays B Rs 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EA6D28-ACE0-C245-8769-12E4EF654C08}"/>
              </a:ext>
            </a:extLst>
          </p:cNvPr>
          <p:cNvSpPr txBox="1"/>
          <p:nvPr/>
        </p:nvSpPr>
        <p:spPr>
          <a:xfrm>
            <a:off x="9270816" y="293697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7C124-B52F-DA40-84D5-D2624295F3D4}"/>
              </a:ext>
            </a:extLst>
          </p:cNvPr>
          <p:cNvSpPr txBox="1"/>
          <p:nvPr/>
        </p:nvSpPr>
        <p:spPr>
          <a:xfrm>
            <a:off x="9256961" y="3326326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FEE359-0CA5-6E43-B698-A231C213EA2E}"/>
              </a:ext>
            </a:extLst>
          </p:cNvPr>
          <p:cNvSpPr txBox="1"/>
          <p:nvPr/>
        </p:nvSpPr>
        <p:spPr>
          <a:xfrm>
            <a:off x="9252343" y="3680493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0101010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FE178F5-3C11-6841-B043-14331C1C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0365" y="1175756"/>
            <a:ext cx="914400" cy="914400"/>
          </a:xfrm>
          <a:prstGeom prst="rect">
            <a:avLst/>
          </a:prstGeom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71F91D86-C5C2-6241-81CE-3E5277CFC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436" y="11476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85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{367AF711-2D73-6F4A-88E5-B4D9ED05ABAC}tf10001069</Template>
  <TotalTime>306</TotalTime>
  <Words>606</Words>
  <Application>Microsoft Macintosh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Day 1 – Blockchain Fundamentals &amp; Bitcoin Mining</vt:lpstr>
      <vt:lpstr>Synopsis</vt:lpstr>
      <vt:lpstr>Digital Ledgers</vt:lpstr>
      <vt:lpstr>Digital Ledgers</vt:lpstr>
      <vt:lpstr>Digital Signatures</vt:lpstr>
      <vt:lpstr>Digital Signatures</vt:lpstr>
      <vt:lpstr>Digital Signatures</vt:lpstr>
      <vt:lpstr>Digital Signatures</vt:lpstr>
      <vt:lpstr>Digital Signatures</vt:lpstr>
      <vt:lpstr>Protocol</vt:lpstr>
      <vt:lpstr>PowerPoint Presentation</vt:lpstr>
      <vt:lpstr>Centralized vs Decentralized</vt:lpstr>
      <vt:lpstr>PowerPoint Presentation</vt:lpstr>
      <vt:lpstr>Protocol</vt:lpstr>
      <vt:lpstr>PowerPoint Presentation</vt:lpstr>
      <vt:lpstr>Cryptographic hash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Mining</vt:lpstr>
      <vt:lpstr>PowerPoint Presentation</vt:lpstr>
      <vt:lpstr>PowerPoint Presentation</vt:lpstr>
      <vt:lpstr>Web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– Blockchain Fundamentals &amp; Bitcoin Mining</dc:title>
  <dc:creator>Microsoft Office User</dc:creator>
  <cp:lastModifiedBy>Microsoft Office User</cp:lastModifiedBy>
  <cp:revision>1</cp:revision>
  <dcterms:created xsi:type="dcterms:W3CDTF">2025-04-23T23:02:22Z</dcterms:created>
  <dcterms:modified xsi:type="dcterms:W3CDTF">2025-04-24T04:08:58Z</dcterms:modified>
</cp:coreProperties>
</file>