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73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324"/>
    <p:restoredTop sz="96512"/>
  </p:normalViewPr>
  <p:slideViewPr>
    <p:cSldViewPr snapToGrid="0" snapToObjects="1">
      <p:cViewPr varScale="1">
        <p:scale>
          <a:sx n="160" d="100"/>
          <a:sy n="160" d="100"/>
        </p:scale>
        <p:origin x="58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Title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1012" y="1300785"/>
            <a:ext cx="8689976" cy="2509213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1012" y="3886200"/>
            <a:ext cx="8689976" cy="1371599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2310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4289374"/>
            <a:ext cx="10364432" cy="81161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84744" y="698261"/>
            <a:ext cx="9822532" cy="3214136"/>
          </a:xfrm>
          <a:prstGeom prst="roundRect">
            <a:avLst>
              <a:gd name="adj" fmla="val 4944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5108728"/>
            <a:ext cx="10364452" cy="682472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89471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599"/>
            <a:ext cx="10364452" cy="3427245"/>
          </a:xfrm>
        </p:spPr>
        <p:txBody>
          <a:bodyPr anchor="ctr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204821"/>
            <a:ext cx="10364452" cy="1586380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29527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9478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4372796"/>
            <a:ext cx="10364452" cy="1421053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TextBox 12"/>
          <p:cNvSpPr txBox="1"/>
          <p:nvPr/>
        </p:nvSpPr>
        <p:spPr>
          <a:xfrm>
            <a:off x="1001488" y="75416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10557558" y="29935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72195376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2138721"/>
            <a:ext cx="10364452" cy="2511835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5" y="4662335"/>
            <a:ext cx="1036445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2447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10364452" cy="160509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74" y="2367093"/>
            <a:ext cx="329897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74" y="2943355"/>
            <a:ext cx="3298976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52389" y="2367093"/>
            <a:ext cx="329152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348" y="2943355"/>
            <a:ext cx="3303351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2367093"/>
            <a:ext cx="33049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73298" y="2943355"/>
            <a:ext cx="3304928" cy="284784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013841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74" y="610772"/>
            <a:ext cx="10364452" cy="1603922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74" y="4204820"/>
            <a:ext cx="3296409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913774" y="2367093"/>
            <a:ext cx="3296409" cy="1524000"/>
          </a:xfrm>
          <a:prstGeom prst="roundRect">
            <a:avLst>
              <a:gd name="adj" fmla="val 936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74" y="4781082"/>
            <a:ext cx="3296409" cy="101011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59" y="4204820"/>
            <a:ext cx="3301828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41348" y="2367093"/>
            <a:ext cx="3303352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348" y="4781080"/>
            <a:ext cx="3303352" cy="101011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73298" y="4204820"/>
            <a:ext cx="3300681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85000"/>
              </a:lnSpc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973298" y="2367093"/>
            <a:ext cx="3304928" cy="1524000"/>
          </a:xfrm>
          <a:prstGeom prst="roundRect">
            <a:avLst>
              <a:gd name="adj" fmla="val 8841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73173" y="4781078"/>
            <a:ext cx="3305053" cy="1010121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69509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1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2367093"/>
            <a:ext cx="10364452" cy="3424107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83268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609601"/>
            <a:ext cx="2553326" cy="518159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8" name="Vertical Text Placeholder 2"/>
          <p:cNvSpPr>
            <a:spLocks noGrp="1"/>
          </p:cNvSpPr>
          <p:nvPr>
            <p:ph type="body" orient="vert" sz="quarter" idx="13"/>
          </p:nvPr>
        </p:nvSpPr>
        <p:spPr>
          <a:xfrm>
            <a:off x="913775" y="609601"/>
            <a:ext cx="7658724" cy="5181599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34612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80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103638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54128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828563"/>
            <a:ext cx="10351752" cy="2736819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4" y="3657457"/>
            <a:ext cx="10351752" cy="1368183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94671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2" name="Content Placeholder 2"/>
          <p:cNvSpPr>
            <a:spLocks noGrp="1"/>
          </p:cNvSpPr>
          <p:nvPr>
            <p:ph sz="quarter" idx="13"/>
          </p:nvPr>
        </p:nvSpPr>
        <p:spPr>
          <a:xfrm>
            <a:off x="913774" y="2367092"/>
            <a:ext cx="5106026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13" name="Content Placeholder 3"/>
          <p:cNvSpPr>
            <a:spLocks noGrp="1"/>
          </p:cNvSpPr>
          <p:nvPr>
            <p:ph sz="quarter" idx="14"/>
          </p:nvPr>
        </p:nvSpPr>
        <p:spPr>
          <a:xfrm>
            <a:off x="6172200" y="2367092"/>
            <a:ext cx="5105400" cy="342410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1777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6328" y="2371018"/>
            <a:ext cx="487347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2" name="Content Placeholder 3"/>
          <p:cNvSpPr>
            <a:spLocks noGrp="1"/>
          </p:cNvSpPr>
          <p:nvPr>
            <p:ph sz="quarter" idx="13"/>
          </p:nvPr>
        </p:nvSpPr>
        <p:spPr>
          <a:xfrm>
            <a:off x="913774" y="3051012"/>
            <a:ext cx="5106027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96423" y="2371018"/>
            <a:ext cx="4881804" cy="679994"/>
          </a:xfrm>
        </p:spPr>
        <p:txBody>
          <a:bodyPr anchor="b">
            <a:noAutofit/>
          </a:bodyPr>
          <a:lstStyle>
            <a:lvl1pPr marL="0" indent="0">
              <a:lnSpc>
                <a:spcPct val="85000"/>
              </a:lnSpc>
              <a:buNone/>
              <a:defRPr sz="26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13" name="Content Placeholder 5"/>
          <p:cNvSpPr>
            <a:spLocks noGrp="1"/>
          </p:cNvSpPr>
          <p:nvPr>
            <p:ph sz="quarter" idx="14"/>
          </p:nvPr>
        </p:nvSpPr>
        <p:spPr>
          <a:xfrm>
            <a:off x="6172200" y="3051012"/>
            <a:ext cx="5105401" cy="2740187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82743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30846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78255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5" y="609600"/>
            <a:ext cx="3935688" cy="2023252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10" name="Content Placeholder 2"/>
          <p:cNvSpPr>
            <a:spLocks noGrp="1"/>
          </p:cNvSpPr>
          <p:nvPr>
            <p:ph sz="quarter" idx="13"/>
          </p:nvPr>
        </p:nvSpPr>
        <p:spPr>
          <a:xfrm>
            <a:off x="5078062" y="609600"/>
            <a:ext cx="6200163" cy="5181599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74" y="2632852"/>
            <a:ext cx="3935689" cy="3158348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2239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Droplets-HD-Content-R1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74" y="609600"/>
            <a:ext cx="5934969" cy="2023254"/>
          </a:xfrm>
        </p:spPr>
        <p:txBody>
          <a:bodyPr anchor="b"/>
          <a:lstStyle>
            <a:lvl1pPr algn="ctr">
              <a:defRPr sz="3200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24803" y="609601"/>
            <a:ext cx="3255358" cy="5181600"/>
          </a:xfrm>
          <a:prstGeom prst="roundRect">
            <a:avLst>
              <a:gd name="adj" fmla="val 4943"/>
            </a:avLst>
          </a:prstGeom>
          <a:noFill/>
          <a:ln w="82550" cap="sq">
            <a:solidFill>
              <a:srgbClr val="EAEAEA"/>
            </a:solidFill>
            <a:miter lim="800000"/>
          </a:ln>
          <a:effectLst/>
          <a:scene3d>
            <a:camera prst="orthographicFront"/>
            <a:lightRig rig="threePt" dir="t">
              <a:rot lat="0" lon="0" rev="2700000"/>
            </a:lightRig>
          </a:scene3d>
          <a:sp3d contourW="6350">
            <a:bevelT h="38100"/>
            <a:contourClr>
              <a:srgbClr val="C0C0C0"/>
            </a:contourClr>
          </a:sp3d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2632852"/>
            <a:ext cx="5934949" cy="3158347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76733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0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75" y="618517"/>
            <a:ext cx="10364451" cy="159617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75" y="2367093"/>
            <a:ext cx="10364452" cy="34241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7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CC3658CD-4D86-5045-A803-DC5E61B058C7}" type="datetimeFigureOut">
              <a:rPr lang="en-US" smtClean="0"/>
              <a:t>4/25/25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74" y="5883275"/>
            <a:ext cx="667288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6421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/>
                </a:solidFill>
              </a:defRPr>
            </a:lvl1pPr>
          </a:lstStyle>
          <a:p>
            <a:fld id="{086A80E0-0107-E84B-9DB0-F0B6BBF3A36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573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74" r:id="rId1"/>
    <p:sldLayoutId id="2147483775" r:id="rId2"/>
    <p:sldLayoutId id="2147483776" r:id="rId3"/>
    <p:sldLayoutId id="2147483777" r:id="rId4"/>
    <p:sldLayoutId id="2147483778" r:id="rId5"/>
    <p:sldLayoutId id="2147483779" r:id="rId6"/>
    <p:sldLayoutId id="2147483780" r:id="rId7"/>
    <p:sldLayoutId id="2147483781" r:id="rId8"/>
    <p:sldLayoutId id="2147483782" r:id="rId9"/>
    <p:sldLayoutId id="2147483783" r:id="rId10"/>
    <p:sldLayoutId id="2147483784" r:id="rId11"/>
    <p:sldLayoutId id="2147483785" r:id="rId12"/>
    <p:sldLayoutId id="2147483786" r:id="rId13"/>
    <p:sldLayoutId id="2147483787" r:id="rId14"/>
    <p:sldLayoutId id="2147483788" r:id="rId15"/>
    <p:sldLayoutId id="2147483789" r:id="rId16"/>
    <p:sldLayoutId id="2147483790" r:id="rId17"/>
    <p:sldLayoutId id="2147483791" r:id="rId18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tx1"/>
        </a:buClr>
        <a:buFont typeface="Arial" panose="020B0604020202020204" pitchFamily="34" charset="0"/>
        <a:buChar char="•"/>
        <a:defRPr sz="20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8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6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tx1"/>
        </a:buClr>
        <a:buFont typeface="Arial" panose="020B0604020202020204" pitchFamily="34" charset="0"/>
        <a:buChar char="•"/>
        <a:defRPr sz="1400" kern="1200" cap="all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andersbrownworth.com/blockchain/blockchain" TargetMode="Externa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8.xml"/></Relationships>
</file>

<file path=ppt/slides/_rels/slide7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7B2E5B-64E2-4443-A56C-F2D28918ACA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b="1" dirty="0">
                <a:effectLst/>
              </a:rPr>
              <a:t>Day 2: Blockchain Architecture &amp; Merkle Trees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59730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693C82-D2E5-B44F-B4AB-5FDD923806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IN" b="1" i="0" dirty="0">
                <a:effectLst/>
                <a:latin typeface="DeepSeek-CJK-patch"/>
              </a:rPr>
              <a:t>How Nodes Verify Transactions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C24B57-A159-9749-8D3A-BE572EBA28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84118" y="1653336"/>
            <a:ext cx="10364452" cy="3424107"/>
          </a:xfrm>
        </p:spPr>
        <p:txBody>
          <a:bodyPr/>
          <a:lstStyle/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Rebuilds the Merkle Tree -&gt;</a:t>
            </a:r>
            <a:r>
              <a:rPr lang="en-IN" b="0" i="0" dirty="0">
                <a:effectLst/>
                <a:latin typeface="DeepSeek-CJK-patch"/>
              </a:rPr>
              <a:t> </a:t>
            </a:r>
            <a:r>
              <a:rPr lang="en-IN" b="0" i="0" cap="none" dirty="0">
                <a:effectLst/>
                <a:latin typeface="DeepSeek-CJK-patch"/>
              </a:rPr>
              <a:t>From the raw transactions</a:t>
            </a:r>
            <a:r>
              <a:rPr lang="en-IN" b="0" i="0" dirty="0">
                <a:effectLst/>
                <a:latin typeface="DeepSeek-CJK-patch"/>
              </a:rPr>
              <a:t>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Recalculates the Merkle Root</a:t>
            </a:r>
            <a:r>
              <a:rPr lang="en-IN" b="0" i="0" dirty="0">
                <a:effectLst/>
                <a:latin typeface="DeepSeek-CJK-patch"/>
              </a:rPr>
              <a:t>.</a:t>
            </a:r>
          </a:p>
          <a:p>
            <a:pPr marL="0" indent="0" algn="l">
              <a:buNone/>
            </a:pPr>
            <a:r>
              <a:rPr lang="en-IN" b="1" i="0" dirty="0">
                <a:effectLst/>
                <a:latin typeface="DeepSeek-CJK-patch"/>
              </a:rPr>
              <a:t>Compares</a:t>
            </a:r>
            <a:r>
              <a:rPr lang="en-IN" b="0" i="0" dirty="0">
                <a:effectLst/>
                <a:latin typeface="DeepSeek-CJK-patch"/>
              </a:rPr>
              <a:t> </a:t>
            </a:r>
            <a:r>
              <a:rPr lang="en-IN" b="0" i="0" cap="none" dirty="0">
                <a:effectLst/>
                <a:latin typeface="DeepSeek-CJK-patch"/>
              </a:rPr>
              <a:t>It to the </a:t>
            </a:r>
            <a:r>
              <a:rPr lang="en-IN" b="0" i="0" cap="none" dirty="0" err="1">
                <a:effectLst/>
                <a:latin typeface="DeepSeek-CJK-patch"/>
              </a:rPr>
              <a:t>merkle</a:t>
            </a:r>
            <a:r>
              <a:rPr lang="en-IN" b="0" i="0" cap="none" dirty="0">
                <a:effectLst/>
                <a:latin typeface="DeepSeek-CJK-patch"/>
              </a:rPr>
              <a:t> root in the header.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cap="none" dirty="0">
                <a:effectLst/>
                <a:latin typeface="DeepSeek-CJK-patch"/>
              </a:rPr>
              <a:t>If they match → transactions are valid and unaltered.</a:t>
            </a:r>
          </a:p>
          <a:p>
            <a:pPr marL="742950" lvl="1" indent="-285750" algn="l">
              <a:buFont typeface="+mj-lt"/>
              <a:buAutoNum type="arabicPeriod"/>
            </a:pPr>
            <a:r>
              <a:rPr lang="en-IN" b="0" i="0" cap="none" dirty="0">
                <a:effectLst/>
                <a:latin typeface="DeepSeek-CJK-patch"/>
              </a:rPr>
              <a:t>If not → reject the block (tampering detected).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5472751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C8EF4-0D6D-5347-8F28-F9A403C4A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6" y="572306"/>
            <a:ext cx="9497689" cy="1023871"/>
          </a:xfrm>
        </p:spPr>
        <p:txBody>
          <a:bodyPr/>
          <a:lstStyle/>
          <a:p>
            <a:r>
              <a:rPr lang="en-US" dirty="0"/>
              <a:t>Validator node vs Member node</a:t>
            </a:r>
          </a:p>
        </p:txBody>
      </p:sp>
      <p:pic>
        <p:nvPicPr>
          <p:cNvPr id="4098" name="Picture 2" descr="Blockchain Models | Blockchain Technology Fundamentals">
            <a:extLst>
              <a:ext uri="{FF2B5EF4-FFF2-40B4-BE49-F238E27FC236}">
                <a16:creationId xmlns:a16="http://schemas.microsoft.com/office/drawing/2014/main" id="{D3EF15CE-0D67-2C45-8A60-310DAFEC9A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4933" y="1691592"/>
            <a:ext cx="6350552" cy="47267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54ED29E5-5509-E84C-AE90-B0271FCDA77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79690980"/>
              </p:ext>
            </p:extLst>
          </p:nvPr>
        </p:nvGraphicFramePr>
        <p:xfrm>
          <a:off x="7048852" y="2532553"/>
          <a:ext cx="4973520" cy="1645920"/>
        </p:xfrm>
        <a:graphic>
          <a:graphicData uri="http://schemas.openxmlformats.org/drawingml/2006/table">
            <a:tbl>
              <a:tblPr/>
              <a:tblGrid>
                <a:gridCol w="2486760">
                  <a:extLst>
                    <a:ext uri="{9D8B030D-6E8A-4147-A177-3AD203B41FA5}">
                      <a16:colId xmlns:a16="http://schemas.microsoft.com/office/drawing/2014/main" val="924885634"/>
                    </a:ext>
                  </a:extLst>
                </a:gridCol>
                <a:gridCol w="2486760">
                  <a:extLst>
                    <a:ext uri="{9D8B030D-6E8A-4147-A177-3AD203B41FA5}">
                      <a16:colId xmlns:a16="http://schemas.microsoft.com/office/drawing/2014/main" val="1926435562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Validator Node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b="1" dirty="0"/>
                        <a:t>Member Node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3167253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Confirms transactions and creates blocks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/>
                        <a:t>Observes and uses the blockchain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871453956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dirty="0"/>
                        <a:t>Has authority to validate and secure data</a:t>
                      </a:r>
                    </a:p>
                  </a:txBody>
                  <a:tcPr anchor="ctr"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IN" dirty="0"/>
                        <a:t>No authority to validate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2135336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7940076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EE83B0-B478-C546-A3C8-48FC0821B3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50164" y="-57344"/>
            <a:ext cx="10364451" cy="1596177"/>
          </a:xfrm>
        </p:spPr>
        <p:txBody>
          <a:bodyPr/>
          <a:lstStyle/>
          <a:p>
            <a:r>
              <a:rPr lang="en-IN" dirty="0"/>
              <a:t>Validator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F45024-9778-C341-A0BA-EDBF6BD91B3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37627" y="1327332"/>
            <a:ext cx="10364452" cy="3424107"/>
          </a:xfrm>
        </p:spPr>
        <p:txBody>
          <a:bodyPr/>
          <a:lstStyle/>
          <a:p>
            <a:r>
              <a:rPr lang="en-IN" b="0" i="0" cap="none" dirty="0">
                <a:effectLst/>
                <a:latin typeface="Google Sans"/>
              </a:rPr>
              <a:t>It checks to ensure transactions added to the blockchain are accurate and follow the rules. This process ensures the integrity of the blockchain. Validator nodes are important. They play a major role in keeping the network decentralized</a:t>
            </a:r>
            <a:endParaRPr lang="en-US" cap="non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2649105-B507-3F4E-AECE-4FD45FDCC0E4}"/>
              </a:ext>
            </a:extLst>
          </p:cNvPr>
          <p:cNvSpPr txBox="1"/>
          <p:nvPr/>
        </p:nvSpPr>
        <p:spPr>
          <a:xfrm>
            <a:off x="526774" y="3146269"/>
            <a:ext cx="5333337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Proof of Stake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systems (like Ethereum now, or Solana):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lock up some coins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(this is called </a:t>
            </a:r>
            <a:r>
              <a:rPr lang="en-IN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staking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network says, “Cool! You're in.” Now you're a validator.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more you stake, the higher your chances of being picked to add the next block.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If you try to cheat, your staked coins can be slashed (you lose some).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B7FD263-4C43-1E49-98D6-088D49B44B8F}"/>
              </a:ext>
            </a:extLst>
          </p:cNvPr>
          <p:cNvSpPr txBox="1"/>
          <p:nvPr/>
        </p:nvSpPr>
        <p:spPr>
          <a:xfrm>
            <a:off x="6559826" y="3143517"/>
            <a:ext cx="497552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 Proof of Work (</a:t>
            </a:r>
            <a:r>
              <a:rPr lang="en-IN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systems (like old-school Bitcoin):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become a validator by running special software and 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mining</a:t>
            </a: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You solve puzzles with your computer, and if you're the first to solve it, you validate the next block.</a:t>
            </a:r>
          </a:p>
          <a:p>
            <a:pPr marL="285750" indent="-285750">
              <a:buFont typeface="Wingdings" pitchFamily="2" charset="2"/>
              <a:buChar char="Ø"/>
            </a:pPr>
            <a:r>
              <a:rPr lang="en-IN" dirty="0">
                <a:latin typeface="Times New Roman" panose="02020603050405020304" pitchFamily="18" charset="0"/>
                <a:cs typeface="Times New Roman" panose="02020603050405020304" pitchFamily="18" charset="0"/>
              </a:rPr>
              <a:t>No staking needed—just computing power and energy.</a:t>
            </a:r>
          </a:p>
        </p:txBody>
      </p:sp>
    </p:spTree>
    <p:extLst>
      <p:ext uri="{BB962C8B-B14F-4D97-AF65-F5344CB8AC3E}">
        <p14:creationId xmlns:p14="http://schemas.microsoft.com/office/powerpoint/2010/main" val="16372409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F896E0-6E2D-E340-A6D4-098F0AA4B1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5" y="0"/>
            <a:ext cx="10364451" cy="1596177"/>
          </a:xfrm>
        </p:spPr>
        <p:txBody>
          <a:bodyPr/>
          <a:lstStyle/>
          <a:p>
            <a:r>
              <a:rPr lang="en-IN" dirty="0"/>
              <a:t>Member Nodes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56C9E2-5B89-9745-A056-48F0DE032C8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3" y="1206203"/>
            <a:ext cx="10364452" cy="1703975"/>
          </a:xfrm>
        </p:spPr>
        <p:txBody>
          <a:bodyPr/>
          <a:lstStyle/>
          <a:p>
            <a:r>
              <a:rPr lang="en-IN" b="0" i="0" cap="none" dirty="0">
                <a:effectLst/>
                <a:latin typeface="Google Sans"/>
              </a:rPr>
              <a:t>A member node can be any node in a network, including validator nodes, but also potentially full nodes or other types of nodes.</a:t>
            </a:r>
          </a:p>
          <a:p>
            <a:r>
              <a:rPr lang="en-IN" b="0" i="0" cap="none" dirty="0">
                <a:effectLst/>
                <a:latin typeface="Google Sans"/>
              </a:rPr>
              <a:t>Member nodes can participate in network operations, synchronize data, and interact with other nodes.</a:t>
            </a:r>
            <a:endParaRPr lang="en-US" cap="non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CF0B212-C1C2-D542-8861-85716974B98C}"/>
              </a:ext>
            </a:extLst>
          </p:cNvPr>
          <p:cNvSpPr txBox="1"/>
          <p:nvPr/>
        </p:nvSpPr>
        <p:spPr>
          <a:xfrm>
            <a:off x="913772" y="3244939"/>
            <a:ext cx="477936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How they are introduced:</a:t>
            </a:r>
          </a:p>
          <a:p>
            <a:r>
              <a:rPr lang="en-IN" dirty="0"/>
              <a:t>Anyone can become a member node by: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Downloading the blockchain software (like Bitcoin Core or Geth for Ethereum).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Connecting to the network.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6101502-F465-0346-8F76-05CBBD4F13CA}"/>
              </a:ext>
            </a:extLst>
          </p:cNvPr>
          <p:cNvSpPr txBox="1"/>
          <p:nvPr/>
        </p:nvSpPr>
        <p:spPr>
          <a:xfrm>
            <a:off x="6278879" y="3244939"/>
            <a:ext cx="6094674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b="1" dirty="0"/>
              <a:t>How they are created: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You set up a computer or server.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Install the blockchain software.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Sync the blockchain data (download the chain).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dirty="0"/>
              <a:t>Now you're a </a:t>
            </a:r>
            <a:r>
              <a:rPr lang="en-IN" b="1" dirty="0"/>
              <a:t>full node</a:t>
            </a:r>
            <a:r>
              <a:rPr lang="en-IN" dirty="0"/>
              <a:t>, or a </a:t>
            </a:r>
            <a:r>
              <a:rPr lang="en-IN" b="1" dirty="0"/>
              <a:t>member node</a:t>
            </a:r>
            <a:r>
              <a:rPr lang="en-IN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119842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0F4EFBA-441D-4344-8244-E3B65BDD25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3188" y="666277"/>
            <a:ext cx="10364451" cy="1596177"/>
          </a:xfrm>
        </p:spPr>
        <p:txBody>
          <a:bodyPr/>
          <a:lstStyle/>
          <a:p>
            <a:r>
              <a:rPr lang="en-US" dirty="0"/>
              <a:t>Web RESOURCES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6429D6-520A-9F40-B1A7-30CF124022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3187" y="1969527"/>
            <a:ext cx="10364452" cy="3424107"/>
          </a:xfrm>
        </p:spPr>
        <p:txBody>
          <a:bodyPr/>
          <a:lstStyle/>
          <a:p>
            <a:r>
              <a:rPr lang="en-US" cap="none" dirty="0">
                <a:hlinkClick r:id="rId2"/>
              </a:rPr>
              <a:t>https://andersbrownworth.com/blockchain/blockchain</a:t>
            </a:r>
            <a:endParaRPr lang="en-US" cap="none" dirty="0"/>
          </a:p>
          <a:p>
            <a:endParaRPr lang="en-US" cap="none" dirty="0"/>
          </a:p>
        </p:txBody>
      </p:sp>
    </p:spTree>
    <p:extLst>
      <p:ext uri="{BB962C8B-B14F-4D97-AF65-F5344CB8AC3E}">
        <p14:creationId xmlns:p14="http://schemas.microsoft.com/office/powerpoint/2010/main" val="10085463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8D4-E2CE-A940-BAE4-507E1196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REFRESHERS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0E86-EA8D-A049-85E1-5C54FE813B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Blockchain Basics</a:t>
            </a: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Decentralized, immutable ledger.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No central authority (e.g., banks)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Key Properties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  <a:endParaRPr lang="en-IN" dirty="0">
              <a:solidFill>
                <a:schemeClr val="tx1"/>
              </a:solidFill>
              <a:latin typeface="DeepSeek-CJK-patch"/>
            </a:endParaRP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Immutable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 Data can’t be altered.</a:t>
            </a: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Transparent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 All transactions visible.</a:t>
            </a:r>
            <a:endParaRPr lang="en-IN" dirty="0">
              <a:solidFill>
                <a:schemeClr val="tx1"/>
              </a:solidFill>
              <a:latin typeface="DeepSeek-CJK-patch"/>
            </a:endParaRPr>
          </a:p>
          <a:p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Chained Blocks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 Each block linked via hashes.</a:t>
            </a: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</p:spTree>
    <p:extLst>
      <p:ext uri="{BB962C8B-B14F-4D97-AF65-F5344CB8AC3E}">
        <p14:creationId xmlns:p14="http://schemas.microsoft.com/office/powerpoint/2010/main" val="11133806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8D4-E2CE-A940-BAE4-507E1196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58344"/>
            <a:ext cx="10364451" cy="1596177"/>
          </a:xfrm>
        </p:spPr>
        <p:txBody>
          <a:bodyPr/>
          <a:lstStyle/>
          <a:p>
            <a:r>
              <a:rPr lang="en-US" dirty="0"/>
              <a:t>Day 1 REFRESHERS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0E86-EA8D-A049-85E1-5C54FE8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547" y="1540188"/>
            <a:ext cx="8915400" cy="4555811"/>
          </a:xfrm>
        </p:spPr>
        <p:txBody>
          <a:bodyPr>
            <a:normAutofit fontScale="70000" lnSpcReduction="20000"/>
          </a:bodyPr>
          <a:lstStyle/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Cryptography in Blockchain</a:t>
            </a: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r>
              <a:rPr lang="en-IN" i="0" dirty="0">
                <a:solidFill>
                  <a:schemeClr val="tx1"/>
                </a:solidFill>
                <a:effectLst/>
                <a:latin typeface="DeepSeek-CJK-patch"/>
              </a:rPr>
              <a:t>SHA-256 Hashing:</a:t>
            </a:r>
          </a:p>
          <a:p>
            <a:pPr marL="0" indent="0" algn="l">
              <a:buNone/>
            </a:pPr>
            <a:b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</a:b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IN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IN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IN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endParaRPr lang="en-IN" b="1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Properties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Deterministic (same input → same output).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One-way (can’t reverse-engineer input).</a:t>
            </a: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Use Case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Blocks are chained by hashing previous block’s header.</a:t>
            </a: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A4B1738-C085-CF4F-8017-B0C6657909D7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397" t="21103" r="9575" b="21529"/>
          <a:stretch/>
        </p:blipFill>
        <p:spPr>
          <a:xfrm>
            <a:off x="2660820" y="2355455"/>
            <a:ext cx="5568780" cy="1645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02343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8D4-E2CE-A940-BAE4-507E11962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0"/>
            <a:ext cx="10364451" cy="1596177"/>
          </a:xfrm>
        </p:spPr>
        <p:txBody>
          <a:bodyPr/>
          <a:lstStyle/>
          <a:p>
            <a:r>
              <a:rPr lang="en-US" dirty="0"/>
              <a:t>Day 1 REFRESHERS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0E86-EA8D-A049-85E1-5C54FE8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547" y="1540188"/>
            <a:ext cx="8915400" cy="4555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 Bitcoin Mining (</a:t>
            </a:r>
            <a:r>
              <a:rPr lang="en-IN" b="1" i="0" dirty="0" err="1">
                <a:solidFill>
                  <a:schemeClr val="tx1"/>
                </a:solidFill>
                <a:effectLst/>
                <a:latin typeface="DeepSeek-CJK-patch"/>
              </a:rPr>
              <a:t>PoW</a:t>
            </a: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)</a:t>
            </a: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Find a hash starting with N zeros (difficulty).</a:t>
            </a: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  <a:p>
            <a:pPr marL="0" indent="0" algn="l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How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: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Miners brute-force a </a:t>
            </a: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nonce</a:t>
            </a:r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.</a:t>
            </a:r>
          </a:p>
          <a:p>
            <a:r>
              <a:rPr lang="en-IN" b="0" i="0" dirty="0">
                <a:solidFill>
                  <a:schemeClr val="tx1"/>
                </a:solidFill>
                <a:effectLst/>
                <a:latin typeface="DeepSeek-CJK-patch"/>
              </a:rPr>
              <a:t>Valid hash → Block added to chain.</a:t>
            </a:r>
          </a:p>
          <a:p>
            <a:pPr marL="0" indent="0">
              <a:buNone/>
            </a:pP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E356A58-DA8E-BB49-81BC-1437AAA987A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8708" t="15376" r="8776" b="15435"/>
          <a:stretch/>
        </p:blipFill>
        <p:spPr>
          <a:xfrm>
            <a:off x="2531547" y="3987090"/>
            <a:ext cx="5577016" cy="26614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6819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A248D4-E2CE-A940-BAE4-507E11962F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Day 1 REFRESHERS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1D0E86-EA8D-A049-85E1-5C54FE813B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31547" y="1540188"/>
            <a:ext cx="8915400" cy="4555811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i="0" dirty="0">
                <a:solidFill>
                  <a:schemeClr val="tx1"/>
                </a:solidFill>
                <a:effectLst/>
                <a:latin typeface="DeepSeek-CJK-patch"/>
              </a:rPr>
              <a:t> </a:t>
            </a:r>
            <a:endParaRPr lang="en-IN" b="0" i="0" dirty="0">
              <a:solidFill>
                <a:schemeClr val="tx1"/>
              </a:solidFill>
              <a:effectLst/>
              <a:latin typeface="DeepSeek-CJK-patch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3B39EEF-3882-DD42-9C14-6E85BB58FA75}"/>
              </a:ext>
            </a:extLst>
          </p:cNvPr>
          <p:cNvSpPr txBox="1"/>
          <p:nvPr/>
        </p:nvSpPr>
        <p:spPr>
          <a:xfrm>
            <a:off x="2440931" y="1951672"/>
            <a:ext cx="6100118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1" i="0" dirty="0">
                <a:effectLst/>
                <a:latin typeface="DeepSeek-CJK-patch"/>
              </a:rPr>
              <a:t>Key Takeaways</a:t>
            </a:r>
          </a:p>
          <a:p>
            <a:pPr algn="l"/>
            <a:endParaRPr lang="en-IN" b="0" i="0" dirty="0">
              <a:effectLst/>
              <a:latin typeface="DeepSeek-CJK-patch"/>
            </a:endParaRP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Blockchain = Decentralized database.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Mining = Solving </a:t>
            </a:r>
            <a:r>
              <a:rPr lang="en-IN" b="0" i="0" dirty="0" err="1">
                <a:effectLst/>
                <a:latin typeface="DeepSeek-CJK-patch"/>
              </a:rPr>
              <a:t>PoW</a:t>
            </a:r>
            <a:r>
              <a:rPr lang="en-IN" b="0" i="0" dirty="0">
                <a:effectLst/>
                <a:latin typeface="DeepSeek-CJK-patch"/>
              </a:rPr>
              <a:t> puzzles.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IN" b="0" i="0" dirty="0">
                <a:effectLst/>
                <a:latin typeface="DeepSeek-CJK-patch"/>
              </a:rPr>
              <a:t>Nonce = Random number for hash hunting</a:t>
            </a:r>
            <a:r>
              <a:rPr lang="en-IN" b="0" i="0" dirty="0">
                <a:solidFill>
                  <a:srgbClr val="F8FAFF"/>
                </a:solidFill>
                <a:effectLst/>
                <a:latin typeface="DeepSeek-CJK-patch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3531728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33D99A-8054-5340-AB1F-359D599578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124247"/>
            <a:ext cx="10364451" cy="1596177"/>
          </a:xfrm>
        </p:spPr>
        <p:txBody>
          <a:bodyPr/>
          <a:lstStyle/>
          <a:p>
            <a:r>
              <a:rPr lang="en-IN" b="1" dirty="0">
                <a:effectLst/>
              </a:rPr>
              <a:t>Blockchain Architecture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C763B-F253-4145-A7F4-1F1C7C81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3774" y="1540189"/>
            <a:ext cx="6146053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IN" b="1" dirty="0"/>
              <a:t>Key Components of a Block</a:t>
            </a:r>
          </a:p>
          <a:p>
            <a:pPr marL="0" indent="0">
              <a:buNone/>
            </a:pPr>
            <a:r>
              <a:rPr lang="en-IN" b="1" dirty="0"/>
              <a:t>Block Header</a:t>
            </a:r>
            <a:r>
              <a:rPr lang="en-IN" dirty="0"/>
              <a:t>: </a:t>
            </a:r>
          </a:p>
          <a:p>
            <a:pPr marL="457200" lvl="1" indent="0">
              <a:buNone/>
            </a:pPr>
            <a:r>
              <a:rPr lang="en-IN" b="1" dirty="0"/>
              <a:t>Previous Hash</a:t>
            </a:r>
            <a:r>
              <a:rPr lang="en-IN" dirty="0"/>
              <a:t>: Links to the prior block (creates the chain).</a:t>
            </a:r>
          </a:p>
          <a:p>
            <a:pPr marL="457200" lvl="1" indent="0">
              <a:buNone/>
            </a:pPr>
            <a:r>
              <a:rPr lang="en-IN" b="1" dirty="0"/>
              <a:t>Timestamp</a:t>
            </a:r>
            <a:r>
              <a:rPr lang="en-IN" dirty="0"/>
              <a:t>: When the block was mined.</a:t>
            </a:r>
          </a:p>
          <a:p>
            <a:pPr marL="457200" lvl="1" indent="0">
              <a:buNone/>
            </a:pPr>
            <a:r>
              <a:rPr lang="en-IN" b="1" dirty="0"/>
              <a:t>Nonce</a:t>
            </a:r>
            <a:r>
              <a:rPr lang="en-IN" dirty="0"/>
              <a:t>: Proof-of-Work number</a:t>
            </a:r>
          </a:p>
          <a:p>
            <a:pPr marL="457200" lvl="1" indent="0">
              <a:buNone/>
            </a:pPr>
            <a:r>
              <a:rPr lang="en-IN" b="1" dirty="0"/>
              <a:t>Merkle Root</a:t>
            </a:r>
            <a:r>
              <a:rPr lang="en-IN" dirty="0"/>
              <a:t>: Hash of all transactions</a:t>
            </a:r>
          </a:p>
          <a:p>
            <a:pPr marL="0" indent="0">
              <a:buNone/>
            </a:pPr>
            <a:r>
              <a:rPr lang="en-IN" b="1" dirty="0"/>
              <a:t>Block Body</a:t>
            </a:r>
            <a:r>
              <a:rPr lang="en-IN" dirty="0"/>
              <a:t>: </a:t>
            </a:r>
          </a:p>
          <a:p>
            <a:pPr marL="457200" lvl="1" indent="0">
              <a:buNone/>
            </a:pPr>
            <a:r>
              <a:rPr lang="en-IN" dirty="0"/>
              <a:t>List of transactions.</a:t>
            </a:r>
          </a:p>
          <a:p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2B5BF0F-90AE-E74A-B106-4ED6C44E987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11472" t="14775" r="11753" b="14714"/>
          <a:stretch/>
        </p:blipFill>
        <p:spPr>
          <a:xfrm>
            <a:off x="7144984" y="1661209"/>
            <a:ext cx="4874022" cy="3476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836626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9B43F2F-CB74-A646-8A10-E22AFDFF85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397" y="165436"/>
            <a:ext cx="10364451" cy="1596177"/>
          </a:xfrm>
        </p:spPr>
        <p:txBody>
          <a:bodyPr/>
          <a:lstStyle/>
          <a:p>
            <a:r>
              <a:rPr lang="en-IN" b="1" dirty="0">
                <a:effectLst/>
              </a:rPr>
              <a:t>Blockchain Architecture</a:t>
            </a:r>
            <a:endParaRPr lang="en-US" dirty="0"/>
          </a:p>
        </p:txBody>
      </p:sp>
      <p:pic>
        <p:nvPicPr>
          <p:cNvPr id="1032" name="Picture 8" descr="Blockchain Structure | GeeksforGeeks">
            <a:extLst>
              <a:ext uri="{FF2B5EF4-FFF2-40B4-BE49-F238E27FC236}">
                <a16:creationId xmlns:a16="http://schemas.microsoft.com/office/drawing/2014/main" id="{616B6363-D865-DA49-855B-1FDC2254307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25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1397" y="1173778"/>
            <a:ext cx="10272584" cy="51416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776982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97AB22-0D53-AD49-8304-F8C71D2468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4591"/>
            <a:ext cx="10364451" cy="1596177"/>
          </a:xfrm>
        </p:spPr>
        <p:txBody>
          <a:bodyPr/>
          <a:lstStyle/>
          <a:p>
            <a:r>
              <a:rPr lang="en-IN" b="1" dirty="0">
                <a:effectLst/>
              </a:rPr>
              <a:t>Merkle Trees</a:t>
            </a:r>
            <a:endParaRPr lang="en-US" dirty="0"/>
          </a:p>
        </p:txBody>
      </p:sp>
      <p:pic>
        <p:nvPicPr>
          <p:cNvPr id="2050" name="Picture 2" descr="Understanding Merkle Trees: The Backbone of Data Verification | by Rajeev  Kumar | Medium">
            <a:extLst>
              <a:ext uri="{FF2B5EF4-FFF2-40B4-BE49-F238E27FC236}">
                <a16:creationId xmlns:a16="http://schemas.microsoft.com/office/drawing/2014/main" id="{47AF4212-F676-9142-9A54-202EFF63568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4154"/>
          <a:stretch/>
        </p:blipFill>
        <p:spPr bwMode="auto">
          <a:xfrm>
            <a:off x="2569774" y="1065475"/>
            <a:ext cx="7052452" cy="55341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52700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1D8C47-1DAF-8A4F-A12F-14BDACB26D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13774" y="-113003"/>
            <a:ext cx="10364451" cy="1596177"/>
          </a:xfrm>
        </p:spPr>
        <p:txBody>
          <a:bodyPr/>
          <a:lstStyle/>
          <a:p>
            <a:r>
              <a:rPr lang="en-US" dirty="0"/>
              <a:t>How Blockchain systems track transactions</a:t>
            </a:r>
          </a:p>
        </p:txBody>
      </p:sp>
      <p:pic>
        <p:nvPicPr>
          <p:cNvPr id="3074" name="Picture 2" descr="Structure of Block in Blockchain - Components &amp; Storage Capacity">
            <a:extLst>
              <a:ext uri="{FF2B5EF4-FFF2-40B4-BE49-F238E27FC236}">
                <a16:creationId xmlns:a16="http://schemas.microsoft.com/office/drawing/2014/main" id="{D8C82A46-C9DC-8042-96C3-0FB35406C1F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6468" y="911874"/>
            <a:ext cx="8251406" cy="55604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CD1ECF2A-C7FB-3144-B74A-4711B69C547E}"/>
              </a:ext>
            </a:extLst>
          </p:cNvPr>
          <p:cNvSpPr txBox="1"/>
          <p:nvPr/>
        </p:nvSpPr>
        <p:spPr>
          <a:xfrm>
            <a:off x="8335122" y="1351233"/>
            <a:ext cx="3615855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IN" b="0" i="0" dirty="0">
                <a:effectLst/>
                <a:latin typeface="DeepSeek-CJK-patch"/>
              </a:rPr>
              <a:t>The block contains </a:t>
            </a:r>
            <a:r>
              <a:rPr lang="en-IN" b="1" i="0" dirty="0">
                <a:effectLst/>
                <a:latin typeface="DeepSeek-CJK-patch"/>
              </a:rPr>
              <a:t>two parts</a:t>
            </a:r>
            <a:r>
              <a:rPr lang="en-IN" b="0" i="0" dirty="0">
                <a:effectLst/>
                <a:latin typeface="DeepSeek-CJK-patch"/>
              </a:rPr>
              <a:t>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Block Header</a:t>
            </a:r>
            <a:r>
              <a:rPr lang="en-IN" b="0" i="0" dirty="0">
                <a:effectLst/>
                <a:latin typeface="DeepSeek-CJK-patch"/>
              </a:rPr>
              <a:t>: Includes the Merkle root (hash summary).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IN" b="1" i="0" dirty="0">
                <a:effectLst/>
                <a:latin typeface="DeepSeek-CJK-patch"/>
              </a:rPr>
              <a:t>Transaction List</a:t>
            </a:r>
            <a:r>
              <a:rPr lang="en-IN" b="0" i="0" dirty="0">
                <a:effectLst/>
                <a:latin typeface="DeepSeek-CJK-patch"/>
              </a:rPr>
              <a:t>: The actual raw transaction data.</a:t>
            </a:r>
          </a:p>
        </p:txBody>
      </p:sp>
    </p:spTree>
    <p:extLst>
      <p:ext uri="{BB962C8B-B14F-4D97-AF65-F5344CB8AC3E}">
        <p14:creationId xmlns:p14="http://schemas.microsoft.com/office/powerpoint/2010/main" val="3849690372"/>
      </p:ext>
    </p:extLst>
  </p:cSld>
  <p:clrMapOvr>
    <a:masterClrMapping/>
  </p:clrMapOvr>
</p:sld>
</file>

<file path=ppt/theme/theme1.xml><?xml version="1.0" encoding="utf-8"?>
<a:theme xmlns:a="http://schemas.openxmlformats.org/drawingml/2006/main" name="Droplet">
  <a:themeElements>
    <a:clrScheme name="Droplet">
      <a:dk1>
        <a:sysClr val="windowText" lastClr="000000"/>
      </a:dk1>
      <a:lt1>
        <a:sysClr val="window" lastClr="FFFFFF"/>
      </a:lt1>
      <a:dk2>
        <a:srgbClr val="355071"/>
      </a:dk2>
      <a:lt2>
        <a:srgbClr val="AABED7"/>
      </a:lt2>
      <a:accent1>
        <a:srgbClr val="2FA3EE"/>
      </a:accent1>
      <a:accent2>
        <a:srgbClr val="4BCAAD"/>
      </a:accent2>
      <a:accent3>
        <a:srgbClr val="86C157"/>
      </a:accent3>
      <a:accent4>
        <a:srgbClr val="D99C3F"/>
      </a:accent4>
      <a:accent5>
        <a:srgbClr val="CE6633"/>
      </a:accent5>
      <a:accent6>
        <a:srgbClr val="A35DD1"/>
      </a:accent6>
      <a:hlink>
        <a:srgbClr val="56BCFE"/>
      </a:hlink>
      <a:folHlink>
        <a:srgbClr val="97C5E3"/>
      </a:folHlink>
    </a:clrScheme>
    <a:fontScheme name="Drople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roplet">
      <a:fillStyleLst>
        <a:solidFill>
          <a:schemeClr val="phClr"/>
        </a:solidFill>
        <a:solidFill>
          <a:schemeClr val="phClr">
            <a:tint val="69000"/>
            <a:satMod val="105000"/>
            <a:lumMod val="110000"/>
          </a:schemeClr>
        </a:solidFill>
        <a:gradFill rotWithShape="1">
          <a:gsLst>
            <a:gs pos="0">
              <a:schemeClr val="phClr">
                <a:tint val="94000"/>
                <a:satMod val="100000"/>
                <a:lumMod val="108000"/>
              </a:schemeClr>
            </a:gs>
            <a:gs pos="50000">
              <a:schemeClr val="phClr">
                <a:tint val="98000"/>
                <a:shade val="100000"/>
                <a:satMod val="100000"/>
                <a:lumMod val="100000"/>
              </a:schemeClr>
            </a:gs>
            <a:gs pos="100000">
              <a:schemeClr val="phClr">
                <a:shade val="72000"/>
                <a:satMod val="12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>
              <a:shade val="60000"/>
            </a:schemeClr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25400" dir="5400000" rotWithShape="0">
              <a:srgbClr val="000000">
                <a:alpha val="28000"/>
              </a:srgbClr>
            </a:outerShdw>
          </a:effectLst>
        </a:effectStyle>
        <a:effectStyle>
          <a:effectLst>
            <a:outerShdw blurRad="63500" dist="25400" dir="5400000" algn="ctr" rotWithShape="0">
              <a:srgbClr val="000000">
                <a:alpha val="69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200000"/>
            </a:lightRig>
          </a:scene3d>
          <a:sp3d prstMaterial="plastic">
            <a:bevelT w="254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84000"/>
                <a:shade val="100000"/>
                <a:hueMod val="130000"/>
                <a:satMod val="150000"/>
                <a:lumMod val="112000"/>
              </a:schemeClr>
            </a:gs>
            <a:gs pos="100000">
              <a:schemeClr val="phClr">
                <a:shade val="92000"/>
                <a:satMod val="140000"/>
                <a:lumMod val="11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roplet" id="{8984A317-299A-4E50-B45D-BFC9EDE2337A}" vid="{A633B6A3-9E7F-4C10-9C98-2517A313436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{B50B468E-8314-BC4B-B8A2-33ACCAE9B4E4}tf10001073_mac</Template>
  <TotalTime>125</TotalTime>
  <Words>613</Words>
  <Application>Microsoft Macintosh PowerPoint</Application>
  <PresentationFormat>Widescreen</PresentationFormat>
  <Paragraphs>89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DeepSeek-CJK-patch</vt:lpstr>
      <vt:lpstr>Google Sans</vt:lpstr>
      <vt:lpstr>Times New Roman</vt:lpstr>
      <vt:lpstr>Tw Cen MT</vt:lpstr>
      <vt:lpstr>Wingdings</vt:lpstr>
      <vt:lpstr>Droplet</vt:lpstr>
      <vt:lpstr>Day 2: Blockchain Architecture &amp; Merkle Trees</vt:lpstr>
      <vt:lpstr>Day 1 REFRESHERS</vt:lpstr>
      <vt:lpstr>Day 1 REFRESHERS</vt:lpstr>
      <vt:lpstr>Day 1 REFRESHERS</vt:lpstr>
      <vt:lpstr>Day 1 REFRESHERS</vt:lpstr>
      <vt:lpstr>Blockchain Architecture</vt:lpstr>
      <vt:lpstr>Blockchain Architecture</vt:lpstr>
      <vt:lpstr>Merkle Trees</vt:lpstr>
      <vt:lpstr>How Blockchain systems track transactions</vt:lpstr>
      <vt:lpstr>How Nodes Verify Transactions</vt:lpstr>
      <vt:lpstr>Validator node vs Member node</vt:lpstr>
      <vt:lpstr>Validator Nodes</vt:lpstr>
      <vt:lpstr>Member Nodes</vt:lpstr>
      <vt:lpstr>Web RESOURCES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Day 2: Blockchain Architecture &amp; Merkle Trees</dc:title>
  <dc:creator>Microsoft Office User</dc:creator>
  <cp:lastModifiedBy>Microsoft Office User</cp:lastModifiedBy>
  <cp:revision>1</cp:revision>
  <dcterms:created xsi:type="dcterms:W3CDTF">2025-04-25T01:23:24Z</dcterms:created>
  <dcterms:modified xsi:type="dcterms:W3CDTF">2025-04-25T03:29:08Z</dcterms:modified>
</cp:coreProperties>
</file>