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692"/>
  </p:normalViewPr>
  <p:slideViewPr>
    <p:cSldViewPr snapToGrid="0" snapToObjects="1">
      <p:cViewPr varScale="1">
        <p:scale>
          <a:sx n="137" d="100"/>
          <a:sy n="137" d="100"/>
        </p:scale>
        <p:origin x="1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3C74-1E16-3741-8FA3-8F2A5E22D07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FF62F-1F2D-DD4A-AB0B-BBA5E8D8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FF62F-1F2D-DD4A-AB0B-BBA5E8D8AA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6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3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9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51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7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9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1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4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3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3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8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8B5F3D-3FB2-9745-931C-D7C13111A77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A6764D-D190-484E-A66E-5A898BED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brownworth.com/blockchain/public-private-keys/signatu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C47C-9DB7-F446-8293-46E6A7D67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DeepSeek-CJK-patch"/>
              </a:rPr>
              <a:t>Cryptography &amp; Wallets in Blockchain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91AD6-B282-B243-803D-23C211DD5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Understanding Keys, Signatures, and Secure Transactions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1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9B38-BAB3-274F-AB19-A1F3D91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AA93-7E88-F54F-AC75-A314295992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https://andersbrownworth.com/blockchain/public-private-keys/signatures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0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175C-B997-8D45-9A32-6E83564F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14" y="200505"/>
            <a:ext cx="10364451" cy="722603"/>
          </a:xfrm>
        </p:spPr>
        <p:txBody>
          <a:bodyPr/>
          <a:lstStyle/>
          <a:p>
            <a:r>
              <a:rPr lang="en-IN" b="1" i="0" dirty="0">
                <a:effectLst/>
                <a:latin typeface="DeepSeek-CJK-patch"/>
              </a:rPr>
              <a:t>Public-Key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4D2D-47C3-794D-ACC2-97BA0945A1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1103"/>
            <a:ext cx="7080695" cy="34241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Private Key</a:t>
            </a:r>
            <a:r>
              <a:rPr lang="en-IN" b="0" i="0" dirty="0">
                <a:effectLst/>
                <a:latin typeface="DeepSeek-CJK-patch"/>
              </a:rPr>
              <a:t>: "Your secret password (64 hex chars)"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Public Key</a:t>
            </a:r>
            <a:r>
              <a:rPr lang="en-IN" b="0" i="0" dirty="0">
                <a:effectLst/>
                <a:latin typeface="DeepSeek-CJK-patch"/>
              </a:rPr>
              <a:t>: "Derived from private key, shared openly"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Address</a:t>
            </a:r>
            <a:r>
              <a:rPr lang="en-IN" b="0" i="0" dirty="0">
                <a:effectLst/>
                <a:latin typeface="DeepSeek-CJK-patch"/>
              </a:rPr>
              <a:t>: "Shortened public key (e.g., 0x71C7...)"</a:t>
            </a:r>
          </a:p>
        </p:txBody>
      </p:sp>
      <p:pic>
        <p:nvPicPr>
          <p:cNvPr id="1026" name="Picture 2" descr="What is a Public and Private Key Pair?">
            <a:extLst>
              <a:ext uri="{FF2B5EF4-FFF2-40B4-BE49-F238E27FC236}">
                <a16:creationId xmlns:a16="http://schemas.microsoft.com/office/drawing/2014/main" id="{D0340898-CE15-6349-8194-31B89A85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103" y="2870742"/>
            <a:ext cx="7257869" cy="362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6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D12A-56FA-6244-B29F-170997DB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93" y="276771"/>
            <a:ext cx="9458662" cy="928575"/>
          </a:xfrm>
        </p:spPr>
        <p:txBody>
          <a:bodyPr/>
          <a:lstStyle/>
          <a:p>
            <a:r>
              <a:rPr lang="en-US" dirty="0"/>
              <a:t>Key 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0223-425F-4348-B92F-2B19C7C825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4611" y="1205346"/>
            <a:ext cx="10363826" cy="3424107"/>
          </a:xfrm>
        </p:spPr>
        <p:txBody>
          <a:bodyPr/>
          <a:lstStyle/>
          <a:p>
            <a:pPr marL="0" indent="0" algn="l">
              <a:buNone/>
            </a:pPr>
            <a:r>
              <a:rPr lang="en-IN" b="1" i="0" dirty="0">
                <a:effectLst/>
                <a:latin typeface="DeepSeek-CJK-patch"/>
              </a:rPr>
              <a:t>Private Key Generation</a:t>
            </a:r>
            <a:r>
              <a:rPr lang="en-IN" b="0" i="0" dirty="0">
                <a:effectLst/>
                <a:latin typeface="DeepSeek-CJK-patch"/>
              </a:rPr>
              <a:t> 🔐</a:t>
            </a:r>
          </a:p>
          <a:p>
            <a:pPr marL="0" indent="0" algn="l">
              <a:buNone/>
            </a:pPr>
            <a:r>
              <a:rPr lang="en-IN" b="1" i="0" dirty="0">
                <a:effectLst/>
                <a:latin typeface="DeepSeek-CJK-patch"/>
              </a:rPr>
              <a:t>When</a:t>
            </a:r>
            <a:r>
              <a:rPr lang="en-IN" b="0" i="0" dirty="0">
                <a:effectLst/>
                <a:latin typeface="DeepSeek-CJK-patch"/>
              </a:rPr>
              <a:t>: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DeepSeek-CJK-patch"/>
              </a:rPr>
              <a:t>Created when you first set up a wallet (e.g., </a:t>
            </a:r>
            <a:r>
              <a:rPr lang="en-IN" b="0" i="0" dirty="0" err="1">
                <a:effectLst/>
                <a:latin typeface="DeepSeek-CJK-patch"/>
              </a:rPr>
              <a:t>MetaMask</a:t>
            </a:r>
            <a:r>
              <a:rPr lang="en-IN" b="0" i="0" dirty="0">
                <a:effectLst/>
                <a:latin typeface="DeepSeek-CJK-patch"/>
              </a:rPr>
              <a:t>, Bitcoin Core)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DeepSeek-CJK-patch"/>
              </a:rPr>
              <a:t>Generated </a:t>
            </a:r>
            <a:r>
              <a:rPr lang="en-IN" b="1" i="0" dirty="0">
                <a:effectLst/>
                <a:latin typeface="DeepSeek-CJK-patch"/>
              </a:rPr>
              <a:t>once</a:t>
            </a:r>
            <a:r>
              <a:rPr lang="en-IN" b="0" i="0" dirty="0">
                <a:effectLst/>
                <a:latin typeface="DeepSeek-CJK-patch"/>
              </a:rPr>
              <a:t> and must be kept secret</a:t>
            </a:r>
          </a:p>
          <a:p>
            <a:pPr marL="0" indent="0" algn="l">
              <a:buNone/>
            </a:pPr>
            <a:r>
              <a:rPr lang="en-IN" b="1" i="0" dirty="0">
                <a:effectLst/>
                <a:latin typeface="DeepSeek-CJK-patch"/>
              </a:rPr>
              <a:t>How</a:t>
            </a:r>
            <a:r>
              <a:rPr lang="en-IN" b="0" i="0" dirty="0">
                <a:effectLst/>
                <a:latin typeface="DeepSeek-CJK-patch"/>
              </a:rPr>
              <a:t>: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DeepSeek-CJK-patch"/>
              </a:rPr>
              <a:t>A </a:t>
            </a:r>
            <a:r>
              <a:rPr lang="en-IN" b="1" i="0" dirty="0">
                <a:effectLst/>
                <a:latin typeface="DeepSeek-CJK-patch"/>
              </a:rPr>
              <a:t>random 256-bit number</a:t>
            </a:r>
            <a:r>
              <a:rPr lang="en-IN" b="0" i="0" dirty="0">
                <a:effectLst/>
                <a:latin typeface="DeepSeek-CJK-patch"/>
              </a:rPr>
              <a:t> (78 digits long!) is picked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DeepSeek-CJK-patch"/>
              </a:rPr>
              <a:t>THEN HASHED WITH ANY ALGORITHM LIKE SHA256 or keccak256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EF36C-9347-A74D-AAF4-B9986392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97" y="4691095"/>
            <a:ext cx="9153549" cy="14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7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A57-D641-ED4E-95F2-3EEE3533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03519"/>
            <a:ext cx="10364451" cy="1596177"/>
          </a:xfrm>
        </p:spPr>
        <p:txBody>
          <a:bodyPr/>
          <a:lstStyle/>
          <a:p>
            <a:r>
              <a:rPr lang="en-US" dirty="0"/>
              <a:t>Key 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F52F-447F-0442-A190-1A5C370C74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7170" y="1782618"/>
            <a:ext cx="10631055" cy="4719781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b="1" i="0" dirty="0">
                <a:effectLst/>
                <a:latin typeface="DeepSeek-CJK-patch"/>
              </a:rPr>
              <a:t>Process</a:t>
            </a:r>
            <a:r>
              <a:rPr lang="en-IN" b="0" i="0" dirty="0">
                <a:effectLst/>
                <a:latin typeface="DeepSeek-CJK-patch"/>
              </a:rPr>
              <a:t>: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DeepSeek-CJK-patch"/>
              </a:rPr>
              <a:t>Take the private key (k).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DeepSeek-CJK-patch"/>
              </a:rPr>
              <a:t>Multiply it by a special "starting point" (G)</a:t>
            </a:r>
          </a:p>
          <a:p>
            <a:pPr marL="457200" lvl="1" indent="0" algn="l">
              <a:buNone/>
            </a:pPr>
            <a:endParaRPr lang="en-IN" dirty="0">
              <a:latin typeface="DeepSeek-CJK-patch"/>
            </a:endParaRPr>
          </a:p>
          <a:p>
            <a:pPr marL="457200" lvl="1" indent="0" algn="l">
              <a:buNone/>
            </a:pPr>
            <a:endParaRPr lang="en-IN" b="0" i="0" dirty="0">
              <a:effectLst/>
              <a:latin typeface="DeepSeek-CJK-patch"/>
            </a:endParaRPr>
          </a:p>
          <a:p>
            <a:pPr marL="457200" lvl="1" indent="0" algn="l">
              <a:buNone/>
            </a:pPr>
            <a:endParaRPr lang="en-IN" dirty="0">
              <a:latin typeface="DeepSeek-CJK-patch"/>
            </a:endParaRPr>
          </a:p>
          <a:p>
            <a:pPr marL="457200" lvl="1" indent="0" algn="l">
              <a:buNone/>
            </a:pPr>
            <a:endParaRPr lang="en-IN" b="0" i="0" dirty="0">
              <a:effectLst/>
              <a:latin typeface="DeepSeek-CJK-patch"/>
            </a:endParaRPr>
          </a:p>
          <a:p>
            <a:pPr marL="457200" lvl="1" indent="0" algn="l">
              <a:buNone/>
            </a:pPr>
            <a:r>
              <a:rPr lang="en-IN" b="0" i="0" dirty="0">
                <a:effectLst/>
                <a:latin typeface="DeepSeek-CJK-patch"/>
              </a:rPr>
              <a:t>G is a fixed point everyone agrees on which is IN </a:t>
            </a:r>
            <a:r>
              <a:rPr lang="en-IN" b="1" i="0" dirty="0">
                <a:effectLst/>
                <a:latin typeface="DeepSeek-CJK-patch"/>
              </a:rPr>
              <a:t>secp256k1 Curve</a:t>
            </a:r>
          </a:p>
          <a:p>
            <a:pPr marL="457200" lvl="1" indent="0" algn="l">
              <a:buNone/>
            </a:pPr>
            <a:r>
              <a:rPr lang="en-IN" i="0" dirty="0">
                <a:effectLst/>
                <a:latin typeface="DeepSeek-CJK-patch"/>
              </a:rPr>
              <a:t>Scalar Multiplication</a:t>
            </a:r>
          </a:p>
          <a:p>
            <a:pPr marL="0" indent="0" algn="l">
              <a:buNone/>
            </a:pPr>
            <a:r>
              <a:rPr lang="en-IN" b="1" i="0" dirty="0">
                <a:effectLst/>
                <a:latin typeface="DeepSeek-CJK-patch"/>
              </a:rPr>
              <a:t>Output</a:t>
            </a:r>
            <a:r>
              <a:rPr lang="en-IN" b="0" i="0" dirty="0">
                <a:effectLst/>
                <a:latin typeface="DeepSeek-CJK-patch"/>
              </a:rPr>
              <a:t>: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DeepSeek-CJK-patch"/>
              </a:rPr>
              <a:t>Your </a:t>
            </a:r>
            <a:r>
              <a:rPr lang="en-IN" b="1" i="0" dirty="0">
                <a:effectLst/>
                <a:latin typeface="DeepSeek-CJK-patch"/>
              </a:rPr>
              <a:t>public key</a:t>
            </a:r>
            <a:r>
              <a:rPr lang="en-IN" b="0" i="0" dirty="0">
                <a:effectLst/>
                <a:latin typeface="DeepSeek-CJK-patch"/>
              </a:rPr>
              <a:t> (130 hex chars).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A861F-4146-324E-BA1A-A3C221A4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0" y="3240249"/>
            <a:ext cx="2413000" cy="132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03DED-580C-5143-9B13-FD724898C2D9}"/>
              </a:ext>
            </a:extLst>
          </p:cNvPr>
          <p:cNvSpPr txBox="1"/>
          <p:nvPr/>
        </p:nvSpPr>
        <p:spPr>
          <a:xfrm>
            <a:off x="647170" y="1392658"/>
            <a:ext cx="693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effectLst/>
                <a:latin typeface="DeepSeek-CJK-patch"/>
              </a:rPr>
              <a:t>Public Key Derivation</a:t>
            </a:r>
            <a:endParaRPr lang="en-IN" sz="2800" b="0" i="0" dirty="0">
              <a:effectLst/>
              <a:latin typeface="DeepSeek-CJK-patch"/>
            </a:endParaRPr>
          </a:p>
        </p:txBody>
      </p:sp>
      <p:pic>
        <p:nvPicPr>
          <p:cNvPr id="3076" name="Picture 4" descr="ECDSA: The digital signature algorithm of a better internet">
            <a:extLst>
              <a:ext uri="{FF2B5EF4-FFF2-40B4-BE49-F238E27FC236}">
                <a16:creationId xmlns:a16="http://schemas.microsoft.com/office/drawing/2014/main" id="{70AE6FAD-FB68-6249-B3EE-6D6667F2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27" y="1283115"/>
            <a:ext cx="3122516" cy="31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1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0B50-9A18-8143-B12F-231B0371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48" y="5092"/>
            <a:ext cx="10364451" cy="1596177"/>
          </a:xfrm>
        </p:spPr>
        <p:txBody>
          <a:bodyPr/>
          <a:lstStyle/>
          <a:p>
            <a:r>
              <a:rPr lang="en-IN" b="1" i="0" dirty="0">
                <a:effectLst/>
                <a:latin typeface="DeepSeek-CJK-patch"/>
              </a:rPr>
              <a:t>Digital Signatures</a:t>
            </a:r>
            <a:br>
              <a:rPr lang="en-IN" b="0" i="0" dirty="0">
                <a:effectLst/>
                <a:latin typeface="DeepSeek-CJK-patch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529862-9E02-6D46-A431-878337EE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18" y="1190205"/>
            <a:ext cx="5451764" cy="1286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20FCF-09DA-F345-82B9-E92AD431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0" y="1190205"/>
            <a:ext cx="4149436" cy="1286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50159C-7A49-DE47-AACD-E3B2DFC9BA7E}"/>
              </a:ext>
            </a:extLst>
          </p:cNvPr>
          <p:cNvSpPr txBox="1"/>
          <p:nvPr/>
        </p:nvSpPr>
        <p:spPr>
          <a:xfrm>
            <a:off x="320965" y="2601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DeepSeek-CJK-patch"/>
              </a:rPr>
              <a:t>ECDSA (Elliptic Curve Digital Signature Algorithm).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9BF6D-531A-5145-94B9-9370691999FC}"/>
              </a:ext>
            </a:extLst>
          </p:cNvPr>
          <p:cNvSpPr txBox="1"/>
          <p:nvPr/>
        </p:nvSpPr>
        <p:spPr>
          <a:xfrm>
            <a:off x="320966" y="2971048"/>
            <a:ext cx="5691907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Signer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private key: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public key: P = k *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message: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random nonce: n (random secret per message)</a:t>
            </a:r>
          </a:p>
          <a:p>
            <a:r>
              <a:rPr lang="en-IN" b="1" dirty="0"/>
              <a:t>Signing process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 = (n * 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 = (e + r * k) / 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 = HASH(m)</a:t>
            </a:r>
          </a:p>
          <a:p>
            <a:r>
              <a:rPr lang="en-IN" dirty="0"/>
              <a:t>Notice: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 comes from n *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 relates n, r, e, and the private key k.</a:t>
            </a:r>
          </a:p>
          <a:p>
            <a:pPr algn="l"/>
            <a:endParaRPr lang="en-IN" sz="1400" b="0" i="0" dirty="0">
              <a:effectLst/>
              <a:latin typeface="DeepSeek-CJK-patch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15319-918A-094E-BA9E-3B7C9BFA620F}"/>
              </a:ext>
            </a:extLst>
          </p:cNvPr>
          <p:cNvSpPr txBox="1"/>
          <p:nvPr/>
        </p:nvSpPr>
        <p:spPr>
          <a:xfrm>
            <a:off x="6567055" y="2746498"/>
            <a:ext cx="50153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Verifier knows: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 (message)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(r, s) (signature)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 (public key)</a:t>
            </a:r>
          </a:p>
          <a:p>
            <a:r>
              <a:rPr lang="en-IN" dirty="0"/>
              <a:t>Verifier computes: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 = HASH(m)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u1 = e / 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u2 = r / 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compute: u1 * G + u2 * P = (x,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 if r ≡ x</a:t>
            </a:r>
            <a:endParaRPr lang="en-IN" sz="1400" b="0" i="0" dirty="0"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71956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D708CB-6B2A-5E4D-9435-324776EE31D1}"/>
              </a:ext>
            </a:extLst>
          </p:cNvPr>
          <p:cNvSpPr txBox="1"/>
          <p:nvPr/>
        </p:nvSpPr>
        <p:spPr>
          <a:xfrm>
            <a:off x="1016000" y="1002529"/>
            <a:ext cx="6918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 calculate something like u1 x G + u2 x P</a:t>
            </a:r>
            <a:br>
              <a:rPr lang="en-IN" dirty="0"/>
            </a:br>
            <a:r>
              <a:rPr lang="en-IN" dirty="0"/>
              <a:t>and expect it to "reconstruct" n x G (because r was made from n x G).</a:t>
            </a:r>
          </a:p>
          <a:p>
            <a:r>
              <a:rPr lang="en-IN" b="1" dirty="0"/>
              <a:t>So let's plug:</a:t>
            </a:r>
          </a:p>
          <a:p>
            <a:r>
              <a:rPr lang="en-IN" dirty="0"/>
              <a:t>Recall: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u1 = e /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u2 = r / s</a:t>
            </a:r>
          </a:p>
          <a:p>
            <a:r>
              <a:rPr lang="en-IN" dirty="0"/>
              <a:t>Then: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55819-8550-FD4D-86F7-98D707E5EF62}"/>
              </a:ext>
            </a:extLst>
          </p:cNvPr>
          <p:cNvSpPr txBox="1"/>
          <p:nvPr/>
        </p:nvSpPr>
        <p:spPr>
          <a:xfrm>
            <a:off x="1016000" y="31261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u1 x G + u2 x P = (e/s) x G + (r/s) x P</a:t>
            </a:r>
          </a:p>
          <a:p>
            <a:r>
              <a:rPr lang="en-US" dirty="0"/>
              <a:t>			  = (e x G + r x P) /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B7259-4B59-BB43-B99E-42B6DBF9C96E}"/>
              </a:ext>
            </a:extLst>
          </p:cNvPr>
          <p:cNvSpPr txBox="1"/>
          <p:nvPr/>
        </p:nvSpPr>
        <p:spPr>
          <a:xfrm>
            <a:off x="1016000" y="3813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but P = k x G, so: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E31CC-0DEC-524D-9A80-EC03A3C05A5F}"/>
              </a:ext>
            </a:extLst>
          </p:cNvPr>
          <p:cNvSpPr txBox="1"/>
          <p:nvPr/>
        </p:nvSpPr>
        <p:spPr>
          <a:xfrm>
            <a:off x="2733965" y="38241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 x P = r x k x 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0707A-34A8-224D-8119-F12B53E37971}"/>
              </a:ext>
            </a:extLst>
          </p:cNvPr>
          <p:cNvSpPr txBox="1"/>
          <p:nvPr/>
        </p:nvSpPr>
        <p:spPr>
          <a:xfrm>
            <a:off x="1016000" y="437805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u1 x G + u2 x P  = (e x G + r x k x G) / s</a:t>
            </a:r>
          </a:p>
          <a:p>
            <a:r>
              <a:rPr lang="en-US" dirty="0"/>
              <a:t>			   = (e + r x k) / s x G</a:t>
            </a:r>
          </a:p>
          <a:p>
            <a:r>
              <a:rPr lang="en-US" dirty="0"/>
              <a:t>			   = n x G    (from above)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161DAD-27F9-2840-8A65-5C52E1D0A17D}"/>
              </a:ext>
            </a:extLst>
          </p:cNvPr>
          <p:cNvSpPr txBox="1"/>
          <p:nvPr/>
        </p:nvSpPr>
        <p:spPr>
          <a:xfrm>
            <a:off x="6336145" y="21105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When </a:t>
            </a:r>
            <a:r>
              <a:rPr lang="en-IN" b="1" dirty="0"/>
              <a:t>signing</a:t>
            </a:r>
            <a:r>
              <a:rPr lang="en-IN" dirty="0"/>
              <a:t>, the signer </a:t>
            </a:r>
            <a:r>
              <a:rPr lang="en-IN" b="1" dirty="0"/>
              <a:t>defines</a:t>
            </a:r>
            <a:r>
              <a:rPr lang="en-IN" dirty="0"/>
              <a:t> s as: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146C1-91AB-154C-962B-D2E1E9EDDDFF}"/>
              </a:ext>
            </a:extLst>
          </p:cNvPr>
          <p:cNvSpPr txBox="1"/>
          <p:nvPr/>
        </p:nvSpPr>
        <p:spPr>
          <a:xfrm>
            <a:off x="6336145" y="2572212"/>
            <a:ext cx="621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 = (e + r x k) /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6932C-4D6E-3D4E-9B70-4A8400A33477}"/>
              </a:ext>
            </a:extLst>
          </p:cNvPr>
          <p:cNvSpPr txBox="1"/>
          <p:nvPr/>
        </p:nvSpPr>
        <p:spPr>
          <a:xfrm>
            <a:off x="6336145" y="3080419"/>
            <a:ext cx="6276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 x n ≡ e + r x 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368534-6F67-EF41-B6D9-EB32877948A0}"/>
              </a:ext>
            </a:extLst>
          </p:cNvPr>
          <p:cNvSpPr txBox="1"/>
          <p:nvPr/>
        </p:nvSpPr>
        <p:spPr>
          <a:xfrm>
            <a:off x="6336145" y="3588506"/>
            <a:ext cx="6303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≡ (e + r x k) / s</a:t>
            </a:r>
          </a:p>
        </p:txBody>
      </p:sp>
    </p:spTree>
    <p:extLst>
      <p:ext uri="{BB962C8B-B14F-4D97-AF65-F5344CB8AC3E}">
        <p14:creationId xmlns:p14="http://schemas.microsoft.com/office/powerpoint/2010/main" val="427517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AE19-4AEB-B148-A588-6ED14584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47" y="0"/>
            <a:ext cx="10364451" cy="1066801"/>
          </a:xfrm>
        </p:spPr>
        <p:txBody>
          <a:bodyPr/>
          <a:lstStyle/>
          <a:p>
            <a:r>
              <a:rPr lang="en-IN" i="0" dirty="0">
                <a:effectLst/>
                <a:latin typeface="DeepSeek-CJK-patch"/>
              </a:rPr>
              <a:t>Wallet Anatomy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E965-7E14-3941-AF9F-B657A4E49C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4829" y="1300292"/>
            <a:ext cx="10363826" cy="17985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Private Key</a:t>
            </a:r>
            <a:r>
              <a:rPr lang="en-IN" b="0" i="0" dirty="0">
                <a:effectLst/>
                <a:latin typeface="DeepSeek-CJK-patch"/>
              </a:rPr>
              <a:t>: "Never share!" (👀→🔒)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Public Key</a:t>
            </a:r>
            <a:r>
              <a:rPr lang="en-IN" b="0" i="0" dirty="0">
                <a:effectLst/>
                <a:latin typeface="DeepSeek-CJK-patch"/>
              </a:rPr>
              <a:t>: "Receiving address generator"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Address</a:t>
            </a:r>
            <a:r>
              <a:rPr lang="en-IN" b="0" i="0" dirty="0">
                <a:effectLst/>
                <a:latin typeface="DeepSeek-CJK-patch"/>
              </a:rPr>
              <a:t>: "Like your bank account number"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AA3EA-7419-0C4D-BE89-257909A8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29" y="2892430"/>
            <a:ext cx="3288723" cy="3438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B7BC7-5D0E-B648-B9AD-0F4640CF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18" y="2892430"/>
            <a:ext cx="2500746" cy="34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7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6FAB-65D9-6748-99C7-E8D2F528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831" y="489208"/>
            <a:ext cx="7999316" cy="411337"/>
          </a:xfrm>
        </p:spPr>
        <p:txBody>
          <a:bodyPr>
            <a:normAutofit fontScale="90000"/>
          </a:bodyPr>
          <a:lstStyle/>
          <a:p>
            <a:r>
              <a:rPr lang="en-US" dirty="0"/>
              <a:t>Key Decrypt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D5A79-1738-D447-817F-2D151FB467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79158" y="1064636"/>
            <a:ext cx="7602151" cy="3424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23267F-3E31-6745-9482-347640915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09" y="4652964"/>
            <a:ext cx="9596582" cy="15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2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A305-2133-B64A-97F3-A7987103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50663"/>
            <a:ext cx="10364451" cy="1596177"/>
          </a:xfrm>
        </p:spPr>
        <p:txBody>
          <a:bodyPr/>
          <a:lstStyle/>
          <a:p>
            <a:r>
              <a:rPr lang="en-IN" b="1" i="0" dirty="0">
                <a:effectLst/>
                <a:latin typeface="DeepSeek-CJK-patch"/>
              </a:rPr>
              <a:t>Wallet Types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F60894-D0B6-BC4D-AE48-CC07C1BCC9A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61678542"/>
              </p:ext>
            </p:extLst>
          </p:nvPr>
        </p:nvGraphicFramePr>
        <p:xfrm>
          <a:off x="1089891" y="1671623"/>
          <a:ext cx="10363200" cy="1859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13520">
                  <a:extLst>
                    <a:ext uri="{9D8B030D-6E8A-4147-A177-3AD203B41FA5}">
                      <a16:colId xmlns:a16="http://schemas.microsoft.com/office/drawing/2014/main" val="246369888"/>
                    </a:ext>
                  </a:extLst>
                </a:gridCol>
                <a:gridCol w="3474840">
                  <a:extLst>
                    <a:ext uri="{9D8B030D-6E8A-4147-A177-3AD203B41FA5}">
                      <a16:colId xmlns:a16="http://schemas.microsoft.com/office/drawing/2014/main" val="1057391748"/>
                    </a:ext>
                  </a:extLst>
                </a:gridCol>
                <a:gridCol w="3474840">
                  <a:extLst>
                    <a:ext uri="{9D8B030D-6E8A-4147-A177-3AD203B41FA5}">
                      <a16:colId xmlns:a16="http://schemas.microsoft.com/office/drawing/2014/main" val="403135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Security Level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31673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Software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MetaMask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22755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Hardware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Ledger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799727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Paper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Printed QR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Offline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5789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9316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{B50B468E-8314-BC4B-B8A2-33ACCAE9B4E4}tf10001073_mac</Template>
  <TotalTime>174</TotalTime>
  <Words>567</Words>
  <Application>Microsoft Macintosh PowerPoint</Application>
  <PresentationFormat>Widescreen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DeepSeek-CJK-patch</vt:lpstr>
      <vt:lpstr>Tw Cen MT</vt:lpstr>
      <vt:lpstr>Droplet</vt:lpstr>
      <vt:lpstr>Cryptography &amp; Wallets in Blockchain</vt:lpstr>
      <vt:lpstr>Public-Key Cryptography</vt:lpstr>
      <vt:lpstr>Key Derivations</vt:lpstr>
      <vt:lpstr>Key Derivations</vt:lpstr>
      <vt:lpstr>Digital Signatures </vt:lpstr>
      <vt:lpstr>PowerPoint Presentation</vt:lpstr>
      <vt:lpstr>Wallet Anatomy</vt:lpstr>
      <vt:lpstr>Key Decrypt</vt:lpstr>
      <vt:lpstr>Wallet Types</vt:lpstr>
      <vt:lpstr>Web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&amp; Wallets in Blockchain</dc:title>
  <dc:creator>Microsoft Office User</dc:creator>
  <cp:lastModifiedBy>Microsoft Office User</cp:lastModifiedBy>
  <cp:revision>2</cp:revision>
  <dcterms:created xsi:type="dcterms:W3CDTF">2025-04-28T00:45:57Z</dcterms:created>
  <dcterms:modified xsi:type="dcterms:W3CDTF">2025-04-28T03:56:01Z</dcterms:modified>
</cp:coreProperties>
</file>