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4647"/>
  </p:normalViewPr>
  <p:slideViewPr>
    <p:cSldViewPr snapToGrid="0" snapToObjects="1">
      <p:cViewPr varScale="1">
        <p:scale>
          <a:sx n="138" d="100"/>
          <a:sy n="138" d="100"/>
        </p:scale>
        <p:origin x="176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B995-2DC6-CC4A-AE99-1F01216BAB29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8E5E-9ED5-D346-BB18-526FE19FC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07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B995-2DC6-CC4A-AE99-1F01216BAB29}" type="datetimeFigureOut">
              <a:rPr lang="en-US" smtClean="0"/>
              <a:t>5/2/25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8E5E-9ED5-D346-BB18-526FE19FC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98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B995-2DC6-CC4A-AE99-1F01216BAB29}" type="datetimeFigureOut">
              <a:rPr lang="en-US" smtClean="0"/>
              <a:t>5/2/25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8E5E-9ED5-D346-BB18-526FE19FC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74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B995-2DC6-CC4A-AE99-1F01216BAB29}" type="datetimeFigureOut">
              <a:rPr lang="en-US" smtClean="0"/>
              <a:t>5/2/25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8E5E-9ED5-D346-BB18-526FE19FC77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5738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B995-2DC6-CC4A-AE99-1F01216BAB29}" type="datetimeFigureOut">
              <a:rPr lang="en-US" smtClean="0"/>
              <a:t>5/2/25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8E5E-9ED5-D346-BB18-526FE19FC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74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B995-2DC6-CC4A-AE99-1F01216BAB29}" type="datetimeFigureOut">
              <a:rPr lang="en-US" smtClean="0"/>
              <a:t>5/2/25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8E5E-9ED5-D346-BB18-526FE19FC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47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B995-2DC6-CC4A-AE99-1F01216BAB29}" type="datetimeFigureOut">
              <a:rPr lang="en-US" smtClean="0"/>
              <a:t>5/2/25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8E5E-9ED5-D346-BB18-526FE19FC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1474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B995-2DC6-CC4A-AE99-1F01216BAB29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8E5E-9ED5-D346-BB18-526FE19FC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303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B995-2DC6-CC4A-AE99-1F01216BAB29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8E5E-9ED5-D346-BB18-526FE19FC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12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B995-2DC6-CC4A-AE99-1F01216BAB29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8E5E-9ED5-D346-BB18-526FE19FC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17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B995-2DC6-CC4A-AE99-1F01216BAB29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8E5E-9ED5-D346-BB18-526FE19FC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936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B995-2DC6-CC4A-AE99-1F01216BAB29}" type="datetimeFigureOut">
              <a:rPr lang="en-US" smtClean="0"/>
              <a:t>5/2/25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8E5E-9ED5-D346-BB18-526FE19FC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97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B995-2DC6-CC4A-AE99-1F01216BAB29}" type="datetimeFigureOut">
              <a:rPr lang="en-US" smtClean="0"/>
              <a:t>5/2/25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8E5E-9ED5-D346-BB18-526FE19FC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889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B995-2DC6-CC4A-AE99-1F01216BAB29}" type="datetimeFigureOut">
              <a:rPr lang="en-US" smtClean="0"/>
              <a:t>5/2/25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8E5E-9ED5-D346-BB18-526FE19FC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816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B995-2DC6-CC4A-AE99-1F01216BAB29}" type="datetimeFigureOut">
              <a:rPr lang="en-US" smtClean="0"/>
              <a:t>5/2/25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8E5E-9ED5-D346-BB18-526FE19FC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64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B995-2DC6-CC4A-AE99-1F01216BAB29}" type="datetimeFigureOut">
              <a:rPr lang="en-US" smtClean="0"/>
              <a:t>5/2/25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8E5E-9ED5-D346-BB18-526FE19FC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1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B995-2DC6-CC4A-AE99-1F01216BAB29}" type="datetimeFigureOut">
              <a:rPr lang="en-US" smtClean="0"/>
              <a:t>5/2/25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8E5E-9ED5-D346-BB18-526FE19FC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81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730B995-2DC6-CC4A-AE99-1F01216BAB29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7FC8E5E-9ED5-D346-BB18-526FE19FC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37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FA7E1-8F5A-054D-826F-3BB50D297C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effectLst/>
              </a:rPr>
              <a:t>Smart Contracts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560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C0106-9173-5844-86A3-D70053473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Oracles Work with Smart Contracts &amp; Blockchain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6126F-3494-3948-9713-AA7329C1BE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Problem:</a:t>
            </a:r>
          </a:p>
          <a:p>
            <a:r>
              <a:rPr lang="en-IN" dirty="0"/>
              <a:t>Smart contracts </a:t>
            </a:r>
            <a:r>
              <a:rPr lang="en-IN" b="1" dirty="0"/>
              <a:t>can’t talk to the outside world</a:t>
            </a:r>
            <a:r>
              <a:rPr lang="en-IN" dirty="0"/>
              <a:t> (like web APIs, weather data, or stock prices) on their own.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401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43305-C541-6841-AE98-15FE9E02C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Oracle’s Role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BCAE7-97D5-1843-A56F-B2BAAAF9873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An </a:t>
            </a:r>
            <a:r>
              <a:rPr lang="en-IN" b="1" dirty="0"/>
              <a:t>oracle acts as a middleman</a:t>
            </a:r>
            <a:r>
              <a:rPr lang="en-IN" dirty="0"/>
              <a:t> that:</a:t>
            </a:r>
          </a:p>
          <a:p>
            <a:pPr>
              <a:buFont typeface="+mj-lt"/>
              <a:buAutoNum type="arabicPeriod"/>
            </a:pPr>
            <a:r>
              <a:rPr lang="en-IN" dirty="0"/>
              <a:t>Fetches data from </a:t>
            </a:r>
            <a:r>
              <a:rPr lang="en-IN" b="1" dirty="0"/>
              <a:t>outside the blockchain</a:t>
            </a:r>
            <a:endParaRPr lang="en-IN" dirty="0"/>
          </a:p>
          <a:p>
            <a:pPr>
              <a:buFont typeface="+mj-lt"/>
              <a:buAutoNum type="arabicPeriod"/>
            </a:pPr>
            <a:r>
              <a:rPr lang="en-IN" dirty="0"/>
              <a:t>Delivers it </a:t>
            </a:r>
            <a:r>
              <a:rPr lang="en-IN" b="1" dirty="0"/>
              <a:t>securely</a:t>
            </a:r>
            <a:r>
              <a:rPr lang="en-IN" dirty="0"/>
              <a:t> to the smart contract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385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F5C72-0B70-CE46-90B9-7A5D5D5A5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Use Case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3B1CA-5A84-E542-A452-2B0AEECAB06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8692044" cy="810217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A smart contract pays a user if Bitcoin goes above $50,000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051A3B-48D1-5045-89EB-BCF761B22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136" y="3001818"/>
            <a:ext cx="5715000" cy="3403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CCBF8C-DC82-A048-AD58-21EF6685D0B8}"/>
              </a:ext>
            </a:extLst>
          </p:cNvPr>
          <p:cNvSpPr txBox="1"/>
          <p:nvPr/>
        </p:nvSpPr>
        <p:spPr>
          <a:xfrm>
            <a:off x="7454372" y="3177309"/>
            <a:ext cx="38238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But where does </a:t>
            </a:r>
            <a:r>
              <a:rPr lang="en-IN" dirty="0" err="1"/>
              <a:t>priceFeed</a:t>
            </a:r>
            <a:r>
              <a:rPr lang="en-IN" dirty="0"/>
              <a:t> come from? The contract can’t pull price data on its own.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837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2C1072-AC09-F348-950C-8A772ED3B8B4}"/>
              </a:ext>
            </a:extLst>
          </p:cNvPr>
          <p:cNvSpPr txBox="1"/>
          <p:nvPr/>
        </p:nvSpPr>
        <p:spPr>
          <a:xfrm>
            <a:off x="1450109" y="644980"/>
            <a:ext cx="8940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Oracle (like </a:t>
            </a:r>
            <a:r>
              <a:rPr lang="en-IN" sz="2400" dirty="0" err="1"/>
              <a:t>Chainlink</a:t>
            </a:r>
            <a:r>
              <a:rPr lang="en-IN" sz="2400" dirty="0"/>
              <a:t>) Watches for Data Requests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7C7D76-37FE-594D-8D9B-66FF73A730FA}"/>
              </a:ext>
            </a:extLst>
          </p:cNvPr>
          <p:cNvSpPr txBox="1"/>
          <p:nvPr/>
        </p:nvSpPr>
        <p:spPr>
          <a:xfrm>
            <a:off x="1450109" y="1014465"/>
            <a:ext cx="91347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The smart contract sends a request:</a:t>
            </a:r>
          </a:p>
          <a:p>
            <a:r>
              <a:rPr lang="en-IN" sz="2000" dirty="0"/>
              <a:t>"I need the current BTC/USD price."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1AA15A-9415-0F49-A86E-2CD155A10858}"/>
              </a:ext>
            </a:extLst>
          </p:cNvPr>
          <p:cNvSpPr txBox="1"/>
          <p:nvPr/>
        </p:nvSpPr>
        <p:spPr>
          <a:xfrm>
            <a:off x="1450109" y="208598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Oracle Fetches Real-World Data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1036A4-2B42-B14A-AFB9-0056C3A7EB73}"/>
              </a:ext>
            </a:extLst>
          </p:cNvPr>
          <p:cNvSpPr txBox="1"/>
          <p:nvPr/>
        </p:nvSpPr>
        <p:spPr>
          <a:xfrm>
            <a:off x="1450109" y="2494530"/>
            <a:ext cx="82850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The oracle contacts external APIs (e.g., </a:t>
            </a:r>
            <a:r>
              <a:rPr lang="en-IN" sz="2000" dirty="0" err="1"/>
              <a:t>Binance</a:t>
            </a:r>
            <a:r>
              <a:rPr lang="en-IN" sz="2000" dirty="0"/>
              <a:t>, </a:t>
            </a:r>
            <a:r>
              <a:rPr lang="en-IN" sz="2000" dirty="0" err="1"/>
              <a:t>CoinGecko</a:t>
            </a:r>
            <a:r>
              <a:rPr lang="en-IN" sz="2000" dirty="0"/>
              <a:t>, etc.).</a:t>
            </a:r>
          </a:p>
          <a:p>
            <a:r>
              <a:rPr lang="en-IN" sz="2000" dirty="0"/>
              <a:t>It aggregates results from multiple sources.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9463DF-5A8D-874E-AF8D-C728D8BE39EA}"/>
              </a:ext>
            </a:extLst>
          </p:cNvPr>
          <p:cNvSpPr txBox="1"/>
          <p:nvPr/>
        </p:nvSpPr>
        <p:spPr>
          <a:xfrm>
            <a:off x="1450109" y="367541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Oracle Delivers the Data On-Chain</a:t>
            </a:r>
            <a:endParaRPr 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9B12C3-86E3-2D44-AD62-3D914CE15973}"/>
              </a:ext>
            </a:extLst>
          </p:cNvPr>
          <p:cNvSpPr txBox="1"/>
          <p:nvPr/>
        </p:nvSpPr>
        <p:spPr>
          <a:xfrm>
            <a:off x="1450109" y="4137075"/>
            <a:ext cx="81372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It sends the answer back to the smart contract via a </a:t>
            </a:r>
            <a:r>
              <a:rPr lang="en-IN" sz="2000" b="1" dirty="0"/>
              <a:t>transaction</a:t>
            </a:r>
            <a:r>
              <a:rPr lang="en-IN" sz="2000" dirty="0"/>
              <a:t>.</a:t>
            </a:r>
          </a:p>
          <a:p>
            <a:r>
              <a:rPr lang="en-IN" sz="2000" dirty="0"/>
              <a:t>This data is now stored in a new </a:t>
            </a:r>
            <a:r>
              <a:rPr lang="en-IN" sz="2000" b="1" dirty="0"/>
              <a:t>block</a:t>
            </a:r>
            <a:r>
              <a:rPr lang="en-IN" sz="2000" dirty="0"/>
              <a:t> on the blockchain.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72EB48-A377-DE44-A97F-D7A90321FDA0}"/>
              </a:ext>
            </a:extLst>
          </p:cNvPr>
          <p:cNvSpPr txBox="1"/>
          <p:nvPr/>
        </p:nvSpPr>
        <p:spPr>
          <a:xfrm>
            <a:off x="1450109" y="5135650"/>
            <a:ext cx="63546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Smart Contract Executes Based on the Data</a:t>
            </a: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F74464-DEC9-FA46-9756-DDB2DA62510A}"/>
              </a:ext>
            </a:extLst>
          </p:cNvPr>
          <p:cNvSpPr txBox="1"/>
          <p:nvPr/>
        </p:nvSpPr>
        <p:spPr>
          <a:xfrm>
            <a:off x="1450109" y="556483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The contract receives the updated price (e.g., $50,100)</a:t>
            </a:r>
          </a:p>
          <a:p>
            <a:r>
              <a:rPr lang="en-IN" dirty="0"/>
              <a:t>It checks the condition, and if met, it </a:t>
            </a:r>
            <a:r>
              <a:rPr lang="en-IN" b="1" dirty="0"/>
              <a:t>executes the </a:t>
            </a:r>
            <a:r>
              <a:rPr lang="en-IN" b="1" dirty="0" err="1"/>
              <a:t>payout</a:t>
            </a:r>
            <a:r>
              <a:rPr lang="en-IN" dirty="0"/>
              <a:t>.</a:t>
            </a:r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4A287587-3012-AB4D-8CF4-B41B5E79B242}"/>
              </a:ext>
            </a:extLst>
          </p:cNvPr>
          <p:cNvSpPr/>
          <p:nvPr/>
        </p:nvSpPr>
        <p:spPr>
          <a:xfrm>
            <a:off x="3482109" y="1722351"/>
            <a:ext cx="83127" cy="3636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B402E9A6-33B3-3344-9C80-3F999CDE879D}"/>
              </a:ext>
            </a:extLst>
          </p:cNvPr>
          <p:cNvSpPr/>
          <p:nvPr/>
        </p:nvSpPr>
        <p:spPr>
          <a:xfrm>
            <a:off x="3398982" y="3192729"/>
            <a:ext cx="83127" cy="3636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23D21BA0-E122-2349-9D04-BEDC8C525354}"/>
              </a:ext>
            </a:extLst>
          </p:cNvPr>
          <p:cNvSpPr/>
          <p:nvPr/>
        </p:nvSpPr>
        <p:spPr>
          <a:xfrm>
            <a:off x="3440545" y="4815027"/>
            <a:ext cx="83127" cy="3636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38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3CA20-E1E5-EB4E-9A9F-086B475DE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 Smart Contract?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0D705-E8A5-2146-A862-DC9D2323504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A smart contract is a self-executing program stored on a blockchain that runs when predefined conditions are met.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CD7A13-3502-9D42-9CC2-7A80807EBBE3}"/>
              </a:ext>
            </a:extLst>
          </p:cNvPr>
          <p:cNvSpPr txBox="1"/>
          <p:nvPr/>
        </p:nvSpPr>
        <p:spPr>
          <a:xfrm>
            <a:off x="1140822" y="3361397"/>
            <a:ext cx="74197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Lives on a blockchain (e.g., Ethereum)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Executes automatically, no need for intermediaries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Immutable once deployed</a:t>
            </a:r>
          </a:p>
        </p:txBody>
      </p:sp>
    </p:spTree>
    <p:extLst>
      <p:ext uri="{BB962C8B-B14F-4D97-AF65-F5344CB8AC3E}">
        <p14:creationId xmlns:p14="http://schemas.microsoft.com/office/powerpoint/2010/main" val="481638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CD079-E654-0B44-AA76-D45B1F455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Analogy — Vending Machine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5FD26-504E-2445-B396-ECBF8491439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3"/>
            <a:ext cx="10363826" cy="68090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A Vending Machine is Like a Smart Contract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88D3FF-617C-524A-87A5-6799622F90D7}"/>
              </a:ext>
            </a:extLst>
          </p:cNvPr>
          <p:cNvSpPr txBox="1"/>
          <p:nvPr/>
        </p:nvSpPr>
        <p:spPr>
          <a:xfrm>
            <a:off x="809898" y="3638397"/>
            <a:ext cx="17591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You insert money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F2B483-64D8-A047-B976-CD1F16B4A48D}"/>
              </a:ext>
            </a:extLst>
          </p:cNvPr>
          <p:cNvSpPr txBox="1"/>
          <p:nvPr/>
        </p:nvSpPr>
        <p:spPr>
          <a:xfrm>
            <a:off x="3074126" y="3638397"/>
            <a:ext cx="1219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/>
              <a:t>Select item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454333-2325-8C4E-B142-08CAE7ADB5C0}"/>
              </a:ext>
            </a:extLst>
          </p:cNvPr>
          <p:cNvSpPr txBox="1"/>
          <p:nvPr/>
        </p:nvSpPr>
        <p:spPr>
          <a:xfrm>
            <a:off x="5203371" y="3638397"/>
            <a:ext cx="19507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Machine checks rules (money/item match)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C1E393-C91A-A745-9A6F-681FC5B3B3DC}"/>
              </a:ext>
            </a:extLst>
          </p:cNvPr>
          <p:cNvSpPr txBox="1"/>
          <p:nvPr/>
        </p:nvSpPr>
        <p:spPr>
          <a:xfrm>
            <a:off x="8081553" y="3641858"/>
            <a:ext cx="1706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Dispenses snack</a:t>
            </a:r>
            <a:endParaRPr lang="en-US" dirty="0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6B52131B-A7CB-1D4C-B9A5-FE5E6F27347C}"/>
              </a:ext>
            </a:extLst>
          </p:cNvPr>
          <p:cNvSpPr/>
          <p:nvPr/>
        </p:nvSpPr>
        <p:spPr>
          <a:xfrm>
            <a:off x="2569029" y="3730730"/>
            <a:ext cx="418011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693555F5-77A9-AF48-81CD-E086EFC4F2AB}"/>
              </a:ext>
            </a:extLst>
          </p:cNvPr>
          <p:cNvSpPr/>
          <p:nvPr/>
        </p:nvSpPr>
        <p:spPr>
          <a:xfrm>
            <a:off x="4537165" y="3730730"/>
            <a:ext cx="418011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4F95CDB5-F3FB-4F4A-B87C-B05E416CF740}"/>
              </a:ext>
            </a:extLst>
          </p:cNvPr>
          <p:cNvSpPr/>
          <p:nvPr/>
        </p:nvSpPr>
        <p:spPr>
          <a:xfrm>
            <a:off x="7380512" y="3735084"/>
            <a:ext cx="418011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0C8D58-B36A-5A43-B6E9-08D1578389E8}"/>
              </a:ext>
            </a:extLst>
          </p:cNvPr>
          <p:cNvSpPr txBox="1"/>
          <p:nvPr/>
        </p:nvSpPr>
        <p:spPr>
          <a:xfrm>
            <a:off x="3214255" y="51263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Smart Contract = “If this, then that” machine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909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483C1-D921-AB4A-BDA7-93FDC6920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Why Smart Contracts?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A3A46-2CDF-3C4A-8C0B-A4258391CBC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3"/>
            <a:ext cx="4166226" cy="2094072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need for: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Lawyers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Escrow services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verification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9802DE-9F15-8147-BBD9-590583DE9978}"/>
              </a:ext>
            </a:extLst>
          </p:cNvPr>
          <p:cNvSpPr txBox="1"/>
          <p:nvPr/>
        </p:nvSpPr>
        <p:spPr>
          <a:xfrm>
            <a:off x="5717310" y="2214694"/>
            <a:ext cx="3961534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BENEFITS: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TRUSTLESS TRANSACTIONS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TRANSPARENCY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313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D5834-45D7-5946-8D90-67651F906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Smart Contracts 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7AFCD-5D7B-BC4C-8531-5B568C69572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06874"/>
            <a:ext cx="10363826" cy="3424107"/>
          </a:xfrm>
        </p:spPr>
        <p:txBody>
          <a:bodyPr/>
          <a:lstStyle/>
          <a:p>
            <a:r>
              <a:rPr lang="en-IN" dirty="0"/>
              <a:t>Written in programming languages (Solidity, </a:t>
            </a:r>
            <a:r>
              <a:rPr lang="en-IN" dirty="0" err="1"/>
              <a:t>Vyper</a:t>
            </a:r>
            <a:r>
              <a:rPr lang="en-IN" dirty="0"/>
              <a:t>)</a:t>
            </a:r>
          </a:p>
          <a:p>
            <a:r>
              <a:rPr lang="en-IN" dirty="0"/>
              <a:t>Deployed to blockchain</a:t>
            </a:r>
          </a:p>
          <a:p>
            <a:r>
              <a:rPr lang="en-IN" dirty="0"/>
              <a:t>Users interact via wallets (e.g., </a:t>
            </a:r>
            <a:r>
              <a:rPr lang="en-IN" dirty="0" err="1"/>
              <a:t>MetaMask</a:t>
            </a:r>
            <a:r>
              <a:rPr lang="en-IN" dirty="0"/>
              <a:t>)</a:t>
            </a:r>
          </a:p>
          <a:p>
            <a:r>
              <a:rPr lang="en-IN" dirty="0"/>
              <a:t>Nodes validate and store outcomes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243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ACA79-3AAB-7E45-8BF3-2F26C5A49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Solidity Smart Contract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32C65A-BA67-7742-AC8B-47A099803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784" y="1932983"/>
            <a:ext cx="5567131" cy="44909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157434-0C6C-7C43-96A5-A51E629B4BB1}"/>
              </a:ext>
            </a:extLst>
          </p:cNvPr>
          <p:cNvSpPr txBox="1"/>
          <p:nvPr/>
        </p:nvSpPr>
        <p:spPr>
          <a:xfrm>
            <a:off x="7675418" y="221469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This contract stores and retrieves a number.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14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FB54A-AD28-A443-94B0-A90948B8F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Digital Piggy Bank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A7563-28CE-D74A-953E-6603C694F1F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Imagine: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Only you can put coins 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Everyone can see your balance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Rules can't be changed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5EACA7-1014-FA48-8C72-050B3BDF15BA}"/>
              </a:ext>
            </a:extLst>
          </p:cNvPr>
          <p:cNvSpPr txBox="1"/>
          <p:nvPr/>
        </p:nvSpPr>
        <p:spPr>
          <a:xfrm>
            <a:off x="3445164" y="474293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Blockchain smart contract = digital piggy bank</a:t>
            </a:r>
            <a:endParaRPr lang="en-US" sz="2400" dirty="0"/>
          </a:p>
        </p:txBody>
      </p:sp>
      <p:pic>
        <p:nvPicPr>
          <p:cNvPr id="1026" name="Picture 2" descr="Piggy bank - Free business and finance icons">
            <a:extLst>
              <a:ext uri="{FF2B5EF4-FFF2-40B4-BE49-F238E27FC236}">
                <a16:creationId xmlns:a16="http://schemas.microsoft.com/office/drawing/2014/main" id="{0D23DE31-A315-2E45-AF08-DE809C9C9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545" y="1330035"/>
            <a:ext cx="3087255" cy="3087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5044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679FA-5C9A-F74F-8D70-F1CAE9763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Oracles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57F3A-04EF-DD40-844E-582D99B9883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3"/>
            <a:ext cx="10659390" cy="106190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A </a:t>
            </a:r>
            <a:r>
              <a:rPr lang="en-IN" b="1" dirty="0"/>
              <a:t>blockchain oracle</a:t>
            </a:r>
            <a:r>
              <a:rPr lang="en-IN" dirty="0"/>
              <a:t> is a service that </a:t>
            </a:r>
            <a:r>
              <a:rPr lang="en-IN" b="1" dirty="0"/>
              <a:t>feeds external data</a:t>
            </a:r>
            <a:r>
              <a:rPr lang="en-IN" dirty="0"/>
              <a:t> into a blockchain, so smart contracts can use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146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6F5DB-EE62-7C41-9D44-75F8E8E46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Oracles Can Provide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FF6CC-0211-C442-8ABA-143AA775679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IN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🔮 Price feeds (e.g., ETH/USD)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⛅ Weather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📈 Stock market prices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🏟️ Sports scores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📊 Election 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💳 Bank or payment info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39506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{B50B468E-8314-BC4B-B8A2-33ACCAE9B4E4}tf10001073_mac</Template>
  <TotalTime>43</TotalTime>
  <Words>443</Words>
  <Application>Microsoft Macintosh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Times New Roman</vt:lpstr>
      <vt:lpstr>Tw Cen MT</vt:lpstr>
      <vt:lpstr>Droplet</vt:lpstr>
      <vt:lpstr>Smart Contracts</vt:lpstr>
      <vt:lpstr>What is a Smart Contract?</vt:lpstr>
      <vt:lpstr>Analogy — Vending Machine</vt:lpstr>
      <vt:lpstr>Why Smart Contracts?</vt:lpstr>
      <vt:lpstr>How Smart Contracts Work</vt:lpstr>
      <vt:lpstr>Basic Solidity Smart Contract</vt:lpstr>
      <vt:lpstr>Digital Piggy Bank</vt:lpstr>
      <vt:lpstr>Oracles</vt:lpstr>
      <vt:lpstr>What Oracles Can Provide</vt:lpstr>
      <vt:lpstr>How Oracles Work with Smart Contracts &amp; Blockchain</vt:lpstr>
      <vt:lpstr>Oracle’s Role</vt:lpstr>
      <vt:lpstr>Example Use Case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2025-05-02T03:49:12Z</dcterms:created>
  <dcterms:modified xsi:type="dcterms:W3CDTF">2025-05-02T04:32:22Z</dcterms:modified>
</cp:coreProperties>
</file>