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4" r:id="rId7"/>
    <p:sldId id="265" r:id="rId8"/>
    <p:sldId id="266" r:id="rId9"/>
    <p:sldId id="267" r:id="rId10"/>
    <p:sldId id="268" r:id="rId11"/>
    <p:sldId id="260" r:id="rId12"/>
    <p:sldId id="261" r:id="rId13"/>
    <p:sldId id="269" r:id="rId14"/>
    <p:sldId id="26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638"/>
  </p:normalViewPr>
  <p:slideViewPr>
    <p:cSldViewPr snapToGrid="0" snapToObjects="1">
      <p:cViewPr varScale="1">
        <p:scale>
          <a:sx n="95" d="100"/>
          <a:sy n="95" d="100"/>
        </p:scale>
        <p:origin x="200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FFEC-B53A-5C4F-8D22-CA0FFC045D6E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2DB8-D21C-F848-9FAF-BBC7AA19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979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FFEC-B53A-5C4F-8D22-CA0FFC045D6E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2DB8-D21C-F848-9FAF-BBC7AA19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335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FFEC-B53A-5C4F-8D22-CA0FFC045D6E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2DB8-D21C-F848-9FAF-BBC7AA19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7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FFEC-B53A-5C4F-8D22-CA0FFC045D6E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2DB8-D21C-F848-9FAF-BBC7AA190FE7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931719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FFEC-B53A-5C4F-8D22-CA0FFC045D6E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2DB8-D21C-F848-9FAF-BBC7AA19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570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FFEC-B53A-5C4F-8D22-CA0FFC045D6E}" type="datetimeFigureOut">
              <a:rPr lang="en-US" smtClean="0"/>
              <a:t>5/8/25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2DB8-D21C-F848-9FAF-BBC7AA19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494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FFEC-B53A-5C4F-8D22-CA0FFC045D6E}" type="datetimeFigureOut">
              <a:rPr lang="en-US" smtClean="0"/>
              <a:t>5/8/25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2DB8-D21C-F848-9FAF-BBC7AA19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5671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FFEC-B53A-5C4F-8D22-CA0FFC045D6E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2DB8-D21C-F848-9FAF-BBC7AA19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09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FFEC-B53A-5C4F-8D22-CA0FFC045D6E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2DB8-D21C-F848-9FAF-BBC7AA19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46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FFEC-B53A-5C4F-8D22-CA0FFC045D6E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2DB8-D21C-F848-9FAF-BBC7AA19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22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FFEC-B53A-5C4F-8D22-CA0FFC045D6E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2DB8-D21C-F848-9FAF-BBC7AA19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4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FFEC-B53A-5C4F-8D22-CA0FFC045D6E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2DB8-D21C-F848-9FAF-BBC7AA19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88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FFEC-B53A-5C4F-8D22-CA0FFC045D6E}" type="datetimeFigureOut">
              <a:rPr lang="en-US" smtClean="0"/>
              <a:t>5/8/25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2DB8-D21C-F848-9FAF-BBC7AA19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392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FFEC-B53A-5C4F-8D22-CA0FFC045D6E}" type="datetimeFigureOut">
              <a:rPr lang="en-US" smtClean="0"/>
              <a:t>5/8/25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2DB8-D21C-F848-9FAF-BBC7AA19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06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FFEC-B53A-5C4F-8D22-CA0FFC045D6E}" type="datetimeFigureOut">
              <a:rPr lang="en-US" smtClean="0"/>
              <a:t>5/8/25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2DB8-D21C-F848-9FAF-BBC7AA19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955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FFEC-B53A-5C4F-8D22-CA0FFC045D6E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2DB8-D21C-F848-9FAF-BBC7AA19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1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FFEC-B53A-5C4F-8D22-CA0FFC045D6E}" type="datetimeFigureOut">
              <a:rPr lang="en-US" smtClean="0"/>
              <a:t>5/8/25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362DB8-D21C-F848-9FAF-BBC7AA19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818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291DFFEC-B53A-5C4F-8D22-CA0FFC045D6E}" type="datetimeFigureOut">
              <a:rPr lang="en-US" smtClean="0"/>
              <a:t>5/8/25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5362DB8-D21C-F848-9FAF-BBC7AA190F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6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68888-DEC8-5548-9C8D-DAC82722194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Common Vulnerabilities &amp; Exploits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307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B4CDD-157C-3E42-AC8E-D24A76F1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73572"/>
            <a:ext cx="10364451" cy="1596177"/>
          </a:xfrm>
        </p:spPr>
        <p:txBody>
          <a:bodyPr/>
          <a:lstStyle/>
          <a:p>
            <a:r>
              <a:rPr lang="en-IN" dirty="0"/>
              <a:t>Batching / Commit-Reveal Schemes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ED024-7DD1-BA4F-8DDA-27F073E2B20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15374" y="1554292"/>
            <a:ext cx="10363826" cy="3424107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b="1" dirty="0"/>
              <a:t>Problem:</a:t>
            </a:r>
          </a:p>
          <a:p>
            <a:r>
              <a:rPr lang="en-IN" dirty="0"/>
              <a:t>For things like auctions, voting, or bids, you don’t want someone to </a:t>
            </a:r>
            <a:r>
              <a:rPr lang="en-IN" b="1" dirty="0"/>
              <a:t>see your action and copy or counter it</a:t>
            </a:r>
            <a:r>
              <a:rPr lang="en-IN" dirty="0"/>
              <a:t>.</a:t>
            </a:r>
          </a:p>
          <a:p>
            <a:pPr marL="0" indent="0">
              <a:buNone/>
            </a:pPr>
            <a:r>
              <a:rPr lang="en-IN" b="1" dirty="0"/>
              <a:t>Solution:</a:t>
            </a:r>
          </a:p>
          <a:p>
            <a:r>
              <a:rPr lang="en-IN" dirty="0"/>
              <a:t>Use </a:t>
            </a:r>
            <a:r>
              <a:rPr lang="en-IN" b="1" dirty="0"/>
              <a:t>commit-reveal pattern</a:t>
            </a:r>
            <a:r>
              <a:rPr lang="en-IN" dirty="0"/>
              <a:t>:</a:t>
            </a:r>
            <a:br>
              <a:rPr lang="en-IN" dirty="0"/>
            </a:br>
            <a:r>
              <a:rPr lang="en-IN" dirty="0"/>
              <a:t>Split your action into two phases:</a:t>
            </a:r>
          </a:p>
          <a:p>
            <a:pPr marL="0" indent="0">
              <a:buNone/>
            </a:pPr>
            <a:r>
              <a:rPr lang="en-IN" b="1" dirty="0"/>
              <a:t>Phase 1: Commit</a:t>
            </a:r>
          </a:p>
          <a:p>
            <a:r>
              <a:rPr lang="en-IN" dirty="0"/>
              <a:t>You send a </a:t>
            </a:r>
            <a:r>
              <a:rPr lang="en-IN" b="1" dirty="0"/>
              <a:t>hashed version</a:t>
            </a:r>
            <a:r>
              <a:rPr lang="en-IN" dirty="0"/>
              <a:t> of your intent (e.g., a bid or vote), hiding the details.</a:t>
            </a:r>
          </a:p>
          <a:p>
            <a:pPr marL="0" indent="0">
              <a:buNone/>
            </a:pPr>
            <a:r>
              <a:rPr lang="en-IN" b="1" dirty="0"/>
              <a:t>Phase 2: Reveal</a:t>
            </a:r>
          </a:p>
          <a:p>
            <a:r>
              <a:rPr lang="en-IN" dirty="0"/>
              <a:t>Later, you </a:t>
            </a:r>
            <a:r>
              <a:rPr lang="en-IN" b="1" dirty="0"/>
              <a:t>reveal the real value</a:t>
            </a:r>
            <a:r>
              <a:rPr lang="en-IN" dirty="0"/>
              <a:t>, and the system verifies that it matches your commit.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572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A9C20-988B-1B4E-B6A4-3C4B11D51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Best Practices Summary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A7732-7499-3943-B3CE-369FEA4D5DC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Use Checks-Effects-Interactions</a:t>
            </a:r>
          </a:p>
          <a:p>
            <a:r>
              <a:rPr lang="en-IN" dirty="0"/>
              <a:t>Add </a:t>
            </a:r>
            <a:r>
              <a:rPr lang="en-IN" dirty="0" err="1"/>
              <a:t>ReentrancyGuard</a:t>
            </a:r>
            <a:r>
              <a:rPr lang="en-IN" dirty="0"/>
              <a:t>: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AF4C4-DEA6-2A47-A40D-A670CC1C8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3429000"/>
            <a:ext cx="6705600" cy="2665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8173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B5ED7-2328-3F4E-9F83-CCA15404A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Static Analysis Tools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902C4-1BCA-0143-A572-446382DA318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Before launching your car into a race, you use a scanner to find hidden problems like loose bolts.</a:t>
            </a:r>
          </a:p>
          <a:p>
            <a:pPr marL="0" indent="0">
              <a:buNone/>
            </a:pPr>
            <a:r>
              <a:rPr lang="en-IN" dirty="0"/>
              <a:t>🔎 Static analysis tools = contract scanners.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05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FCB6B-D229-0E4E-B346-F8F1C0F0F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47" y="61811"/>
            <a:ext cx="10364451" cy="1596177"/>
          </a:xfrm>
        </p:spPr>
        <p:txBody>
          <a:bodyPr/>
          <a:lstStyle/>
          <a:p>
            <a:r>
              <a:rPr lang="en-US" dirty="0"/>
              <a:t>DEMO – Remix IDE – Static </a:t>
            </a:r>
            <a:r>
              <a:rPr lang="en-US" dirty="0" err="1"/>
              <a:t>analyser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6515134-5FAF-3A49-914D-563C1F0B1233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1080655" y="1307007"/>
            <a:ext cx="9212304" cy="5200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292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66329-56C2-0F4C-834F-F05DBEF3D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Toolset Overview</a:t>
            </a:r>
            <a:endParaRPr lang="en-US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8A307622-1E0B-3D4C-922E-D87942456AC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549003344"/>
              </p:ext>
            </p:extLst>
          </p:nvPr>
        </p:nvGraphicFramePr>
        <p:xfrm>
          <a:off x="914400" y="2214694"/>
          <a:ext cx="10363200" cy="1463040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4144549736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487454743"/>
                    </a:ext>
                  </a:extLst>
                </a:gridCol>
              </a:tblGrid>
              <a:tr h="212475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Tool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rgbClr val="FF0000"/>
                          </a:solidFill>
                        </a:rPr>
                        <a:t>Use Case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457572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Slither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Fast local vulnerability scanner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173151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MythX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Deep cloud-based analysis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183706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Remix Analyzer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Built-in warnings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4178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7829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4D78-5434-0641-BF39-FC76951E1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89723"/>
            <a:ext cx="9440717" cy="827107"/>
          </a:xfrm>
        </p:spPr>
        <p:txBody>
          <a:bodyPr/>
          <a:lstStyle/>
          <a:p>
            <a:r>
              <a:rPr lang="en-IN" dirty="0" err="1"/>
              <a:t>Reentrancy</a:t>
            </a:r>
            <a:r>
              <a:rPr lang="en-IN" dirty="0"/>
              <a:t> Attack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CFA72-76EA-2842-B988-E911426DBEA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1016830"/>
            <a:ext cx="10363826" cy="342410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You give someone money from a vending machine, but before updating the machine that you gave them the snack, they press the button again and get more snacks—for free!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D4D885-23EE-3E45-92F9-9F50126F9F57}"/>
              </a:ext>
            </a:extLst>
          </p:cNvPr>
          <p:cNvSpPr txBox="1"/>
          <p:nvPr/>
        </p:nvSpPr>
        <p:spPr>
          <a:xfrm>
            <a:off x="3317966" y="21375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The DAO Hack</a:t>
            </a:r>
            <a:r>
              <a:rPr lang="en-IN" dirty="0"/>
              <a:t> used this trick to steal </a:t>
            </a:r>
            <a:r>
              <a:rPr lang="en-IN" b="1" dirty="0"/>
              <a:t>$60 million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E54B98-9056-3C48-9C53-354E81A91D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892" y="2917371"/>
            <a:ext cx="6235467" cy="179813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EC98F6-499B-FB41-A667-AA05475D023C}"/>
              </a:ext>
            </a:extLst>
          </p:cNvPr>
          <p:cNvSpPr txBox="1"/>
          <p:nvPr/>
        </p:nvSpPr>
        <p:spPr>
          <a:xfrm>
            <a:off x="1298203" y="4943105"/>
            <a:ext cx="42672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Sends ETH </a:t>
            </a:r>
            <a:r>
              <a:rPr lang="en-IN" i="1" dirty="0"/>
              <a:t>before</a:t>
            </a:r>
            <a:r>
              <a:rPr lang="en-IN" dirty="0"/>
              <a:t> updating the balance.</a:t>
            </a:r>
          </a:p>
          <a:p>
            <a:r>
              <a:rPr lang="en-IN" dirty="0"/>
              <a:t>Attacker calls withdraw() again inside the receive() function.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DC8A64-BF6C-E842-B10B-2D66830A9AEA}"/>
              </a:ext>
            </a:extLst>
          </p:cNvPr>
          <p:cNvSpPr txBox="1"/>
          <p:nvPr/>
        </p:nvSpPr>
        <p:spPr>
          <a:xfrm>
            <a:off x="7380514" y="5083378"/>
            <a:ext cx="4066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Fix: Use Checks-Effects-Interactions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F0920E-985B-B844-9CA7-264353CDF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6867" y="2934789"/>
            <a:ext cx="4905463" cy="1731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48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30770-916E-AC41-A7A0-B6C13FA4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 When &amp; Where Does the </a:t>
            </a:r>
            <a:r>
              <a:rPr lang="en-IN" dirty="0" err="1"/>
              <a:t>Reentrancy</a:t>
            </a:r>
            <a:r>
              <a:rPr lang="en-IN" dirty="0"/>
              <a:t> Happen?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5B3E37-792B-094F-8396-BF5DE0515AE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73843" y="1949081"/>
            <a:ext cx="10363826" cy="3424107"/>
          </a:xfrm>
        </p:spPr>
        <p:txBody>
          <a:bodyPr>
            <a:normAutofit/>
          </a:bodyPr>
          <a:lstStyle/>
          <a:p>
            <a:r>
              <a:rPr lang="en-IN" sz="1400" b="1" dirty="0"/>
              <a:t>A developer deploys a vulnerable contract</a:t>
            </a:r>
          </a:p>
          <a:p>
            <a:pPr marL="0" indent="0">
              <a:buNone/>
            </a:pPr>
            <a:r>
              <a:rPr lang="en-IN" sz="1400" dirty="0"/>
              <a:t>Example: </a:t>
            </a:r>
            <a:r>
              <a:rPr lang="en-IN" sz="1400" dirty="0" err="1"/>
              <a:t>VulnerableVault</a:t>
            </a:r>
            <a:r>
              <a:rPr lang="en-IN" sz="1400" dirty="0"/>
              <a:t> with this bad withdraw() function:</a:t>
            </a:r>
          </a:p>
          <a:p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D4D24D-F88D-6A42-AC45-72A39E4CA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2" y="2810960"/>
            <a:ext cx="5451566" cy="15720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F48157-8929-E840-9A7A-7CCE40595D47}"/>
              </a:ext>
            </a:extLst>
          </p:cNvPr>
          <p:cNvSpPr txBox="1"/>
          <p:nvPr/>
        </p:nvSpPr>
        <p:spPr>
          <a:xfrm>
            <a:off x="6549514" y="1951672"/>
            <a:ext cx="472808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/>
              <a:t>Attacker deploys their own malicious contract</a:t>
            </a:r>
          </a:p>
          <a:p>
            <a:r>
              <a:rPr lang="en-IN" sz="1400" dirty="0"/>
              <a:t>The attacker writes a contract with a receive() function that is triggered when it receives ETH. Inside that function, the attacker calls withdraw() again </a:t>
            </a:r>
            <a:r>
              <a:rPr lang="en-IN" sz="1400" b="1" dirty="0"/>
              <a:t>before</a:t>
            </a:r>
            <a:r>
              <a:rPr lang="en-IN" sz="1400" dirty="0"/>
              <a:t> the original contract sets their balance to zero.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96D90E-5016-8940-8E6E-8310537EC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843" y="3197952"/>
            <a:ext cx="5642486" cy="179096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71C33BD-9E6A-9148-B0A5-38C1FA8233F5}"/>
              </a:ext>
            </a:extLst>
          </p:cNvPr>
          <p:cNvSpPr txBox="1"/>
          <p:nvPr/>
        </p:nvSpPr>
        <p:spPr>
          <a:xfrm>
            <a:off x="113212" y="491152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Attacker calls their own attack() function</a:t>
            </a:r>
          </a:p>
          <a:p>
            <a:r>
              <a:rPr lang="en-IN" dirty="0"/>
              <a:t>This sends ETH to the vault, then immediately starts the malicious withdraw() process.</a:t>
            </a:r>
          </a:p>
        </p:txBody>
      </p:sp>
    </p:spTree>
    <p:extLst>
      <p:ext uri="{BB962C8B-B14F-4D97-AF65-F5344CB8AC3E}">
        <p14:creationId xmlns:p14="http://schemas.microsoft.com/office/powerpoint/2010/main" val="22530100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E9D93-189C-654E-A594-6974177CB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Integer Overflow/Underflow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408F0-E074-EE4C-A705-DC0DCB92A2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3" y="2367093"/>
            <a:ext cx="10537997" cy="1061908"/>
          </a:xfrm>
        </p:spPr>
        <p:txBody>
          <a:bodyPr/>
          <a:lstStyle/>
          <a:p>
            <a:r>
              <a:rPr lang="en-IN" dirty="0"/>
              <a:t>You set your wallet to 0. Then try to subtract 1... in the old days, it became </a:t>
            </a:r>
            <a:r>
              <a:rPr lang="en-IN" b="1" dirty="0"/>
              <a:t>a giant number</a:t>
            </a:r>
            <a:r>
              <a:rPr lang="en-IN" dirty="0"/>
              <a:t> (wraps around)!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EF31A-78CD-0541-86EA-F7E3DB457561}"/>
              </a:ext>
            </a:extLst>
          </p:cNvPr>
          <p:cNvSpPr txBox="1"/>
          <p:nvPr/>
        </p:nvSpPr>
        <p:spPr>
          <a:xfrm>
            <a:off x="1088571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Vulnerable in Solidity &lt; 0.8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75D2BA-B693-1844-8C58-2D87C5620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571" y="3757601"/>
            <a:ext cx="4628572" cy="23413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BAB61E2-0C40-E241-A504-39A3AC9C10D5}"/>
              </a:ext>
            </a:extLst>
          </p:cNvPr>
          <p:cNvSpPr txBox="1"/>
          <p:nvPr/>
        </p:nvSpPr>
        <p:spPr>
          <a:xfrm>
            <a:off x="6818811" y="3844577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Fix</a:t>
            </a:r>
            <a:r>
              <a:rPr lang="en-I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Solidity 0.8+ (auto-safety).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</a:t>
            </a:r>
            <a:r>
              <a:rPr lang="en-IN" dirty="0" err="1"/>
              <a:t>SafeMath</a:t>
            </a:r>
            <a:r>
              <a:rPr lang="en-IN" dirty="0"/>
              <a:t> for older versions.</a:t>
            </a:r>
          </a:p>
        </p:txBody>
      </p:sp>
    </p:spTree>
    <p:extLst>
      <p:ext uri="{BB962C8B-B14F-4D97-AF65-F5344CB8AC3E}">
        <p14:creationId xmlns:p14="http://schemas.microsoft.com/office/powerpoint/2010/main" val="4253821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A89F-8FBB-3642-93C1-F73B53A768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131814"/>
            <a:ext cx="10364451" cy="1596177"/>
          </a:xfrm>
        </p:spPr>
        <p:txBody>
          <a:bodyPr/>
          <a:lstStyle/>
          <a:p>
            <a:r>
              <a:rPr lang="en-IN" dirty="0"/>
              <a:t>Front-Running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4C2F0-F194-DC42-9ACE-F81C25BCFC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1261103"/>
            <a:ext cx="10363826" cy="3424107"/>
          </a:xfrm>
        </p:spPr>
        <p:txBody>
          <a:bodyPr/>
          <a:lstStyle/>
          <a:p>
            <a:r>
              <a:rPr lang="en-IN" dirty="0"/>
              <a:t>You tell the world you're about to buy a rare item. A sneaky person sees your message and buys it first—then sells it to you for a higher price.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69E6F9-1FA1-054D-A621-FDFF46AF77A0}"/>
              </a:ext>
            </a:extLst>
          </p:cNvPr>
          <p:cNvSpPr txBox="1"/>
          <p:nvPr/>
        </p:nvSpPr>
        <p:spPr>
          <a:xfrm>
            <a:off x="1149529" y="2312031"/>
            <a:ext cx="72629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In Blockchain</a:t>
            </a:r>
            <a:r>
              <a:rPr lang="en-I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Transactions are public before confirmed.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Miners or bots </a:t>
            </a:r>
            <a:r>
              <a:rPr lang="en-IN" b="1" dirty="0"/>
              <a:t>reorder</a:t>
            </a:r>
            <a:r>
              <a:rPr lang="en-IN" dirty="0"/>
              <a:t> or </a:t>
            </a:r>
            <a:r>
              <a:rPr lang="en-IN" b="1" dirty="0"/>
              <a:t>insert</a:t>
            </a:r>
            <a:r>
              <a:rPr lang="en-IN" dirty="0"/>
              <a:t> transactions for profit (common in </a:t>
            </a:r>
            <a:r>
              <a:rPr lang="en-IN" dirty="0" err="1"/>
              <a:t>DeFi</a:t>
            </a:r>
            <a:r>
              <a:rPr lang="en-IN" dirty="0"/>
              <a:t>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493A8D-7939-C54A-95EB-4413D36DE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74" y="3604921"/>
            <a:ext cx="3696905" cy="1805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CAA829-528A-7D41-A956-48A75F2EE61F}"/>
              </a:ext>
            </a:extLst>
          </p:cNvPr>
          <p:cNvSpPr txBox="1"/>
          <p:nvPr/>
        </p:nvSpPr>
        <p:spPr>
          <a:xfrm>
            <a:off x="687977" y="559502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Bots detect your </a:t>
            </a:r>
            <a:r>
              <a:rPr lang="en-IN" dirty="0" err="1"/>
              <a:t>buyToken</a:t>
            </a:r>
            <a:r>
              <a:rPr lang="en-IN" dirty="0"/>
              <a:t>() call and front-run it.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72A4E5B-3711-B344-957F-731519123603}"/>
              </a:ext>
            </a:extLst>
          </p:cNvPr>
          <p:cNvSpPr txBox="1"/>
          <p:nvPr/>
        </p:nvSpPr>
        <p:spPr>
          <a:xfrm>
            <a:off x="7689669" y="3604921"/>
            <a:ext cx="287803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/>
              <a:t>Mitigations</a:t>
            </a:r>
            <a:r>
              <a:rPr lang="en-IN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Commit-Reveal schemes.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Use off-chain order books.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594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59542-8498-0A4C-AB31-E01C0A693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379011"/>
            <a:ext cx="10364451" cy="1596177"/>
          </a:xfrm>
        </p:spPr>
        <p:txBody>
          <a:bodyPr>
            <a:normAutofit/>
          </a:bodyPr>
          <a:lstStyle/>
          <a:p>
            <a:r>
              <a:rPr lang="en-IN" sz="2800" dirty="0"/>
              <a:t>Front RUNNING - How It Works on Ethereum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013EB-DE90-AF4F-8B50-792ED0584A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98501" y="1563529"/>
            <a:ext cx="10363826" cy="34241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You send a transaction to buy a token on a DEX (like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Uniswap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indent="0"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E.g., buy 100 tokens for 1 ETH.</a:t>
            </a:r>
          </a:p>
          <a:p>
            <a:pPr marL="0" indent="0"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Your transaction goes into the </a:t>
            </a:r>
            <a:r>
              <a:rPr lang="en-IN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mempool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(a public waiting area where miners/validators pick transactions).</a:t>
            </a:r>
          </a:p>
          <a:p>
            <a:pPr marL="0" indent="0"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bot or attacker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sees it in the </a:t>
            </a:r>
            <a:r>
              <a:rPr lang="en-IN" sz="1400" dirty="0" err="1">
                <a:latin typeface="Arial" panose="020B0604020202020204" pitchFamily="34" charset="0"/>
                <a:cs typeface="Arial" panose="020B0604020202020204" pitchFamily="34" charset="0"/>
              </a:rPr>
              <a:t>mempool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They: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Submit the 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same transaction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(or a strategic one).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Set a 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higher gas fee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to get priority.</a:t>
            </a:r>
          </a:p>
          <a:p>
            <a:pPr marL="0" indent="0"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The miner picks the higher-fee transaction first.</a:t>
            </a:r>
          </a:p>
          <a:p>
            <a:pPr marL="0" indent="0">
              <a:buNone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Result: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The attacker buys before you.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Your transaction is now more expensive or fails (slippage).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The attacker can 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sell back at a profit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 — this is called a </a:t>
            </a:r>
            <a:r>
              <a:rPr lang="en-IN" sz="1400" b="1" dirty="0">
                <a:latin typeface="Arial" panose="020B0604020202020204" pitchFamily="34" charset="0"/>
                <a:cs typeface="Arial" panose="020B0604020202020204" pitchFamily="34" charset="0"/>
              </a:rPr>
              <a:t>sandwich attack</a:t>
            </a:r>
            <a:r>
              <a:rPr lang="en-IN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6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9D2AB-2983-F549-8F1D-6F653DB1E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Prevent 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406ACB-F6A3-8543-B788-F394BA13E54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/>
              <a:t>Use </a:t>
            </a:r>
            <a:r>
              <a:rPr lang="en-IN" b="1" dirty="0"/>
              <a:t>private transactions</a:t>
            </a:r>
            <a:r>
              <a:rPr lang="en-IN" dirty="0"/>
              <a:t> (e.g., </a:t>
            </a:r>
            <a:r>
              <a:rPr lang="en-IN" dirty="0" err="1"/>
              <a:t>Flashbots</a:t>
            </a:r>
            <a:r>
              <a:rPr lang="en-IN" dirty="0"/>
              <a:t>, MEV-protected RPCs).</a:t>
            </a:r>
          </a:p>
          <a:p>
            <a:r>
              <a:rPr lang="en-IN" dirty="0"/>
              <a:t>Set </a:t>
            </a:r>
            <a:r>
              <a:rPr lang="en-IN" b="1" dirty="0"/>
              <a:t>slippage limits</a:t>
            </a:r>
            <a:r>
              <a:rPr lang="en-IN" dirty="0"/>
              <a:t> in DEX trades.</a:t>
            </a:r>
          </a:p>
          <a:p>
            <a:r>
              <a:rPr lang="en-IN" dirty="0"/>
              <a:t>Use </a:t>
            </a:r>
            <a:r>
              <a:rPr lang="en-IN" b="1" dirty="0"/>
              <a:t>batching</a:t>
            </a:r>
            <a:r>
              <a:rPr lang="en-IN" dirty="0"/>
              <a:t> or </a:t>
            </a:r>
            <a:r>
              <a:rPr lang="en-IN" b="1" dirty="0"/>
              <a:t>commit-reveal</a:t>
            </a:r>
            <a:r>
              <a:rPr lang="en-IN" dirty="0"/>
              <a:t> schemes in sensitive </a:t>
            </a:r>
            <a:r>
              <a:rPr lang="en-IN" dirty="0" err="1"/>
              <a:t>dApps</a:t>
            </a:r>
            <a:r>
              <a:rPr lang="en-IN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437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E5986-9B1A-C249-88F4-A360AE9FF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149" y="119754"/>
            <a:ext cx="10364451" cy="1596177"/>
          </a:xfrm>
        </p:spPr>
        <p:txBody>
          <a:bodyPr/>
          <a:lstStyle/>
          <a:p>
            <a:r>
              <a:rPr lang="en-IN" b="1" dirty="0"/>
              <a:t>Private Transactions (</a:t>
            </a:r>
            <a:r>
              <a:rPr lang="en-IN" b="1" dirty="0" err="1"/>
              <a:t>Flashbots</a:t>
            </a:r>
            <a:r>
              <a:rPr lang="en-IN" b="1" dirty="0"/>
              <a:t> / MEV-Protected RPCs)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8A87D-48C9-6A4E-9466-05CB927A9F0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1452691"/>
            <a:ext cx="10363826" cy="34241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b="1" dirty="0"/>
              <a:t>Problem:</a:t>
            </a:r>
          </a:p>
          <a:p>
            <a:r>
              <a:rPr lang="en-IN" sz="1600" dirty="0"/>
              <a:t>When you send a normal Ethereum transaction, it goes to the </a:t>
            </a:r>
            <a:r>
              <a:rPr lang="en-IN" sz="1600" b="1" dirty="0"/>
              <a:t>public </a:t>
            </a:r>
            <a:r>
              <a:rPr lang="en-IN" sz="1600" b="1" dirty="0" err="1"/>
              <a:t>mempool</a:t>
            </a:r>
            <a:r>
              <a:rPr lang="en-IN" sz="1600" dirty="0"/>
              <a:t>, where </a:t>
            </a:r>
            <a:r>
              <a:rPr lang="en-IN" sz="1600" b="1" dirty="0"/>
              <a:t>everyone (including bots)</a:t>
            </a:r>
            <a:r>
              <a:rPr lang="en-IN" sz="1600" dirty="0"/>
              <a:t> can see it.</a:t>
            </a:r>
          </a:p>
          <a:p>
            <a:pPr marL="0" indent="0">
              <a:buNone/>
            </a:pPr>
            <a:r>
              <a:rPr lang="en-IN" sz="1600" b="1" dirty="0"/>
              <a:t>Solution:</a:t>
            </a:r>
          </a:p>
          <a:p>
            <a:r>
              <a:rPr lang="en-IN" sz="1600" dirty="0"/>
              <a:t>Use tools that </a:t>
            </a:r>
            <a:r>
              <a:rPr lang="en-IN" sz="1600" b="1" dirty="0"/>
              <a:t>bypass the public </a:t>
            </a:r>
            <a:r>
              <a:rPr lang="en-IN" sz="1600" b="1" dirty="0" err="1"/>
              <a:t>mempool</a:t>
            </a:r>
            <a:r>
              <a:rPr lang="en-IN" sz="1600" dirty="0"/>
              <a:t>, sending your transaction </a:t>
            </a:r>
            <a:r>
              <a:rPr lang="en-IN" sz="1600" b="1" dirty="0"/>
              <a:t>privately to miners/validators</a:t>
            </a:r>
            <a:r>
              <a:rPr lang="en-IN" sz="1600" dirty="0"/>
              <a:t>.</a:t>
            </a:r>
          </a:p>
          <a:p>
            <a:pPr marL="0" indent="0">
              <a:buNone/>
            </a:pPr>
            <a:r>
              <a:rPr lang="en-IN" sz="1600" b="1" dirty="0"/>
              <a:t>How: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 err="1"/>
              <a:t>Flashbots</a:t>
            </a:r>
            <a:r>
              <a:rPr lang="en-IN" sz="1600" dirty="0"/>
              <a:t> is a service that sends your transaction directly to miners who’ve agreed not to leak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600" b="1" dirty="0"/>
              <a:t>MEV-Protected RPCs</a:t>
            </a:r>
            <a:r>
              <a:rPr lang="en-IN" sz="1600" dirty="0"/>
              <a:t> (like from Eden Network, Alchemy, or </a:t>
            </a:r>
            <a:r>
              <a:rPr lang="en-IN" sz="1600" dirty="0" err="1"/>
              <a:t>Flashbots</a:t>
            </a:r>
            <a:r>
              <a:rPr lang="en-IN" sz="1600" dirty="0"/>
              <a:t> Protect) act like a privacy tunnel.</a:t>
            </a:r>
          </a:p>
          <a:p>
            <a:pPr marL="0" indent="0">
              <a:buNone/>
            </a:pPr>
            <a:r>
              <a:rPr lang="en-IN" sz="1600" b="1" dirty="0"/>
              <a:t>Analogy:</a:t>
            </a:r>
          </a:p>
          <a:p>
            <a:r>
              <a:rPr lang="en-IN" sz="1600" dirty="0"/>
              <a:t>Like handing your bid in a sealed envelope directly to the auctioneer, so no one else sees it and tries to outbid you.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8203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BA2A4-FD3D-1344-A83D-67E9885DC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92683"/>
            <a:ext cx="10364451" cy="1596177"/>
          </a:xfrm>
        </p:spPr>
        <p:txBody>
          <a:bodyPr/>
          <a:lstStyle/>
          <a:p>
            <a:r>
              <a:rPr lang="en-IN" dirty="0"/>
              <a:t>Set Slippage Limits in DEX Trades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234499-9E4A-144C-B18F-690330962E42}"/>
              </a:ext>
            </a:extLst>
          </p:cNvPr>
          <p:cNvSpPr txBox="1"/>
          <p:nvPr/>
        </p:nvSpPr>
        <p:spPr>
          <a:xfrm>
            <a:off x="1958108" y="1720840"/>
            <a:ext cx="846974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Problem:</a:t>
            </a:r>
          </a:p>
          <a:p>
            <a:r>
              <a:rPr lang="en-IN" dirty="0"/>
              <a:t>If a front-runner pushes up the price before your trade executes, you could: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Overpay badly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Or get </a:t>
            </a:r>
            <a:r>
              <a:rPr lang="en-IN" dirty="0" err="1"/>
              <a:t>rekt</a:t>
            </a:r>
            <a:r>
              <a:rPr lang="en-IN" dirty="0"/>
              <a:t> with a failed transaction</a:t>
            </a:r>
          </a:p>
          <a:p>
            <a:endParaRPr lang="en-IN" b="1" dirty="0"/>
          </a:p>
          <a:p>
            <a:r>
              <a:rPr lang="en-IN" b="1" dirty="0"/>
              <a:t>Solution:</a:t>
            </a:r>
          </a:p>
          <a:p>
            <a:r>
              <a:rPr lang="en-IN" dirty="0"/>
              <a:t>Use </a:t>
            </a:r>
            <a:r>
              <a:rPr lang="en-IN" b="1" dirty="0"/>
              <a:t>slippage tolerance</a:t>
            </a:r>
            <a:r>
              <a:rPr lang="en-IN" dirty="0"/>
              <a:t> — a % limit on how much price you're willing to accept.</a:t>
            </a:r>
          </a:p>
          <a:p>
            <a:endParaRPr lang="en-IN" b="1" dirty="0"/>
          </a:p>
          <a:p>
            <a:r>
              <a:rPr lang="en-IN" b="1" dirty="0"/>
              <a:t>Example:</a:t>
            </a:r>
          </a:p>
          <a:p>
            <a:r>
              <a:rPr lang="en-IN" dirty="0"/>
              <a:t>In </a:t>
            </a:r>
            <a:r>
              <a:rPr lang="en-IN" dirty="0" err="1"/>
              <a:t>Uniswap</a:t>
            </a:r>
            <a:r>
              <a:rPr lang="en-IN" dirty="0"/>
              <a:t>, if you set slippage to </a:t>
            </a:r>
            <a:r>
              <a:rPr lang="en-IN" b="1" dirty="0"/>
              <a:t>1%</a:t>
            </a:r>
            <a:r>
              <a:rPr lang="en-IN" dirty="0"/>
              <a:t>, and someone tries to manipulate the price by more than 1%, your transaction will </a:t>
            </a:r>
            <a:r>
              <a:rPr lang="en-IN" b="1" dirty="0"/>
              <a:t>fail instead of getting front-run</a:t>
            </a:r>
            <a:r>
              <a:rPr lang="en-IN" dirty="0"/>
              <a:t>.</a:t>
            </a:r>
          </a:p>
          <a:p>
            <a:endParaRPr lang="en-IN" b="1" dirty="0"/>
          </a:p>
          <a:p>
            <a:r>
              <a:rPr lang="en-IN" b="1" dirty="0"/>
              <a:t>Analogy:</a:t>
            </a:r>
          </a:p>
          <a:p>
            <a:r>
              <a:rPr lang="en-IN" dirty="0"/>
              <a:t>You're willing to buy apples for $1 each, but you tell the seller: “If the price goes above $1.01, cancel my order.”</a:t>
            </a:r>
          </a:p>
        </p:txBody>
      </p:sp>
    </p:spTree>
    <p:extLst>
      <p:ext uri="{BB962C8B-B14F-4D97-AF65-F5344CB8AC3E}">
        <p14:creationId xmlns:p14="http://schemas.microsoft.com/office/powerpoint/2010/main" val="2658537035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{B50B468E-8314-BC4B-B8A2-33ACCAE9B4E4}tf10001073_mac</Template>
  <TotalTime>111</TotalTime>
  <Words>844</Words>
  <Application>Microsoft Macintosh PowerPoint</Application>
  <PresentationFormat>Widescreen</PresentationFormat>
  <Paragraphs>95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Tw Cen MT</vt:lpstr>
      <vt:lpstr>Droplet</vt:lpstr>
      <vt:lpstr>Common Vulnerabilities &amp; Exploits</vt:lpstr>
      <vt:lpstr>Reentrancy Attack</vt:lpstr>
      <vt:lpstr>So When &amp; Where Does the Reentrancy Happen?</vt:lpstr>
      <vt:lpstr>Integer Overflow/Underflow</vt:lpstr>
      <vt:lpstr>Front-Running</vt:lpstr>
      <vt:lpstr>Front RUNNING - How It Works on Ethereum</vt:lpstr>
      <vt:lpstr>How to Prevent It</vt:lpstr>
      <vt:lpstr>Private Transactions (Flashbots / MEV-Protected RPCs)</vt:lpstr>
      <vt:lpstr>Set Slippage Limits in DEX Trades</vt:lpstr>
      <vt:lpstr>Batching / Commit-Reveal Schemes</vt:lpstr>
      <vt:lpstr>Best Practices Summary</vt:lpstr>
      <vt:lpstr>Static Analysis Tools</vt:lpstr>
      <vt:lpstr>DEMO – Remix IDE – Static analyser</vt:lpstr>
      <vt:lpstr>Toolset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Common Vulnerabilities &amp; Exploits</dc:title>
  <dc:creator>Microsoft Office User</dc:creator>
  <cp:lastModifiedBy>Microsoft Office User</cp:lastModifiedBy>
  <cp:revision>1</cp:revision>
  <dcterms:created xsi:type="dcterms:W3CDTF">2025-05-08T04:14:04Z</dcterms:created>
  <dcterms:modified xsi:type="dcterms:W3CDTF">2025-05-08T06:05:21Z</dcterms:modified>
</cp:coreProperties>
</file>