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6" r:id="rId7"/>
    <p:sldId id="260" r:id="rId8"/>
    <p:sldId id="264" r:id="rId9"/>
    <p:sldId id="267" r:id="rId10"/>
    <p:sldId id="268" r:id="rId11"/>
    <p:sldId id="269" r:id="rId12"/>
    <p:sldId id="270" r:id="rId13"/>
    <p:sldId id="271" r:id="rId14"/>
    <p:sldId id="272" r:id="rId15"/>
    <p:sldId id="273" r:id="rId16"/>
    <p:sldId id="274" r:id="rId17"/>
    <p:sldId id="275" r:id="rId18"/>
    <p:sldId id="276" r:id="rId19"/>
    <p:sldId id="277"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5/4/2023</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5/4/2023</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5/4/2023</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5/4/2023</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solidFill>
                  <a:schemeClr val="accent1"/>
                </a:solidFill>
                <a:latin typeface="Calibri" panose="020F0502020204030204" pitchFamily="34" charset="0"/>
                <a:ea typeface="Calibri" panose="020F0502020204030204" pitchFamily="34" charset="0"/>
                <a:cs typeface="Calibri" panose="020F0502020204030204" pitchFamily="34" charset="0"/>
              </a:rPr>
              <a:t>Predicting tree types found in the Roosevelt National Forest in Colorado</a:t>
            </a:r>
          </a:p>
        </p:txBody>
      </p:sp>
      <p:sp>
        <p:nvSpPr>
          <p:cNvPr id="3" name="Subtitle 2"/>
          <p:cNvSpPr>
            <a:spLocks noGrp="1"/>
          </p:cNvSpPr>
          <p:nvPr>
            <p:ph type="subTitle" idx="1"/>
          </p:nvPr>
        </p:nvSpPr>
        <p:spPr>
          <a:xfrm>
            <a:off x="1128404" y="3564467"/>
            <a:ext cx="8637072" cy="2493433"/>
          </a:xfrm>
        </p:spPr>
        <p:txBody>
          <a:bodyPr>
            <a:normAutofit fontScale="92500" lnSpcReduction="20000"/>
          </a:bodyPr>
          <a:lstStyle/>
          <a:p>
            <a:r>
              <a:rPr lang="en-US" b="1" dirty="0">
                <a:solidFill>
                  <a:schemeClr val="accent1">
                    <a:lumMod val="75000"/>
                  </a:schemeClr>
                </a:solidFill>
              </a:rPr>
              <a:t>Team members: </a:t>
            </a:r>
          </a:p>
          <a:p>
            <a:r>
              <a:rPr lang="en-US" dirty="0"/>
              <a:t>Sai Anish </a:t>
            </a:r>
            <a:r>
              <a:rPr lang="en-US" dirty="0" err="1"/>
              <a:t>Chowdary</a:t>
            </a:r>
            <a:r>
              <a:rPr lang="en-US" dirty="0"/>
              <a:t> </a:t>
            </a:r>
            <a:r>
              <a:rPr lang="en-US" dirty="0" err="1"/>
              <a:t>Bezawada</a:t>
            </a:r>
            <a:r>
              <a:rPr lang="en-US" dirty="0"/>
              <a:t> (801312402) </a:t>
            </a:r>
          </a:p>
          <a:p>
            <a:r>
              <a:rPr lang="en-US" dirty="0"/>
              <a:t>Pranav </a:t>
            </a:r>
            <a:r>
              <a:rPr lang="en-US" dirty="0" err="1"/>
              <a:t>Sundaresan</a:t>
            </a:r>
            <a:r>
              <a:rPr lang="en-US" dirty="0"/>
              <a:t> </a:t>
            </a:r>
            <a:r>
              <a:rPr lang="en-US" dirty="0" err="1"/>
              <a:t>Babu</a:t>
            </a:r>
            <a:r>
              <a:rPr lang="en-US" dirty="0"/>
              <a:t> (801254287) </a:t>
            </a:r>
          </a:p>
          <a:p>
            <a:r>
              <a:rPr lang="en-US" dirty="0"/>
              <a:t>Sushma Narne (801269072) </a:t>
            </a:r>
          </a:p>
          <a:p>
            <a:r>
              <a:rPr lang="en-US" dirty="0"/>
              <a:t>Sai </a:t>
            </a:r>
            <a:r>
              <a:rPr lang="en-US" dirty="0" err="1"/>
              <a:t>Rachana</a:t>
            </a:r>
            <a:r>
              <a:rPr lang="en-US" dirty="0"/>
              <a:t> Reddy </a:t>
            </a:r>
            <a:r>
              <a:rPr lang="en-US" dirty="0" err="1"/>
              <a:t>Vanipenta</a:t>
            </a:r>
            <a:r>
              <a:rPr lang="en-US" dirty="0"/>
              <a:t> (801266847)</a:t>
            </a:r>
          </a:p>
          <a:p>
            <a:r>
              <a:rPr lang="en-US" dirty="0" err="1"/>
              <a:t>Abhishekji</a:t>
            </a:r>
            <a:r>
              <a:rPr lang="en-US" dirty="0"/>
              <a:t> </a:t>
            </a:r>
            <a:r>
              <a:rPr lang="en-US" dirty="0" err="1"/>
              <a:t>Dumala</a:t>
            </a:r>
            <a:r>
              <a:rPr lang="en-US" dirty="0"/>
              <a:t> (801307903</a:t>
            </a:r>
          </a:p>
        </p:txBody>
      </p:sp>
    </p:spTree>
    <p:extLst>
      <p:ext uri="{BB962C8B-B14F-4D97-AF65-F5344CB8AC3E}">
        <p14:creationId xmlns:p14="http://schemas.microsoft.com/office/powerpoint/2010/main" val="1244314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F7680B5-1A78-4401-BA9A-78832F0FD90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2" name="Rectangle 11">
            <a:extLst>
              <a:ext uri="{FF2B5EF4-FFF2-40B4-BE49-F238E27FC236}">
                <a16:creationId xmlns:a16="http://schemas.microsoft.com/office/drawing/2014/main" id="{50F21DC9-D0AC-495C-8CC8-D5DDF8C11C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A26B82D7-D05B-412B-9A0D-6430BCD1182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E4E78000-301F-4983-ACD5-7F50C0C3F59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8" name="Rectangle 17">
            <a:extLst>
              <a:ext uri="{FF2B5EF4-FFF2-40B4-BE49-F238E27FC236}">
                <a16:creationId xmlns:a16="http://schemas.microsoft.com/office/drawing/2014/main" id="{683CECF1-343D-4CCE-81D8-FC14A12A7A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D8C8DD9-12AA-4935-A6DE-05EACDADDD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92429" y="993085"/>
            <a:ext cx="3852444" cy="1049235"/>
          </a:xfrm>
        </p:spPr>
        <p:txBody>
          <a:bodyPr vert="horz" lIns="91440" tIns="45720" rIns="91440" bIns="45720" rtlCol="0" anchor="t">
            <a:normAutofit/>
          </a:bodyPr>
          <a:lstStyle/>
          <a:p>
            <a:r>
              <a:rPr lang="en-US" sz="2000" b="1" dirty="0">
                <a:solidFill>
                  <a:schemeClr val="accent1"/>
                </a:solidFill>
                <a:latin typeface="Calibri" panose="020F0502020204030204" pitchFamily="34" charset="0"/>
                <a:ea typeface="Calibri" panose="020F0502020204030204" pitchFamily="34" charset="0"/>
                <a:cs typeface="Calibri" panose="020F0502020204030204" pitchFamily="34" charset="0"/>
              </a:rPr>
              <a:t>Box Plot Analysis of Horizontal Distance to Nearest Water Source for Forest Cover Types </a:t>
            </a:r>
          </a:p>
        </p:txBody>
      </p:sp>
      <p:pic>
        <p:nvPicPr>
          <p:cNvPr id="22" name="Picture 21">
            <a:extLst>
              <a:ext uri="{FF2B5EF4-FFF2-40B4-BE49-F238E27FC236}">
                <a16:creationId xmlns:a16="http://schemas.microsoft.com/office/drawing/2014/main" id="{E4C54BC8-CF23-429D-A14B-9E16015839B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66353" b="36564"/>
          <a:stretch/>
        </p:blipFill>
        <p:spPr>
          <a:xfrm>
            <a:off x="1125460" y="643464"/>
            <a:ext cx="3849624" cy="155448"/>
          </a:xfrm>
          <a:prstGeom prst="rect">
            <a:avLst/>
          </a:prstGeom>
          <a:noFill/>
          <a:ln>
            <a:noFill/>
          </a:ln>
        </p:spPr>
      </p:pic>
      <p:sp>
        <p:nvSpPr>
          <p:cNvPr id="4" name="Text Placeholder 3"/>
          <p:cNvSpPr>
            <a:spLocks noGrp="1"/>
          </p:cNvSpPr>
          <p:nvPr>
            <p:ph type="body" sz="half" idx="2"/>
          </p:nvPr>
        </p:nvSpPr>
        <p:spPr>
          <a:xfrm>
            <a:off x="1121030" y="2167151"/>
            <a:ext cx="3848478" cy="3299194"/>
          </a:xfrm>
        </p:spPr>
        <p:txBody>
          <a:bodyPr vert="horz" lIns="91440" tIns="45720" rIns="91440" bIns="45720" rtlCol="0" anchor="t">
            <a:normAutofit/>
          </a:bodyPr>
          <a:lstStyle/>
          <a:p>
            <a:pPr indent="-228600">
              <a:lnSpc>
                <a:spcPct val="11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box plot depicts the distribution of the horizontal distance (hydrology) to the closest water source for each of the seven types of forest cover. Each box's horizontal center line indicates the median value, while the box's upper and lower margins indicate the interquartile range. Individual outliers are additionally shown in the graphic by dots above or below the whiskers. </a:t>
            </a:r>
          </a:p>
        </p:txBody>
      </p:sp>
      <p:grpSp>
        <p:nvGrpSpPr>
          <p:cNvPr id="24" name="Group 23">
            <a:extLst>
              <a:ext uri="{FF2B5EF4-FFF2-40B4-BE49-F238E27FC236}">
                <a16:creationId xmlns:a16="http://schemas.microsoft.com/office/drawing/2014/main" id="{C50EE599-83F0-4F92-85EF-F5B760FC1C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25" name="Rectangle 24">
              <a:extLst>
                <a:ext uri="{FF2B5EF4-FFF2-40B4-BE49-F238E27FC236}">
                  <a16:creationId xmlns:a16="http://schemas.microsoft.com/office/drawing/2014/main" id="{4D65F24F-937E-455B-A52F-99B2EBE69E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CEABBA2-C294-4754-8D03-90027C80A6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Placeholder 4"/>
          <p:cNvPicPr>
            <a:picLocks noGrp="1" noChangeAspect="1"/>
          </p:cNvPicPr>
          <p:nvPr>
            <p:ph type="pic" idx="1"/>
          </p:nvPr>
        </p:nvPicPr>
        <p:blipFill rotWithShape="1">
          <a:blip r:embed="rId4"/>
          <a:srcRect l="12300" r="28775"/>
          <a:stretch/>
        </p:blipFill>
        <p:spPr>
          <a:xfrm>
            <a:off x="6093926" y="1116345"/>
            <a:ext cx="4821551" cy="3866172"/>
          </a:xfrm>
          <a:prstGeom prst="rect">
            <a:avLst/>
          </a:prstGeom>
        </p:spPr>
      </p:pic>
      <p:pic>
        <p:nvPicPr>
          <p:cNvPr id="28" name="Picture 27">
            <a:extLst>
              <a:ext uri="{FF2B5EF4-FFF2-40B4-BE49-F238E27FC236}">
                <a16:creationId xmlns:a16="http://schemas.microsoft.com/office/drawing/2014/main" id="{5EADD913-1FB7-4B46-9CA9-86858689E08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30" name="Straight Connector 29">
            <a:extLst>
              <a:ext uri="{FF2B5EF4-FFF2-40B4-BE49-F238E27FC236}">
                <a16:creationId xmlns:a16="http://schemas.microsoft.com/office/drawing/2014/main" id="{36995421-4CA7-48D9-B029-EFD71203487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130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014BF94-4DFC-4A65-99BF-76277891EA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255C7B1-10DA-4D61-B560-5E1F081B34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21028" y="948706"/>
            <a:ext cx="4507707" cy="1049235"/>
          </a:xfrm>
        </p:spPr>
        <p:txBody>
          <a:bodyPr>
            <a:normAutofit/>
          </a:bodyPr>
          <a:lstStyle/>
          <a:p>
            <a:r>
              <a:rPr lang="en-US" sz="2000" b="1" dirty="0">
                <a:solidFill>
                  <a:schemeClr val="accent1"/>
                </a:solidFill>
                <a:latin typeface="Calibri" panose="020F0502020204030204" pitchFamily="34" charset="0"/>
                <a:ea typeface="Calibri" panose="020F0502020204030204" pitchFamily="34" charset="0"/>
                <a:cs typeface="Calibri" panose="020F0502020204030204" pitchFamily="34" charset="0"/>
              </a:rPr>
              <a:t>Pie Chart Analysis of Cover Type Distribution in the Dataset</a:t>
            </a:r>
          </a:p>
        </p:txBody>
      </p:sp>
      <p:pic>
        <p:nvPicPr>
          <p:cNvPr id="16" name="Picture 15">
            <a:extLst>
              <a:ext uri="{FF2B5EF4-FFF2-40B4-BE49-F238E27FC236}">
                <a16:creationId xmlns:a16="http://schemas.microsoft.com/office/drawing/2014/main" id="{88C29B8B-A62C-43CE-92FF-12EAA1D01B5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1125460" y="643464"/>
            <a:ext cx="4526280" cy="155448"/>
          </a:xfrm>
          <a:prstGeom prst="rect">
            <a:avLst/>
          </a:prstGeom>
          <a:noFill/>
          <a:ln>
            <a:noFill/>
          </a:ln>
        </p:spPr>
      </p:pic>
      <p:sp>
        <p:nvSpPr>
          <p:cNvPr id="9" name="Content Placeholder 8">
            <a:extLst>
              <a:ext uri="{FF2B5EF4-FFF2-40B4-BE49-F238E27FC236}">
                <a16:creationId xmlns:a16="http://schemas.microsoft.com/office/drawing/2014/main" id="{17FDA6BE-ED4F-1F9D-5F8E-8FC45BC42A92}"/>
              </a:ext>
            </a:extLst>
          </p:cNvPr>
          <p:cNvSpPr>
            <a:spLocks noGrp="1"/>
          </p:cNvSpPr>
          <p:nvPr>
            <p:ph idx="1"/>
          </p:nvPr>
        </p:nvSpPr>
        <p:spPr>
          <a:xfrm>
            <a:off x="1121030" y="2167151"/>
            <a:ext cx="4503066" cy="3299194"/>
          </a:xfrm>
        </p:spPr>
        <p:txBody>
          <a:bodyPr>
            <a:normAutofit lnSpcReduction="10000"/>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The distribution of the different cover types in the dataset is shown in the pie chart. The size of each slice in the graph, which represents a different type of cover, corresponds to the number of observations. The figure also has labels inside each slice that show the proportion of observations for each type of cover. </a:t>
            </a:r>
          </a:p>
        </p:txBody>
      </p:sp>
      <p:pic>
        <p:nvPicPr>
          <p:cNvPr id="7" name="Content Placeholder 3"/>
          <p:cNvPicPr>
            <a:picLocks noChangeAspect="1"/>
          </p:cNvPicPr>
          <p:nvPr/>
        </p:nvPicPr>
        <p:blipFill>
          <a:blip r:embed="rId3"/>
          <a:stretch>
            <a:fillRect/>
          </a:stretch>
        </p:blipFill>
        <p:spPr>
          <a:xfrm>
            <a:off x="6094410" y="643464"/>
            <a:ext cx="5849939" cy="4822881"/>
          </a:xfrm>
          <a:prstGeom prst="rect">
            <a:avLst/>
          </a:prstGeom>
        </p:spPr>
      </p:pic>
      <p:pic>
        <p:nvPicPr>
          <p:cNvPr id="18" name="Picture 17">
            <a:extLst>
              <a:ext uri="{FF2B5EF4-FFF2-40B4-BE49-F238E27FC236}">
                <a16:creationId xmlns:a16="http://schemas.microsoft.com/office/drawing/2014/main" id="{F873EA42-E9E9-4806-A9F6-1718BE38B72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20" name="Straight Connector 19">
            <a:extLst>
              <a:ext uri="{FF2B5EF4-FFF2-40B4-BE49-F238E27FC236}">
                <a16:creationId xmlns:a16="http://schemas.microsoft.com/office/drawing/2014/main" id="{A99D5523-0BC8-4D5A-871C-69C0725E736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674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solidFill>
                  <a:schemeClr val="accent1"/>
                </a:solidFill>
                <a:latin typeface="Calibri" panose="020F0502020204030204" pitchFamily="34" charset="0"/>
                <a:ea typeface="Calibri" panose="020F0502020204030204" pitchFamily="34" charset="0"/>
                <a:cs typeface="Calibri" panose="020F0502020204030204" pitchFamily="34" charset="0"/>
              </a:rPr>
              <a:t>Analytics and Machine Learning</a:t>
            </a:r>
          </a:p>
        </p:txBody>
      </p:sp>
      <p:sp>
        <p:nvSpPr>
          <p:cNvPr id="3" name="Content Placeholder 2"/>
          <p:cNvSpPr>
            <a:spLocks noGrp="1"/>
          </p:cNvSpPr>
          <p:nvPr>
            <p:ph idx="1"/>
          </p:nvPr>
        </p:nvSpPr>
        <p:spPr>
          <a:xfrm>
            <a:off x="1130270" y="1704975"/>
            <a:ext cx="9603275" cy="4381500"/>
          </a:xfrm>
        </p:spPr>
        <p:txBody>
          <a:bodyPr>
            <a:no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The Forest Cover Type dataset contains 55 features that provide comprehensive information about different aspects of forest cover. </a:t>
            </a:r>
          </a:p>
          <a:p>
            <a:r>
              <a:rPr lang="en-US" sz="1600" dirty="0">
                <a:latin typeface="Calibri" panose="020F0502020204030204" pitchFamily="34" charset="0"/>
                <a:ea typeface="Calibri" panose="020F0502020204030204" pitchFamily="34" charset="0"/>
                <a:cs typeface="Calibri" panose="020F0502020204030204" pitchFamily="34" charset="0"/>
              </a:rPr>
              <a:t>Before building an analytical model, the data was cleaned by removing null values and special characters. </a:t>
            </a:r>
          </a:p>
          <a:p>
            <a:r>
              <a:rPr lang="en-US" sz="1600" dirty="0">
                <a:latin typeface="Calibri" panose="020F0502020204030204" pitchFamily="34" charset="0"/>
                <a:ea typeface="Calibri" panose="020F0502020204030204" pitchFamily="34" charset="0"/>
                <a:cs typeface="Calibri" panose="020F0502020204030204" pitchFamily="34" charset="0"/>
              </a:rPr>
              <a:t>The Z-score approach, which rates each data point according to its originality and size, was used to eliminate outliers. </a:t>
            </a:r>
          </a:p>
          <a:p>
            <a:r>
              <a:rPr lang="en-US" sz="1600" dirty="0">
                <a:latin typeface="Calibri" panose="020F0502020204030204" pitchFamily="34" charset="0"/>
                <a:ea typeface="Calibri" panose="020F0502020204030204" pitchFamily="34" charset="0"/>
                <a:cs typeface="Calibri" panose="020F0502020204030204" pitchFamily="34" charset="0"/>
              </a:rPr>
              <a:t>Dataset is divided into two divisions training set with 80% of data and testing set with 20% of data. </a:t>
            </a:r>
          </a:p>
          <a:p>
            <a:r>
              <a:rPr lang="en-US" sz="1600" dirty="0">
                <a:latin typeface="Calibri" panose="020F0502020204030204" pitchFamily="34" charset="0"/>
                <a:ea typeface="Calibri" panose="020F0502020204030204" pitchFamily="34" charset="0"/>
                <a:cs typeface="Calibri" panose="020F0502020204030204" pitchFamily="34" charset="0"/>
              </a:rPr>
              <a:t>Two models were created to predict the cover type: a decision tree model and a linear regression model. The dataset was divided into training and testing sets. </a:t>
            </a:r>
          </a:p>
          <a:p>
            <a:r>
              <a:rPr lang="en-US" sz="1600" dirty="0">
                <a:latin typeface="Calibri" panose="020F0502020204030204" pitchFamily="34" charset="0"/>
                <a:ea typeface="Calibri" panose="020F0502020204030204" pitchFamily="34" charset="0"/>
                <a:cs typeface="Calibri" panose="020F0502020204030204" pitchFamily="34" charset="0"/>
              </a:rPr>
              <a:t>The decision tree model's accuracy score is also determined, and it comes out to 0.9394, meaning that for 93% of the testing data, the model successfully identified the cover type. </a:t>
            </a:r>
          </a:p>
          <a:p>
            <a:r>
              <a:rPr lang="en-US" sz="1600" dirty="0">
                <a:latin typeface="Calibri" panose="020F0502020204030204" pitchFamily="34" charset="0"/>
                <a:ea typeface="Calibri" panose="020F0502020204030204" pitchFamily="34" charset="0"/>
                <a:cs typeface="Calibri" panose="020F0502020204030204" pitchFamily="34" charset="0"/>
              </a:rPr>
              <a:t>These models are illustrations of machine learning algorithms, which generate predictions based on the patterns and correlations they discover in data using statistical approaches.</a:t>
            </a:r>
          </a:p>
        </p:txBody>
      </p:sp>
    </p:spTree>
    <p:extLst>
      <p:ext uri="{BB962C8B-B14F-4D97-AF65-F5344CB8AC3E}">
        <p14:creationId xmlns:p14="http://schemas.microsoft.com/office/powerpoint/2010/main" val="1877382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83CECF1-343D-4CCE-81D8-FC14A12A7A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D8C8DD9-12AA-4935-A6DE-05EACDADDD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21029" y="948706"/>
            <a:ext cx="3852444" cy="2089769"/>
          </a:xfrm>
        </p:spPr>
        <p:txBody>
          <a:bodyPr>
            <a:normAutofit/>
          </a:bodyPr>
          <a:lstStyle/>
          <a:p>
            <a:r>
              <a:rPr lang="en-US" dirty="0"/>
              <a:t>The code is to read the dataset and connect with </a:t>
            </a:r>
            <a:r>
              <a:rPr lang="en-US" dirty="0" err="1"/>
              <a:t>jupyter</a:t>
            </a:r>
            <a:r>
              <a:rPr lang="en-US" dirty="0"/>
              <a:t> notebook.</a:t>
            </a:r>
          </a:p>
        </p:txBody>
      </p:sp>
      <p:pic>
        <p:nvPicPr>
          <p:cNvPr id="16" name="Picture 15">
            <a:extLst>
              <a:ext uri="{FF2B5EF4-FFF2-40B4-BE49-F238E27FC236}">
                <a16:creationId xmlns:a16="http://schemas.microsoft.com/office/drawing/2014/main" id="{E4C54BC8-CF23-429D-A14B-9E16015839B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66353" b="36564"/>
          <a:stretch/>
        </p:blipFill>
        <p:spPr>
          <a:xfrm>
            <a:off x="1125460" y="643464"/>
            <a:ext cx="3849624" cy="155448"/>
          </a:xfrm>
          <a:prstGeom prst="rect">
            <a:avLst/>
          </a:prstGeom>
          <a:noFill/>
          <a:ln>
            <a:noFill/>
          </a:ln>
        </p:spPr>
      </p:pic>
      <p:grpSp>
        <p:nvGrpSpPr>
          <p:cNvPr id="18" name="Group 17">
            <a:extLst>
              <a:ext uri="{FF2B5EF4-FFF2-40B4-BE49-F238E27FC236}">
                <a16:creationId xmlns:a16="http://schemas.microsoft.com/office/drawing/2014/main" id="{C50EE599-83F0-4F92-85EF-F5B760FC1C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9" name="Rectangle 18">
              <a:extLst>
                <a:ext uri="{FF2B5EF4-FFF2-40B4-BE49-F238E27FC236}">
                  <a16:creationId xmlns:a16="http://schemas.microsoft.com/office/drawing/2014/main" id="{4D65F24F-937E-455B-A52F-99B2EBE69E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CEABBA2-C294-4754-8D03-90027C80A6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Content Placeholder 3"/>
          <p:cNvPicPr>
            <a:picLocks noChangeAspect="1"/>
          </p:cNvPicPr>
          <p:nvPr/>
        </p:nvPicPr>
        <p:blipFill rotWithShape="1">
          <a:blip r:embed="rId3"/>
          <a:srcRect l="9147" r="11971" b="-2"/>
          <a:stretch/>
        </p:blipFill>
        <p:spPr>
          <a:xfrm>
            <a:off x="6093926" y="1116345"/>
            <a:ext cx="4821551" cy="3866172"/>
          </a:xfrm>
          <a:prstGeom prst="rect">
            <a:avLst/>
          </a:prstGeom>
        </p:spPr>
      </p:pic>
      <p:pic>
        <p:nvPicPr>
          <p:cNvPr id="22" name="Picture 21">
            <a:extLst>
              <a:ext uri="{FF2B5EF4-FFF2-40B4-BE49-F238E27FC236}">
                <a16:creationId xmlns:a16="http://schemas.microsoft.com/office/drawing/2014/main" id="{5EADD913-1FB7-4B46-9CA9-86858689E08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24" name="Straight Connector 23">
            <a:extLst>
              <a:ext uri="{FF2B5EF4-FFF2-40B4-BE49-F238E27FC236}">
                <a16:creationId xmlns:a16="http://schemas.microsoft.com/office/drawing/2014/main" id="{36995421-4CA7-48D9-B029-EFD71203487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898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1DE69F-569C-4A49-8E50-4093C135AEC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1" name="Rectangle 10">
            <a:extLst>
              <a:ext uri="{FF2B5EF4-FFF2-40B4-BE49-F238E27FC236}">
                <a16:creationId xmlns:a16="http://schemas.microsoft.com/office/drawing/2014/main" id="{50B488F5-9CE4-4346-B22F-600286ED4D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5F76596F-57DF-4A0C-96D9-046DC3B30E9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6176A8D-754E-4699-9AAC-A833466A201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7" name="Rectangle 16">
            <a:extLst>
              <a:ext uri="{FF2B5EF4-FFF2-40B4-BE49-F238E27FC236}">
                <a16:creationId xmlns:a16="http://schemas.microsoft.com/office/drawing/2014/main" id="{2AA0E174-1032-45EB-8FEE-2178019BAE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017D167-735C-4828-BF61-5BEC0A93C0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28413" y="988098"/>
            <a:ext cx="4495380" cy="2407724"/>
          </a:xfrm>
        </p:spPr>
        <p:txBody>
          <a:bodyPr vert="horz" lIns="91440" tIns="45720" rIns="91440" bIns="0" rtlCol="0" anchor="b">
            <a:normAutofit/>
          </a:bodyPr>
          <a:lstStyle/>
          <a:p>
            <a:r>
              <a:rPr lang="en-US" sz="3700"/>
              <a:t>Linear Regression Model and Decision Tree Model</a:t>
            </a:r>
          </a:p>
        </p:txBody>
      </p:sp>
      <p:pic>
        <p:nvPicPr>
          <p:cNvPr id="21" name="Picture 20">
            <a:extLst>
              <a:ext uri="{FF2B5EF4-FFF2-40B4-BE49-F238E27FC236}">
                <a16:creationId xmlns:a16="http://schemas.microsoft.com/office/drawing/2014/main" id="{48A2A651-3D77-45F6-9A25-3762F5E4663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t="474" r="60418" b="36564"/>
          <a:stretch/>
        </p:blipFill>
        <p:spPr>
          <a:xfrm>
            <a:off x="1125460" y="643464"/>
            <a:ext cx="4526280" cy="155448"/>
          </a:xfrm>
          <a:prstGeom prst="rect">
            <a:avLst/>
          </a:prstGeom>
          <a:noFill/>
          <a:ln>
            <a:noFill/>
          </a:ln>
        </p:spPr>
      </p:pic>
      <p:pic>
        <p:nvPicPr>
          <p:cNvPr id="4" name="Content Placeholder 3"/>
          <p:cNvPicPr>
            <a:picLocks noGrp="1" noChangeAspect="1"/>
          </p:cNvPicPr>
          <p:nvPr>
            <p:ph idx="1"/>
          </p:nvPr>
        </p:nvPicPr>
        <p:blipFill>
          <a:blip r:embed="rId4"/>
          <a:stretch>
            <a:fillRect/>
          </a:stretch>
        </p:blipFill>
        <p:spPr>
          <a:xfrm>
            <a:off x="5476240" y="798912"/>
            <a:ext cx="6593839" cy="5144687"/>
          </a:xfrm>
          <a:prstGeom prst="rect">
            <a:avLst/>
          </a:prstGeom>
        </p:spPr>
      </p:pic>
      <p:pic>
        <p:nvPicPr>
          <p:cNvPr id="23" name="Picture 22">
            <a:extLst>
              <a:ext uri="{FF2B5EF4-FFF2-40B4-BE49-F238E27FC236}">
                <a16:creationId xmlns:a16="http://schemas.microsoft.com/office/drawing/2014/main" id="{EE1B9172-598D-41CA-A120-1347A28BA08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25" name="Straight Connector 24">
            <a:extLst>
              <a:ext uri="{FF2B5EF4-FFF2-40B4-BE49-F238E27FC236}">
                <a16:creationId xmlns:a16="http://schemas.microsoft.com/office/drawing/2014/main" id="{FD3493C9-FDB6-46AD-891A-36C02F24D8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960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1DE69F-569C-4A49-8E50-4093C135AEC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1" name="Rectangle 10">
            <a:extLst>
              <a:ext uri="{FF2B5EF4-FFF2-40B4-BE49-F238E27FC236}">
                <a16:creationId xmlns:a16="http://schemas.microsoft.com/office/drawing/2014/main" id="{50B488F5-9CE4-4346-B22F-600286ED4D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5F76596F-57DF-4A0C-96D9-046DC3B30E9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6176A8D-754E-4699-9AAC-A833466A201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7" name="Rectangle 16">
            <a:extLst>
              <a:ext uri="{FF2B5EF4-FFF2-40B4-BE49-F238E27FC236}">
                <a16:creationId xmlns:a16="http://schemas.microsoft.com/office/drawing/2014/main" id="{B374BF5C-C264-47AF-9C49-1875F88B92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A9A5156-A214-495D-9493-B85A2B08F1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9301" y="988098"/>
            <a:ext cx="2840114" cy="2407723"/>
          </a:xfrm>
        </p:spPr>
        <p:txBody>
          <a:bodyPr vert="horz" lIns="91440" tIns="45720" rIns="91440" bIns="0" rtlCol="0" anchor="b">
            <a:normAutofit/>
          </a:bodyPr>
          <a:lstStyle/>
          <a:p>
            <a:r>
              <a:rPr lang="en-US" sz="2800"/>
              <a:t>Calculation of Accuracy and MSE for Linear Regression and Decision Tree Model</a:t>
            </a:r>
          </a:p>
        </p:txBody>
      </p:sp>
      <p:pic>
        <p:nvPicPr>
          <p:cNvPr id="21" name="Picture 20">
            <a:extLst>
              <a:ext uri="{FF2B5EF4-FFF2-40B4-BE49-F238E27FC236}">
                <a16:creationId xmlns:a16="http://schemas.microsoft.com/office/drawing/2014/main" id="{14043B93-31EA-42C9-A52B-7B10135FCB7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7" t="474" r="75256" b="36564"/>
          <a:stretch/>
        </p:blipFill>
        <p:spPr>
          <a:xfrm>
            <a:off x="655218" y="643464"/>
            <a:ext cx="2834640" cy="155448"/>
          </a:xfrm>
          <a:prstGeom prst="rect">
            <a:avLst/>
          </a:prstGeom>
          <a:noFill/>
          <a:ln>
            <a:noFill/>
          </a:ln>
        </p:spPr>
      </p:pic>
      <p:grpSp>
        <p:nvGrpSpPr>
          <p:cNvPr id="23" name="Group 22">
            <a:extLst>
              <a:ext uri="{FF2B5EF4-FFF2-40B4-BE49-F238E27FC236}">
                <a16:creationId xmlns:a16="http://schemas.microsoft.com/office/drawing/2014/main" id="{B26DC251-CF3C-487C-93C0-74344C2700C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DCEA138F-B3C3-4365-85E4-0CE0DE7398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2192585-FCC1-4D9A-8E7B-940845AD10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F07A6A06-44A6-41CD-B49D-7FAFA5119B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871" y="977965"/>
            <a:ext cx="6615197" cy="4135339"/>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4"/>
          <a:stretch>
            <a:fillRect/>
          </a:stretch>
        </p:blipFill>
        <p:spPr>
          <a:xfrm>
            <a:off x="4679218" y="1116345"/>
            <a:ext cx="6161231" cy="3866172"/>
          </a:xfrm>
          <a:prstGeom prst="rect">
            <a:avLst/>
          </a:prstGeom>
        </p:spPr>
      </p:pic>
      <p:pic>
        <p:nvPicPr>
          <p:cNvPr id="29" name="Picture 28">
            <a:extLst>
              <a:ext uri="{FF2B5EF4-FFF2-40B4-BE49-F238E27FC236}">
                <a16:creationId xmlns:a16="http://schemas.microsoft.com/office/drawing/2014/main" id="{374CBFC4-E02A-4F3E-AB09-DAD63A764C1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31" name="Straight Connector 30">
            <a:extLst>
              <a:ext uri="{FF2B5EF4-FFF2-40B4-BE49-F238E27FC236}">
                <a16:creationId xmlns:a16="http://schemas.microsoft.com/office/drawing/2014/main" id="{170F181A-95DA-4251-AC11-0C9302264E6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915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201B58D-2588-49F3-8D14-977F8751B4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44232A0-47B2-482E-96A4-B330D32531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21029" y="957221"/>
            <a:ext cx="5864018" cy="1049235"/>
          </a:xfrm>
        </p:spPr>
        <p:txBody>
          <a:bodyPr>
            <a:normAutofit/>
          </a:bodyPr>
          <a:lstStyle/>
          <a:p>
            <a:r>
              <a:rPr lang="en-US">
                <a:latin typeface="Calibri" panose="020F0502020204030204" pitchFamily="34" charset="0"/>
                <a:ea typeface="Calibri" panose="020F0502020204030204" pitchFamily="34" charset="0"/>
                <a:cs typeface="Calibri" panose="020F0502020204030204" pitchFamily="34" charset="0"/>
              </a:rPr>
              <a:t>Evaluation and Optimization</a:t>
            </a:r>
          </a:p>
        </p:txBody>
      </p:sp>
      <p:pic>
        <p:nvPicPr>
          <p:cNvPr id="26" name="Picture 25">
            <a:extLst>
              <a:ext uri="{FF2B5EF4-FFF2-40B4-BE49-F238E27FC236}">
                <a16:creationId xmlns:a16="http://schemas.microsoft.com/office/drawing/2014/main" id="{F75FFF58-B9EC-4A30-8F41-BF96085CFC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
        <p:nvSpPr>
          <p:cNvPr id="3" name="Content Placeholder 2"/>
          <p:cNvSpPr>
            <a:spLocks noGrp="1"/>
          </p:cNvSpPr>
          <p:nvPr>
            <p:ph idx="1"/>
          </p:nvPr>
        </p:nvSpPr>
        <p:spPr>
          <a:xfrm>
            <a:off x="1121029" y="2167151"/>
            <a:ext cx="5864018" cy="3299194"/>
          </a:xfrm>
        </p:spPr>
        <p:txBody>
          <a:bodyPr>
            <a:normAutofit lnSpcReduction="10000"/>
          </a:bodyPr>
          <a:lstStyle/>
          <a:p>
            <a:pPr>
              <a:lnSpc>
                <a:spcPct val="110000"/>
              </a:lnSpc>
            </a:pPr>
            <a:r>
              <a:rPr lang="en-US" sz="1400" dirty="0">
                <a:latin typeface="Calibri" panose="020F0502020204030204" pitchFamily="34" charset="0"/>
                <a:ea typeface="Calibri" panose="020F0502020204030204" pitchFamily="34" charset="0"/>
                <a:cs typeface="Calibri" panose="020F0502020204030204" pitchFamily="34" charset="0"/>
              </a:rPr>
              <a:t>Accuracy scores and mean squared error (MSE) are used to assess the performance of the models. MSE evaluates how well the model's predictions agree with the data, whereas accuracy counts the proportion of accurate predictions. </a:t>
            </a:r>
          </a:p>
          <a:p>
            <a:pPr>
              <a:lnSpc>
                <a:spcPct val="110000"/>
              </a:lnSpc>
            </a:pPr>
            <a:r>
              <a:rPr lang="en-US" sz="1400" dirty="0">
                <a:latin typeface="Calibri" panose="020F0502020204030204" pitchFamily="34" charset="0"/>
                <a:ea typeface="Calibri" panose="020F0502020204030204" pitchFamily="34" charset="0"/>
                <a:cs typeface="Calibri" panose="020F0502020204030204" pitchFamily="34" charset="0"/>
              </a:rPr>
              <a:t>The linear regression model's MSE is</a:t>
            </a:r>
            <a:r>
              <a:rPr lang="en-US" sz="1400" b="1" dirty="0">
                <a:latin typeface="Calibri" panose="020F0502020204030204" pitchFamily="34" charset="0"/>
                <a:ea typeface="Calibri" panose="020F0502020204030204" pitchFamily="34" charset="0"/>
                <a:cs typeface="Calibri" panose="020F0502020204030204" pitchFamily="34" charset="0"/>
              </a:rPr>
              <a:t> 1.3258</a:t>
            </a:r>
            <a:r>
              <a:rPr lang="en-US" sz="1400" dirty="0">
                <a:latin typeface="Calibri" panose="020F0502020204030204" pitchFamily="34" charset="0"/>
                <a:ea typeface="Calibri" panose="020F0502020204030204" pitchFamily="34" charset="0"/>
                <a:cs typeface="Calibri" panose="020F0502020204030204" pitchFamily="34" charset="0"/>
              </a:rPr>
              <a:t>, meaning that the predictions are on average </a:t>
            </a:r>
            <a:r>
              <a:rPr lang="en-US" sz="1400" b="1" dirty="0">
                <a:latin typeface="Calibri" panose="020F0502020204030204" pitchFamily="34" charset="0"/>
                <a:ea typeface="Calibri" panose="020F0502020204030204" pitchFamily="34" charset="0"/>
                <a:cs typeface="Calibri" panose="020F0502020204030204" pitchFamily="34" charset="0"/>
              </a:rPr>
              <a:t>1.325</a:t>
            </a:r>
            <a:r>
              <a:rPr lang="en-US" sz="1400" dirty="0">
                <a:latin typeface="Calibri" panose="020F0502020204030204" pitchFamily="34" charset="0"/>
                <a:ea typeface="Calibri" panose="020F0502020204030204" pitchFamily="34" charset="0"/>
                <a:cs typeface="Calibri" panose="020F0502020204030204" pitchFamily="34" charset="0"/>
              </a:rPr>
              <a:t> units off from the actual values. For 20% of the testing data, the model's accuracy score of 0.5495 indicates that it is not accurately identifying the cover type.</a:t>
            </a:r>
          </a:p>
          <a:p>
            <a:pPr>
              <a:lnSpc>
                <a:spcPct val="110000"/>
              </a:lnSpc>
            </a:pPr>
            <a:r>
              <a:rPr lang="en-US" sz="1400" dirty="0">
                <a:latin typeface="Calibri" panose="020F0502020204030204" pitchFamily="34" charset="0"/>
                <a:ea typeface="Calibri" panose="020F0502020204030204" pitchFamily="34" charset="0"/>
                <a:cs typeface="Calibri" panose="020F0502020204030204" pitchFamily="34" charset="0"/>
              </a:rPr>
              <a:t>We choose to train the model using Decision Tree Regression, which implements a tree structure, to maximize the outcome achieved using Linear Regression. For this method as well, we are once more calculating the mean squared error. Following decision tree regression, the mean squared error is </a:t>
            </a:r>
            <a:r>
              <a:rPr lang="en-US" sz="1400" b="1" dirty="0">
                <a:latin typeface="Calibri" panose="020F0502020204030204" pitchFamily="34" charset="0"/>
                <a:ea typeface="Calibri" panose="020F0502020204030204" pitchFamily="34" charset="0"/>
                <a:cs typeface="Calibri" panose="020F0502020204030204" pitchFamily="34" charset="0"/>
              </a:rPr>
              <a:t>MSE = 0.2946</a:t>
            </a:r>
            <a:r>
              <a:rPr lang="en-US" sz="1300" dirty="0">
                <a:latin typeface="Calibri" panose="020F0502020204030204" pitchFamily="34" charset="0"/>
                <a:ea typeface="Calibri" panose="020F0502020204030204" pitchFamily="34" charset="0"/>
                <a:cs typeface="Calibri" panose="020F0502020204030204" pitchFamily="34" charset="0"/>
              </a:rPr>
              <a:t>.</a:t>
            </a:r>
          </a:p>
        </p:txBody>
      </p:sp>
      <p:pic>
        <p:nvPicPr>
          <p:cNvPr id="4" name="Picture 3"/>
          <p:cNvPicPr>
            <a:picLocks noChangeAspect="1"/>
          </p:cNvPicPr>
          <p:nvPr/>
        </p:nvPicPr>
        <p:blipFill>
          <a:blip r:embed="rId3"/>
          <a:stretch>
            <a:fillRect/>
          </a:stretch>
        </p:blipFill>
        <p:spPr>
          <a:xfrm>
            <a:off x="7005052" y="1324671"/>
            <a:ext cx="5186948" cy="1921455"/>
          </a:xfrm>
          <a:prstGeom prst="rect">
            <a:avLst/>
          </a:prstGeom>
        </p:spPr>
      </p:pic>
      <p:pic>
        <p:nvPicPr>
          <p:cNvPr id="5" name="Picture 4"/>
          <p:cNvPicPr>
            <a:picLocks noChangeAspect="1"/>
          </p:cNvPicPr>
          <p:nvPr/>
        </p:nvPicPr>
        <p:blipFill>
          <a:blip r:embed="rId4"/>
          <a:stretch>
            <a:fillRect/>
          </a:stretch>
        </p:blipFill>
        <p:spPr>
          <a:xfrm>
            <a:off x="6985047" y="3333750"/>
            <a:ext cx="5206953" cy="2219325"/>
          </a:xfrm>
          <a:prstGeom prst="rect">
            <a:avLst/>
          </a:prstGeom>
        </p:spPr>
      </p:pic>
      <p:pic>
        <p:nvPicPr>
          <p:cNvPr id="28" name="Picture 27">
            <a:extLst>
              <a:ext uri="{FF2B5EF4-FFF2-40B4-BE49-F238E27FC236}">
                <a16:creationId xmlns:a16="http://schemas.microsoft.com/office/drawing/2014/main" id="{469DF0F2-2E13-4EBD-B1E6-F286C4C4B89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30" name="Straight Connector 29">
            <a:extLst>
              <a:ext uri="{FF2B5EF4-FFF2-40B4-BE49-F238E27FC236}">
                <a16:creationId xmlns:a16="http://schemas.microsoft.com/office/drawing/2014/main" id="{DD6B09B1-F6CD-4C72-B3E4-F31BB3E804A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479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solidFill>
                  <a:schemeClr val="accent1"/>
                </a:solidFill>
                <a:latin typeface="Calibri" panose="020F0502020204030204" pitchFamily="34" charset="0"/>
                <a:ea typeface="Calibri" panose="020F0502020204030204" pitchFamily="34" charset="0"/>
                <a:cs typeface="Calibri" panose="020F0502020204030204" pitchFamily="34" charset="0"/>
              </a:rPr>
              <a:t>RESULTS</a:t>
            </a:r>
          </a:p>
        </p:txBody>
      </p:sp>
      <p:sp>
        <p:nvSpPr>
          <p:cNvPr id="3" name="Content Placeholder 2"/>
          <p:cNvSpPr>
            <a:spLocks noGrp="1"/>
          </p:cNvSpPr>
          <p:nvPr>
            <p:ph idx="1"/>
          </p:nvPr>
        </p:nvSpPr>
        <p:spPr/>
        <p:txBody>
          <a:bodyPr>
            <a:noAutofit/>
          </a:bodyPr>
          <a:lstStyle/>
          <a:p>
            <a:r>
              <a:rPr lang="en-US" dirty="0">
                <a:latin typeface="Calibri" panose="020F0502020204030204" pitchFamily="34" charset="0"/>
                <a:ea typeface="Calibri" panose="020F0502020204030204" pitchFamily="34" charset="0"/>
                <a:cs typeface="Calibri" panose="020F0502020204030204" pitchFamily="34" charset="0"/>
              </a:rPr>
              <a:t>We built, trained, and tested our dataset using supervised machine learning methods such as linear regression and decision tree regression. We obtained accuracy of 54% using linear regression.</a:t>
            </a:r>
          </a:p>
          <a:p>
            <a:r>
              <a:rPr lang="en-US" dirty="0">
                <a:latin typeface="Calibri" panose="020F0502020204030204" pitchFamily="34" charset="0"/>
                <a:ea typeface="Calibri" panose="020F0502020204030204" pitchFamily="34" charset="0"/>
                <a:cs typeface="Calibri" panose="020F0502020204030204" pitchFamily="34" charset="0"/>
              </a:rPr>
              <a:t> As a result, we chose to use the decision tree </a:t>
            </a:r>
            <a:r>
              <a:rPr lang="en-US" dirty="0" err="1">
                <a:latin typeface="Calibri" panose="020F0502020204030204" pitchFamily="34" charset="0"/>
                <a:ea typeface="Calibri" panose="020F0502020204030204" pitchFamily="34" charset="0"/>
                <a:cs typeface="Calibri" panose="020F0502020204030204" pitchFamily="34" charset="0"/>
              </a:rPr>
              <a:t>regressor</a:t>
            </a:r>
            <a:r>
              <a:rPr lang="en-US" dirty="0">
                <a:latin typeface="Calibri" panose="020F0502020204030204" pitchFamily="34" charset="0"/>
                <a:ea typeface="Calibri" panose="020F0502020204030204" pitchFamily="34" charset="0"/>
                <a:cs typeface="Calibri" panose="020F0502020204030204" pitchFamily="34" charset="0"/>
              </a:rPr>
              <a:t> approach to create our machine learning model using the same set of inputs, and this time, we achieved a superior accuracy of 93%. Our dataset contains outliers, or columns with a small number of values that are much higher or lower than most of the other values. This causes a 7% loss. </a:t>
            </a:r>
          </a:p>
          <a:p>
            <a:r>
              <a:rPr lang="en-US" dirty="0">
                <a:latin typeface="Calibri" panose="020F0502020204030204" pitchFamily="34" charset="0"/>
                <a:ea typeface="Calibri" panose="020F0502020204030204" pitchFamily="34" charset="0"/>
                <a:cs typeface="Calibri" panose="020F0502020204030204" pitchFamily="34" charset="0"/>
              </a:rPr>
              <a:t> Therefore, if predictions of future Forest cover type was made, they can be considered 93% accurate.</a:t>
            </a:r>
          </a:p>
        </p:txBody>
      </p:sp>
    </p:spTree>
    <p:extLst>
      <p:ext uri="{BB962C8B-B14F-4D97-AF65-F5344CB8AC3E}">
        <p14:creationId xmlns:p14="http://schemas.microsoft.com/office/powerpoint/2010/main" val="1082168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solidFill>
                  <a:schemeClr val="accent1"/>
                </a:solidFill>
                <a:latin typeface="Calibri" panose="020F0502020204030204" pitchFamily="34" charset="0"/>
                <a:ea typeface="Calibri" panose="020F0502020204030204" pitchFamily="34" charset="0"/>
                <a:cs typeface="Calibri" panose="020F0502020204030204" pitchFamily="34" charset="0"/>
              </a:rPr>
              <a:t>FUTURE WORK AND COMMENTS</a:t>
            </a:r>
          </a:p>
        </p:txBody>
      </p:sp>
      <p:sp>
        <p:nvSpPr>
          <p:cNvPr id="3" name="Content Placeholder 2"/>
          <p:cNvSpPr>
            <a:spLocks noGrp="1"/>
          </p:cNvSpPr>
          <p:nvPr>
            <p:ph idx="1"/>
          </p:nvPr>
        </p:nvSpPr>
        <p:spPr>
          <a:xfrm>
            <a:off x="1130270" y="2171769"/>
            <a:ext cx="9603275" cy="3219381"/>
          </a:xfrm>
        </p:spPr>
        <p:txBody>
          <a:bodyPr>
            <a:noAutofit/>
          </a:bodyPr>
          <a:lstStyle/>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1.What was unique about the data? Did you have to deal with imbalance? What data cleaning did you do? Outlier treatment? Imputation? </a:t>
            </a:r>
          </a:p>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The Forest Cover Type dataset is a unique resource for studying forest cover and determining which tree species are present in each area since it offers thorough information on many characteristics of forest cover. To address the imbalance in the dataset, we employed strategies including stratified sampling. The data was cleaned by removing null values and special characters, eliminating superfluous columns, and normalizing numerical characteristics using z-scores. We did not impute anything onto the dataset; instead, we removed outliers using the Z-score approach. </a:t>
            </a:r>
          </a:p>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2. Did you create any new additional features / variables?</a:t>
            </a:r>
          </a:p>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 Based on domain expertise, we developed several additional properties, such as slope and aspect ratios, distance to water, and distance to roads. </a:t>
            </a:r>
          </a:p>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3. What was the process you used for evaluation? What was the best result? </a:t>
            </a:r>
          </a:p>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We used various performance metrics to evaluate our models, including accuracy, MSE. We also used k-fold cross-validation to estimate model performance and prevent overfitting. The best result was achieved using a decision tree classifier, which achieved an accuracy of 93% on the test set. </a:t>
            </a:r>
          </a:p>
        </p:txBody>
      </p:sp>
    </p:spTree>
    <p:extLst>
      <p:ext uri="{BB962C8B-B14F-4D97-AF65-F5344CB8AC3E}">
        <p14:creationId xmlns:p14="http://schemas.microsoft.com/office/powerpoint/2010/main" val="3200568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solidFill>
                  <a:schemeClr val="accent1"/>
                </a:solidFill>
                <a:latin typeface="Calibri" panose="020F0502020204030204" pitchFamily="34" charset="0"/>
                <a:ea typeface="Calibri" panose="020F0502020204030204" pitchFamily="34" charset="0"/>
                <a:cs typeface="Calibri" panose="020F0502020204030204" pitchFamily="34" charset="0"/>
              </a:rPr>
              <a:t>FUTURE WORK AND COMMENTS</a:t>
            </a:r>
            <a:endParaRPr lang="en-US" sz="4800" dirty="0"/>
          </a:p>
        </p:txBody>
      </p:sp>
      <p:sp>
        <p:nvSpPr>
          <p:cNvPr id="3" name="Content Placeholder 2"/>
          <p:cNvSpPr>
            <a:spLocks noGrp="1"/>
          </p:cNvSpPr>
          <p:nvPr>
            <p:ph idx="1"/>
          </p:nvPr>
        </p:nvSpPr>
        <p:spPr/>
        <p:txBody>
          <a:bodyPr>
            <a:normAutofit fontScale="25000" lnSpcReduction="20000"/>
          </a:bodyPr>
          <a:lstStyle/>
          <a:p>
            <a:pPr marL="0" indent="0">
              <a:buNone/>
            </a:pPr>
            <a:r>
              <a:rPr lang="en-US" sz="5600" b="1" dirty="0">
                <a:latin typeface="Calibri" panose="020F0502020204030204" pitchFamily="34" charset="0"/>
                <a:ea typeface="Calibri" panose="020F0502020204030204" pitchFamily="34" charset="0"/>
                <a:cs typeface="Calibri" panose="020F0502020204030204" pitchFamily="34" charset="0"/>
              </a:rPr>
              <a:t>4 What were the problems you faced? How did you solve them? </a:t>
            </a:r>
          </a:p>
          <a:p>
            <a:pPr marL="0" indent="0">
              <a:buNone/>
            </a:pPr>
            <a:r>
              <a:rPr lang="en-US" sz="5600" dirty="0">
                <a:latin typeface="Calibri" panose="020F0502020204030204" pitchFamily="34" charset="0"/>
                <a:ea typeface="Calibri" panose="020F0502020204030204" pitchFamily="34" charset="0"/>
                <a:cs typeface="Calibri" panose="020F0502020204030204" pitchFamily="34" charset="0"/>
              </a:rPr>
              <a:t>The dataset's imbalance was one issue we encountered, which made it difficult to forecast the minority classifications with accuracy. By balancing the classes utilizing oversampling strategies stratified sampling, we were able to overcome this issue. We also confronted the issue of overfitting, which we dealt with by employing regularization methods like L1 and L2 regularization. </a:t>
            </a:r>
          </a:p>
          <a:p>
            <a:pPr marL="0" indent="0">
              <a:buNone/>
            </a:pPr>
            <a:r>
              <a:rPr lang="en-US" sz="5600" b="1" dirty="0">
                <a:latin typeface="Calibri" panose="020F0502020204030204" pitchFamily="34" charset="0"/>
                <a:ea typeface="Calibri" panose="020F0502020204030204" pitchFamily="34" charset="0"/>
                <a:cs typeface="Calibri" panose="020F0502020204030204" pitchFamily="34" charset="0"/>
              </a:rPr>
              <a:t>5. What future work would you like to do? </a:t>
            </a:r>
          </a:p>
          <a:p>
            <a:pPr marL="0" indent="0">
              <a:buNone/>
            </a:pPr>
            <a:r>
              <a:rPr lang="en-US" sz="5600" dirty="0">
                <a:latin typeface="Calibri" panose="020F0502020204030204" pitchFamily="34" charset="0"/>
                <a:ea typeface="Calibri" panose="020F0502020204030204" pitchFamily="34" charset="0"/>
                <a:cs typeface="Calibri" panose="020F0502020204030204" pitchFamily="34" charset="0"/>
              </a:rPr>
              <a:t>To further improve model performance, we intend to investigate more sophisticated machine learning techniques including deep learning and ensemble approaches in future work. To enhance model interpretability, we also want to investigate additional feature engineering strategies.</a:t>
            </a:r>
          </a:p>
          <a:p>
            <a:pPr marL="0" indent="0">
              <a:buNone/>
            </a:pPr>
            <a:r>
              <a:rPr lang="en-US" sz="5600" b="1" dirty="0">
                <a:latin typeface="Calibri" panose="020F0502020204030204" pitchFamily="34" charset="0"/>
                <a:ea typeface="Calibri" panose="020F0502020204030204" pitchFamily="34" charset="0"/>
                <a:cs typeface="Calibri" panose="020F0502020204030204" pitchFamily="34" charset="0"/>
              </a:rPr>
              <a:t>6. Instructions for individuals that may want to use your work </a:t>
            </a:r>
          </a:p>
          <a:p>
            <a:pPr marL="0" indent="0">
              <a:buNone/>
            </a:pPr>
            <a:r>
              <a:rPr lang="en-US" sz="5600" dirty="0">
                <a:latin typeface="Calibri" panose="020F0502020204030204" pitchFamily="34" charset="0"/>
                <a:ea typeface="Calibri" panose="020F0502020204030204" pitchFamily="34" charset="0"/>
                <a:cs typeface="Calibri" panose="020F0502020204030204" pitchFamily="34" charset="0"/>
              </a:rPr>
              <a:t>In order to get similar findings, those who are interested in exploiting our work should bear the following in mind:- Install the essential Python libraries, mainly </a:t>
            </a:r>
            <a:r>
              <a:rPr lang="en-US" sz="5600" dirty="0" err="1">
                <a:latin typeface="Calibri" panose="020F0502020204030204" pitchFamily="34" charset="0"/>
                <a:ea typeface="Calibri" panose="020F0502020204030204" pitchFamily="34" charset="0"/>
                <a:cs typeface="Calibri" panose="020F0502020204030204" pitchFamily="34" charset="0"/>
              </a:rPr>
              <a:t>Numpy</a:t>
            </a:r>
            <a:r>
              <a:rPr lang="en-US" sz="5600" dirty="0">
                <a:latin typeface="Calibri" panose="020F0502020204030204" pitchFamily="34" charset="0"/>
                <a:ea typeface="Calibri" panose="020F0502020204030204" pitchFamily="34" charset="0"/>
                <a:cs typeface="Calibri" panose="020F0502020204030204" pitchFamily="34" charset="0"/>
              </a:rPr>
              <a:t>, Pandas, </a:t>
            </a:r>
            <a:r>
              <a:rPr lang="en-US" sz="5600" dirty="0" err="1">
                <a:latin typeface="Calibri" panose="020F0502020204030204" pitchFamily="34" charset="0"/>
                <a:ea typeface="Calibri" panose="020F0502020204030204" pitchFamily="34" charset="0"/>
                <a:cs typeface="Calibri" panose="020F0502020204030204" pitchFamily="34" charset="0"/>
              </a:rPr>
              <a:t>MatPlotlib</a:t>
            </a:r>
            <a:r>
              <a:rPr lang="en-US" sz="5600" dirty="0">
                <a:latin typeface="Calibri" panose="020F0502020204030204" pitchFamily="34" charset="0"/>
                <a:ea typeface="Calibri" panose="020F0502020204030204" pitchFamily="34" charset="0"/>
                <a:cs typeface="Calibri" panose="020F0502020204030204" pitchFamily="34" charset="0"/>
              </a:rPr>
              <a:t>, </a:t>
            </a:r>
            <a:r>
              <a:rPr lang="en-US" sz="5600" dirty="0" err="1">
                <a:latin typeface="Calibri" panose="020F0502020204030204" pitchFamily="34" charset="0"/>
                <a:ea typeface="Calibri" panose="020F0502020204030204" pitchFamily="34" charset="0"/>
                <a:cs typeface="Calibri" panose="020F0502020204030204" pitchFamily="34" charset="0"/>
              </a:rPr>
              <a:t>Sns</a:t>
            </a:r>
            <a:r>
              <a:rPr lang="en-US" sz="5600" dirty="0">
                <a:latin typeface="Calibri" panose="020F0502020204030204" pitchFamily="34" charset="0"/>
                <a:ea typeface="Calibri" panose="020F0502020204030204" pitchFamily="34" charset="0"/>
                <a:cs typeface="Calibri" panose="020F0502020204030204" pitchFamily="34" charset="0"/>
              </a:rPr>
              <a:t>, and </a:t>
            </a:r>
            <a:r>
              <a:rPr lang="en-US" sz="5600" dirty="0" err="1">
                <a:latin typeface="Calibri" panose="020F0502020204030204" pitchFamily="34" charset="0"/>
                <a:ea typeface="Calibri" panose="020F0502020204030204" pitchFamily="34" charset="0"/>
                <a:cs typeface="Calibri" panose="020F0502020204030204" pitchFamily="34" charset="0"/>
              </a:rPr>
              <a:t>sklearn</a:t>
            </a:r>
            <a:r>
              <a:rPr lang="en-US" sz="5600" dirty="0">
                <a:latin typeface="Calibri" panose="020F0502020204030204" pitchFamily="34" charset="0"/>
                <a:ea typeface="Calibri" panose="020F0502020204030204" pitchFamily="34" charset="0"/>
                <a:cs typeface="Calibri" panose="020F0502020204030204" pitchFamily="34" charset="0"/>
              </a:rPr>
              <a:t>, which are significantly utilized in the execution of this </a:t>
            </a:r>
            <a:r>
              <a:rPr lang="en-US" sz="5600" dirty="0" err="1">
                <a:latin typeface="Calibri" panose="020F0502020204030204" pitchFamily="34" charset="0"/>
                <a:ea typeface="Calibri" panose="020F0502020204030204" pitchFamily="34" charset="0"/>
                <a:cs typeface="Calibri" panose="020F0502020204030204" pitchFamily="34" charset="0"/>
              </a:rPr>
              <a:t>project.Make</a:t>
            </a:r>
            <a:r>
              <a:rPr lang="en-US" sz="5600" dirty="0">
                <a:latin typeface="Calibri" panose="020F0502020204030204" pitchFamily="34" charset="0"/>
                <a:ea typeface="Calibri" panose="020F0502020204030204" pitchFamily="34" charset="0"/>
                <a:cs typeface="Calibri" panose="020F0502020204030204" pitchFamily="34" charset="0"/>
              </a:rPr>
              <a:t> sure the majority of the outliers are eliminated from the dataset by doing rigorous data cleansing, transformation, and preparation. As a result, machine learning models and visualizations would be correct.</a:t>
            </a:r>
          </a:p>
          <a:p>
            <a:pPr marL="0" indent="0">
              <a:buNone/>
            </a:pPr>
            <a:endParaRPr lang="en-US" dirty="0"/>
          </a:p>
        </p:txBody>
      </p:sp>
    </p:spTree>
    <p:extLst>
      <p:ext uri="{BB962C8B-B14F-4D97-AF65-F5344CB8AC3E}">
        <p14:creationId xmlns:p14="http://schemas.microsoft.com/office/powerpoint/2010/main" val="1417985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solidFill>
                  <a:schemeClr val="accent1"/>
                </a:solidFill>
                <a:latin typeface="Calibri" panose="020F0502020204030204" pitchFamily="34" charset="0"/>
                <a:ea typeface="Calibri" panose="020F0502020204030204" pitchFamily="34" charset="0"/>
                <a:cs typeface="Calibri" panose="020F0502020204030204" pitchFamily="34" charset="0"/>
              </a:rPr>
              <a:t>DATASET DESCRIPTION</a:t>
            </a:r>
          </a:p>
        </p:txBody>
      </p:sp>
      <p:sp>
        <p:nvSpPr>
          <p:cNvPr id="3" name="Content Placeholder 2"/>
          <p:cNvSpPr>
            <a:spLocks noGrp="1"/>
          </p:cNvSpPr>
          <p:nvPr>
            <p:ph idx="1"/>
          </p:nvPr>
        </p:nvSpPr>
        <p:spPr/>
        <p:txBody>
          <a:bodyPr/>
          <a:lstStyle/>
          <a:p>
            <a:r>
              <a:rPr lang="en-US" sz="1800" dirty="0">
                <a:latin typeface="Calibri" panose="020F0502020204030204" pitchFamily="34" charset="0"/>
                <a:ea typeface="Calibri" panose="020F0502020204030204" pitchFamily="34" charset="0"/>
                <a:cs typeface="Calibri" panose="020F0502020204030204" pitchFamily="34" charset="0"/>
              </a:rPr>
              <a:t>The Roosevelt National Forest in northern Colorado's Roosevelt National Forest is included in the Forest Cover Type dataset from the UC Irvine Machine Learning Repository. </a:t>
            </a:r>
          </a:p>
          <a:p>
            <a:r>
              <a:rPr lang="en-US" sz="1800" dirty="0">
                <a:latin typeface="Calibri" panose="020F0502020204030204" pitchFamily="34" charset="0"/>
                <a:ea typeface="Calibri" panose="020F0502020204030204" pitchFamily="34" charset="0"/>
                <a:cs typeface="Calibri" panose="020F0502020204030204" pitchFamily="34" charset="0"/>
              </a:rPr>
              <a:t>The target variable is a categorical variable that represents the </a:t>
            </a:r>
            <a:r>
              <a:rPr lang="en-US" sz="1800" dirty="0" err="1">
                <a:latin typeface="Calibri" panose="020F0502020204030204" pitchFamily="34" charset="0"/>
                <a:ea typeface="Calibri" panose="020F0502020204030204" pitchFamily="34" charset="0"/>
                <a:cs typeface="Calibri" panose="020F0502020204030204" pitchFamily="34" charset="0"/>
              </a:rPr>
              <a:t>cover_type</a:t>
            </a:r>
            <a:r>
              <a:rPr lang="en-US" sz="1800" dirty="0">
                <a:latin typeface="Calibri" panose="020F0502020204030204" pitchFamily="34" charset="0"/>
                <a:ea typeface="Calibri" panose="020F0502020204030204" pitchFamily="34" charset="0"/>
                <a:cs typeface="Calibri" panose="020F0502020204030204" pitchFamily="34" charset="0"/>
              </a:rPr>
              <a:t> of the forest, which has seven potential classes, in the dataset, which also contains continuous and categorical variables.</a:t>
            </a:r>
          </a:p>
          <a:p>
            <a:r>
              <a:rPr lang="en-US" sz="1800" dirty="0">
                <a:latin typeface="Calibri" panose="020F0502020204030204" pitchFamily="34" charset="0"/>
                <a:ea typeface="Calibri" panose="020F0502020204030204" pitchFamily="34" charset="0"/>
                <a:cs typeface="Calibri" panose="020F0502020204030204" pitchFamily="34" charset="0"/>
              </a:rPr>
              <a:t>Key columns in the dataset used for visualizations: </a:t>
            </a:r>
            <a:r>
              <a:rPr lang="en-US" sz="1800" dirty="0" err="1">
                <a:latin typeface="Calibri" panose="020F0502020204030204" pitchFamily="34" charset="0"/>
                <a:ea typeface="Calibri" panose="020F0502020204030204" pitchFamily="34" charset="0"/>
                <a:cs typeface="Calibri" panose="020F0502020204030204" pitchFamily="34" charset="0"/>
              </a:rPr>
              <a:t>Wilderness_Area</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Soil_Type</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Horizontal_Distance_To_Hydrology</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Hillshade_Noon</a:t>
            </a:r>
            <a:r>
              <a:rPr lang="en-US" sz="1800" dirty="0">
                <a:latin typeface="Calibri" panose="020F0502020204030204" pitchFamily="34" charset="0"/>
                <a:ea typeface="Calibri" panose="020F0502020204030204" pitchFamily="34" charset="0"/>
                <a:cs typeface="Calibri" panose="020F0502020204030204" pitchFamily="34" charset="0"/>
              </a:rPr>
              <a:t> ETC.</a:t>
            </a:r>
          </a:p>
          <a:p>
            <a:r>
              <a:rPr lang="en-US" sz="1800" dirty="0">
                <a:latin typeface="Calibri" panose="020F0502020204030204" pitchFamily="34" charset="0"/>
                <a:ea typeface="Calibri" panose="020F0502020204030204" pitchFamily="34" charset="0"/>
                <a:cs typeface="Calibri" panose="020F0502020204030204" pitchFamily="34" charset="0"/>
              </a:rPr>
              <a:t>The "</a:t>
            </a:r>
            <a:r>
              <a:rPr lang="en-US" sz="1800" dirty="0" err="1">
                <a:latin typeface="Calibri" panose="020F0502020204030204" pitchFamily="34" charset="0"/>
                <a:ea typeface="Calibri" panose="020F0502020204030204" pitchFamily="34" charset="0"/>
                <a:cs typeface="Calibri" panose="020F0502020204030204" pitchFamily="34" charset="0"/>
              </a:rPr>
              <a:t>Wilderness_Area</a:t>
            </a:r>
            <a:r>
              <a:rPr lang="en-US" sz="1800" dirty="0">
                <a:latin typeface="Calibri" panose="020F0502020204030204" pitchFamily="34" charset="0"/>
                <a:ea typeface="Calibri" panose="020F0502020204030204" pitchFamily="34" charset="0"/>
                <a:cs typeface="Calibri" panose="020F0502020204030204" pitchFamily="34" charset="0"/>
              </a:rPr>
              <a:t>" and "</a:t>
            </a:r>
            <a:r>
              <a:rPr lang="en-US" sz="1800" dirty="0" err="1">
                <a:latin typeface="Calibri" panose="020F0502020204030204" pitchFamily="34" charset="0"/>
                <a:ea typeface="Calibri" panose="020F0502020204030204" pitchFamily="34" charset="0"/>
                <a:cs typeface="Calibri" panose="020F0502020204030204" pitchFamily="34" charset="0"/>
              </a:rPr>
              <a:t>Soil_Type</a:t>
            </a:r>
            <a:r>
              <a:rPr lang="en-US" sz="1800" dirty="0">
                <a:latin typeface="Calibri" panose="020F0502020204030204" pitchFamily="34" charset="0"/>
                <a:ea typeface="Calibri" panose="020F0502020204030204" pitchFamily="34" charset="0"/>
                <a:cs typeface="Calibri" panose="020F0502020204030204" pitchFamily="34" charset="0"/>
              </a:rPr>
              <a:t>" attributes are binary columns indicating whether </a:t>
            </a:r>
            <a:r>
              <a:rPr lang="en-US" sz="1800" dirty="0" err="1">
                <a:latin typeface="Calibri" panose="020F0502020204030204" pitchFamily="34" charset="0"/>
                <a:ea typeface="Calibri" panose="020F0502020204030204" pitchFamily="34" charset="0"/>
                <a:cs typeface="Calibri" panose="020F0502020204030204" pitchFamily="34" charset="0"/>
              </a:rPr>
              <a:t>ornot</a:t>
            </a:r>
            <a:r>
              <a:rPr lang="en-US" sz="1800" dirty="0">
                <a:latin typeface="Calibri" panose="020F0502020204030204" pitchFamily="34" charset="0"/>
                <a:ea typeface="Calibri" panose="020F0502020204030204" pitchFamily="34" charset="0"/>
                <a:cs typeface="Calibri" panose="020F0502020204030204" pitchFamily="34" charset="0"/>
              </a:rPr>
              <a:t> the forest observation falls into a particular wilderness area or soil type, respectively.</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3733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2809874"/>
            <a:ext cx="9603275" cy="2028825"/>
          </a:xfrm>
        </p:spPr>
        <p:txBody>
          <a:bodyPr>
            <a:normAutofit/>
          </a:bodyPr>
          <a:lstStyle/>
          <a:p>
            <a:pPr algn="ctr"/>
            <a:r>
              <a:rPr lang="en-US" sz="9600" dirty="0">
                <a:solidFill>
                  <a:schemeClr val="accent1"/>
                </a:solidFill>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997628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solidFill>
                  <a:schemeClr val="accent1"/>
                </a:solidFill>
                <a:latin typeface="Calibri" panose="020F0502020204030204" pitchFamily="34" charset="0"/>
                <a:ea typeface="Calibri" panose="020F0502020204030204" pitchFamily="34" charset="0"/>
                <a:cs typeface="Calibri" panose="020F0502020204030204" pitchFamily="34" charset="0"/>
              </a:rPr>
              <a:t>PROBLEM STATEMENT</a:t>
            </a:r>
          </a:p>
        </p:txBody>
      </p:sp>
      <p:sp>
        <p:nvSpPr>
          <p:cNvPr id="3" name="Content Placeholder 2"/>
          <p:cNvSpPr>
            <a:spLocks noGrp="1"/>
          </p:cNvSpPr>
          <p:nvPr>
            <p:ph idx="1"/>
          </p:nvPr>
        </p:nvSpPr>
        <p:spPr>
          <a:xfrm>
            <a:off x="1130270" y="2171769"/>
            <a:ext cx="9603275" cy="3533706"/>
          </a:xfrm>
        </p:spPr>
        <p:txBody>
          <a:bodyPr>
            <a:normAutofit fontScale="92500" lnSpcReduction="10000"/>
          </a:bodyPr>
          <a:lstStyle/>
          <a:p>
            <a:r>
              <a:rPr lang="en-US" sz="2200" dirty="0">
                <a:latin typeface="Calibri" panose="020F0502020204030204" pitchFamily="34" charset="0"/>
                <a:ea typeface="Calibri" panose="020F0502020204030204" pitchFamily="34" charset="0"/>
                <a:cs typeface="Calibri" panose="020F0502020204030204" pitchFamily="34" charset="0"/>
              </a:rPr>
              <a:t>Understanding of the various forest types and their features is a business opportunity or challenge that must be kept in mind in order to make decisions about land management and conservation initiations. </a:t>
            </a:r>
          </a:p>
          <a:p>
            <a:r>
              <a:rPr lang="en-US" sz="2200" dirty="0">
                <a:latin typeface="Calibri" panose="020F0502020204030204" pitchFamily="34" charset="0"/>
                <a:ea typeface="Calibri" panose="020F0502020204030204" pitchFamily="34" charset="0"/>
                <a:cs typeface="Calibri" panose="020F0502020204030204" pitchFamily="34" charset="0"/>
              </a:rPr>
              <a:t>Business problem is to create a Machine Learning Model which predicts the forest’s cover type with the various features/attributes and to determine the most important features that would help us achieve the goal.</a:t>
            </a:r>
          </a:p>
          <a:p>
            <a:r>
              <a:rPr lang="en-US" sz="2200" dirty="0">
                <a:latin typeface="Calibri" panose="020F0502020204030204" pitchFamily="34" charset="0"/>
                <a:ea typeface="Calibri" panose="020F0502020204030204" pitchFamily="34" charset="0"/>
                <a:cs typeface="Calibri" panose="020F0502020204030204" pitchFamily="34" charset="0"/>
              </a:rPr>
              <a:t>Creating a model that would give an overview of the forest’s cover type depending on various characteristics such as, elevation type, slope type and the most important is the type of soil.</a:t>
            </a:r>
          </a:p>
          <a:p>
            <a:endParaRPr lang="en-US" dirty="0"/>
          </a:p>
        </p:txBody>
      </p:sp>
    </p:spTree>
    <p:extLst>
      <p:ext uri="{BB962C8B-B14F-4D97-AF65-F5344CB8AC3E}">
        <p14:creationId xmlns:p14="http://schemas.microsoft.com/office/powerpoint/2010/main" val="1105516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solidFill>
                  <a:schemeClr val="accent1"/>
                </a:solidFill>
                <a:latin typeface="Calibri" panose="020F0502020204030204" pitchFamily="34" charset="0"/>
                <a:ea typeface="Calibri" panose="020F0502020204030204" pitchFamily="34" charset="0"/>
                <a:cs typeface="Calibri" panose="020F0502020204030204" pitchFamily="34" charset="0"/>
              </a:rPr>
              <a:t>RESEARCH OBJECTIVES</a:t>
            </a:r>
          </a:p>
        </p:txBody>
      </p:sp>
      <p:sp>
        <p:nvSpPr>
          <p:cNvPr id="3" name="Content Placeholder 2"/>
          <p:cNvSpPr>
            <a:spLocks noGrp="1"/>
          </p:cNvSpPr>
          <p:nvPr>
            <p:ph idx="1"/>
          </p:nvPr>
        </p:nvSpPr>
        <p:spPr/>
        <p:txBody>
          <a:bodyPr>
            <a:noAutofit/>
          </a:bodyPr>
          <a:lstStyle/>
          <a:p>
            <a:r>
              <a:rPr lang="en-US" dirty="0">
                <a:latin typeface="Calibri" panose="020F0502020204030204" pitchFamily="34" charset="0"/>
                <a:ea typeface="Calibri" panose="020F0502020204030204" pitchFamily="34" charset="0"/>
                <a:cs typeface="Calibri" panose="020F0502020204030204" pitchFamily="34" charset="0"/>
              </a:rPr>
              <a:t>Evaluating the performance of different machine learning algorithms for the prediction the forest cover type, and identifying the algorithm which performs the best for this model. </a:t>
            </a:r>
          </a:p>
          <a:p>
            <a:r>
              <a:rPr lang="en-US" dirty="0">
                <a:latin typeface="Calibri" panose="020F0502020204030204" pitchFamily="34" charset="0"/>
                <a:ea typeface="Calibri" panose="020F0502020204030204" pitchFamily="34" charset="0"/>
                <a:cs typeface="Calibri" panose="020F0502020204030204" pitchFamily="34" charset="0"/>
              </a:rPr>
              <a:t>Identify any patterns or trends in the forest cover types over time, and understand how changes in land management and environmental factors may be contributing to these trends. </a:t>
            </a:r>
          </a:p>
          <a:p>
            <a:r>
              <a:rPr lang="en-US" dirty="0">
                <a:latin typeface="Calibri" panose="020F0502020204030204" pitchFamily="34" charset="0"/>
                <a:ea typeface="Calibri" panose="020F0502020204030204" pitchFamily="34" charset="0"/>
                <a:cs typeface="Calibri" panose="020F0502020204030204" pitchFamily="34" charset="0"/>
              </a:rPr>
              <a:t>Investigate the potential impacts of climate change on the forest cover types and associated vegetation, and understand how the forest cover types may shift over time in response to changing environmental conditions.</a:t>
            </a:r>
          </a:p>
        </p:txBody>
      </p:sp>
    </p:spTree>
    <p:extLst>
      <p:ext uri="{BB962C8B-B14F-4D97-AF65-F5344CB8AC3E}">
        <p14:creationId xmlns:p14="http://schemas.microsoft.com/office/powerpoint/2010/main" val="3220187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C014BF94-4DFC-4A65-99BF-76277891EA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255C7B1-10DA-4D61-B560-5E1F081B34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21028" y="948706"/>
            <a:ext cx="4507707" cy="1049235"/>
          </a:xfrm>
        </p:spPr>
        <p:txBody>
          <a:bodyPr>
            <a:normAutofit/>
          </a:bodyPr>
          <a:lstStyle/>
          <a:p>
            <a:r>
              <a:rPr lang="en-US" dirty="0">
                <a:solidFill>
                  <a:schemeClr val="accent1"/>
                </a:solidFill>
                <a:latin typeface="Calibri" panose="020F0502020204030204" pitchFamily="34" charset="0"/>
                <a:ea typeface="Calibri" panose="020F0502020204030204" pitchFamily="34" charset="0"/>
                <a:cs typeface="Calibri" panose="020F0502020204030204" pitchFamily="34" charset="0"/>
              </a:rPr>
              <a:t>DATA UNDERSTANDING</a:t>
            </a:r>
          </a:p>
        </p:txBody>
      </p:sp>
      <p:pic>
        <p:nvPicPr>
          <p:cNvPr id="13" name="Picture 12">
            <a:extLst>
              <a:ext uri="{FF2B5EF4-FFF2-40B4-BE49-F238E27FC236}">
                <a16:creationId xmlns:a16="http://schemas.microsoft.com/office/drawing/2014/main" id="{88C29B8B-A62C-43CE-92FF-12EAA1D01B5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1125460" y="643464"/>
            <a:ext cx="4526280" cy="155448"/>
          </a:xfrm>
          <a:prstGeom prst="rect">
            <a:avLst/>
          </a:prstGeom>
          <a:noFill/>
          <a:ln>
            <a:noFill/>
          </a:ln>
        </p:spPr>
      </p:pic>
      <p:sp>
        <p:nvSpPr>
          <p:cNvPr id="3" name="Content Placeholder 2"/>
          <p:cNvSpPr>
            <a:spLocks noGrp="1"/>
          </p:cNvSpPr>
          <p:nvPr>
            <p:ph idx="1"/>
          </p:nvPr>
        </p:nvSpPr>
        <p:spPr>
          <a:xfrm>
            <a:off x="1121030" y="2167151"/>
            <a:ext cx="4503066" cy="3299194"/>
          </a:xfrm>
        </p:spPr>
        <p:txBody>
          <a:bodyPr>
            <a:normAutofit/>
          </a:bodyPr>
          <a:lstStyle/>
          <a:p>
            <a:pPr marL="0" indent="0">
              <a:buNone/>
            </a:pPr>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a)Exploratory Data Analysis </a:t>
            </a:r>
          </a:p>
          <a:p>
            <a:r>
              <a:rPr lang="en-US" dirty="0">
                <a:latin typeface="Calibri" panose="020F0502020204030204" pitchFamily="34" charset="0"/>
                <a:ea typeface="Calibri" panose="020F0502020204030204" pitchFamily="34" charset="0"/>
                <a:cs typeface="Calibri" panose="020F0502020204030204" pitchFamily="34" charset="0"/>
              </a:rPr>
              <a:t>We uploaded the data to an S3 bucket named group15forest and used the AWS S3 copy command to load it into a </a:t>
            </a:r>
            <a:r>
              <a:rPr lang="en-US" dirty="0" err="1">
                <a:latin typeface="Calibri" panose="020F0502020204030204" pitchFamily="34" charset="0"/>
                <a:ea typeface="Calibri" panose="020F0502020204030204" pitchFamily="34" charset="0"/>
                <a:cs typeface="Calibri" panose="020F0502020204030204" pitchFamily="34" charset="0"/>
              </a:rPr>
              <a:t>Jupyter</a:t>
            </a:r>
            <a:r>
              <a:rPr lang="en-US" dirty="0">
                <a:latin typeface="Calibri" panose="020F0502020204030204" pitchFamily="34" charset="0"/>
                <a:ea typeface="Calibri" panose="020F0502020204030204" pitchFamily="34" charset="0"/>
                <a:cs typeface="Calibri" panose="020F0502020204030204" pitchFamily="34" charset="0"/>
              </a:rPr>
              <a:t> notebook instance. Afterwards, we combined the data into a single </a:t>
            </a:r>
            <a:r>
              <a:rPr lang="en-US" dirty="0" err="1">
                <a:latin typeface="Calibri" panose="020F0502020204030204" pitchFamily="34" charset="0"/>
                <a:ea typeface="Calibri" panose="020F0502020204030204" pitchFamily="34" charset="0"/>
                <a:cs typeface="Calibri" panose="020F0502020204030204" pitchFamily="34" charset="0"/>
              </a:rPr>
              <a:t>dataframe</a:t>
            </a:r>
            <a:r>
              <a:rPr lang="en-US" dirty="0">
                <a:latin typeface="Calibri" panose="020F0502020204030204" pitchFamily="34" charset="0"/>
                <a:ea typeface="Calibri" panose="020F0502020204030204" pitchFamily="34" charset="0"/>
                <a:cs typeface="Calibri" panose="020F0502020204030204" pitchFamily="34" charset="0"/>
              </a:rPr>
              <a:t>. </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stretch>
            <a:fillRect/>
          </a:stretch>
        </p:blipFill>
        <p:spPr>
          <a:xfrm>
            <a:off x="6094410" y="2044667"/>
            <a:ext cx="5659439" cy="3213133"/>
          </a:xfrm>
          <a:prstGeom prst="rect">
            <a:avLst/>
          </a:prstGeom>
        </p:spPr>
      </p:pic>
      <p:pic>
        <p:nvPicPr>
          <p:cNvPr id="15" name="Picture 14">
            <a:extLst>
              <a:ext uri="{FF2B5EF4-FFF2-40B4-BE49-F238E27FC236}">
                <a16:creationId xmlns:a16="http://schemas.microsoft.com/office/drawing/2014/main" id="{F873EA42-E9E9-4806-A9F6-1718BE38B72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17" name="Straight Connector 16">
            <a:extLst>
              <a:ext uri="{FF2B5EF4-FFF2-40B4-BE49-F238E27FC236}">
                <a16:creationId xmlns:a16="http://schemas.microsoft.com/office/drawing/2014/main" id="{A99D5523-0BC8-4D5A-871C-69C0725E736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590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14BF94-4DFC-4A65-99BF-76277891EA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255C7B1-10DA-4D61-B560-5E1F081B34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21028" y="948706"/>
            <a:ext cx="4507707" cy="1049235"/>
          </a:xfrm>
        </p:spPr>
        <p:txBody>
          <a:bodyPr>
            <a:normAutofit/>
          </a:bodyPr>
          <a:lstStyle/>
          <a:p>
            <a:r>
              <a:rPr lang="en-US" dirty="0">
                <a:solidFill>
                  <a:schemeClr val="accent1"/>
                </a:solidFill>
                <a:latin typeface="Calibri" panose="020F0502020204030204" pitchFamily="34" charset="0"/>
                <a:ea typeface="Calibri" panose="020F0502020204030204" pitchFamily="34" charset="0"/>
                <a:cs typeface="Calibri" panose="020F0502020204030204" pitchFamily="34" charset="0"/>
              </a:rPr>
              <a:t>DATA UNDERSTANDING</a:t>
            </a:r>
          </a:p>
        </p:txBody>
      </p:sp>
      <p:pic>
        <p:nvPicPr>
          <p:cNvPr id="13" name="Picture 12">
            <a:extLst>
              <a:ext uri="{FF2B5EF4-FFF2-40B4-BE49-F238E27FC236}">
                <a16:creationId xmlns:a16="http://schemas.microsoft.com/office/drawing/2014/main" id="{88C29B8B-A62C-43CE-92FF-12EAA1D01B5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1125460" y="643464"/>
            <a:ext cx="4526280" cy="155448"/>
          </a:xfrm>
          <a:prstGeom prst="rect">
            <a:avLst/>
          </a:prstGeom>
          <a:noFill/>
          <a:ln>
            <a:noFill/>
          </a:ln>
        </p:spPr>
      </p:pic>
      <p:sp>
        <p:nvSpPr>
          <p:cNvPr id="3" name="Content Placeholder 2"/>
          <p:cNvSpPr>
            <a:spLocks noGrp="1"/>
          </p:cNvSpPr>
          <p:nvPr>
            <p:ph idx="1"/>
          </p:nvPr>
        </p:nvSpPr>
        <p:spPr>
          <a:xfrm>
            <a:off x="1121030" y="2167151"/>
            <a:ext cx="4503066" cy="3299194"/>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To connect the dataset with </a:t>
            </a:r>
            <a:r>
              <a:rPr lang="en-US" dirty="0" err="1">
                <a:latin typeface="Calibri" panose="020F0502020204030204" pitchFamily="34" charset="0"/>
                <a:ea typeface="Calibri" panose="020F0502020204030204" pitchFamily="34" charset="0"/>
                <a:cs typeface="Calibri" panose="020F0502020204030204" pitchFamily="34" charset="0"/>
              </a:rPr>
              <a:t>Jupyter</a:t>
            </a:r>
            <a:r>
              <a:rPr lang="en-US" dirty="0">
                <a:latin typeface="Calibri" panose="020F0502020204030204" pitchFamily="34" charset="0"/>
                <a:ea typeface="Calibri" panose="020F0502020204030204" pitchFamily="34" charset="0"/>
                <a:cs typeface="Calibri" panose="020F0502020204030204" pitchFamily="34" charset="0"/>
              </a:rPr>
              <a:t> Notebook, we used the following code to read the dataset:</a:t>
            </a:r>
          </a:p>
          <a:p>
            <a:pPr marL="0" indent="0">
              <a:buNone/>
            </a:pPr>
            <a:endParaRPr lang="en-US" dirty="0"/>
          </a:p>
        </p:txBody>
      </p:sp>
      <p:pic>
        <p:nvPicPr>
          <p:cNvPr id="4" name="Picture 3"/>
          <p:cNvPicPr>
            <a:picLocks noChangeAspect="1"/>
          </p:cNvPicPr>
          <p:nvPr/>
        </p:nvPicPr>
        <p:blipFill>
          <a:blip r:embed="rId3"/>
          <a:stretch>
            <a:fillRect/>
          </a:stretch>
        </p:blipFill>
        <p:spPr>
          <a:xfrm>
            <a:off x="5651740" y="1995063"/>
            <a:ext cx="6292609" cy="3471282"/>
          </a:xfrm>
          <a:prstGeom prst="rect">
            <a:avLst/>
          </a:prstGeom>
        </p:spPr>
      </p:pic>
      <p:pic>
        <p:nvPicPr>
          <p:cNvPr id="15" name="Picture 14">
            <a:extLst>
              <a:ext uri="{FF2B5EF4-FFF2-40B4-BE49-F238E27FC236}">
                <a16:creationId xmlns:a16="http://schemas.microsoft.com/office/drawing/2014/main" id="{F873EA42-E9E9-4806-A9F6-1718BE38B72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17" name="Straight Connector 16">
            <a:extLst>
              <a:ext uri="{FF2B5EF4-FFF2-40B4-BE49-F238E27FC236}">
                <a16:creationId xmlns:a16="http://schemas.microsoft.com/office/drawing/2014/main" id="{A99D5523-0BC8-4D5A-871C-69C0725E736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8983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69" y="934274"/>
            <a:ext cx="9603275" cy="1049235"/>
          </a:xfrm>
        </p:spPr>
        <p:txBody>
          <a:bodyPr>
            <a:normAutofit/>
          </a:bodyPr>
          <a:lstStyle/>
          <a:p>
            <a:pPr algn="ctr"/>
            <a:r>
              <a:rPr lang="en-US" sz="4800" dirty="0">
                <a:solidFill>
                  <a:schemeClr val="accent1"/>
                </a:solidFill>
                <a:latin typeface="Calibri" panose="020F0502020204030204" pitchFamily="34" charset="0"/>
                <a:ea typeface="Calibri" panose="020F0502020204030204" pitchFamily="34" charset="0"/>
                <a:cs typeface="Calibri" panose="020F0502020204030204" pitchFamily="34" charset="0"/>
              </a:rPr>
              <a:t>DATA PREPARATION</a:t>
            </a:r>
          </a:p>
        </p:txBody>
      </p:sp>
      <p:sp>
        <p:nvSpPr>
          <p:cNvPr id="3" name="Content Placeholder 2"/>
          <p:cNvSpPr>
            <a:spLocks noGrp="1"/>
          </p:cNvSpPr>
          <p:nvPr>
            <p:ph idx="1"/>
          </p:nvPr>
        </p:nvSpPr>
        <p:spPr>
          <a:xfrm>
            <a:off x="1130270" y="2171768"/>
            <a:ext cx="9603275" cy="4133781"/>
          </a:xfrm>
        </p:spPr>
        <p:txBody>
          <a:bodyPr>
            <a:norm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Exploratory Data Analysis on CSV File using Pandas and </a:t>
            </a:r>
            <a:r>
              <a:rPr lang="en-US" dirty="0" err="1">
                <a:latin typeface="Calibri" panose="020F0502020204030204" pitchFamily="34" charset="0"/>
                <a:ea typeface="Calibri" panose="020F0502020204030204" pitchFamily="34" charset="0"/>
                <a:cs typeface="Calibri" panose="020F0502020204030204" pitchFamily="34" charset="0"/>
              </a:rPr>
              <a:t>NumPy</a:t>
            </a:r>
            <a:r>
              <a:rPr lang="en-US" dirty="0">
                <a:latin typeface="Calibri" panose="020F0502020204030204" pitchFamily="34" charset="0"/>
                <a:ea typeface="Calibri" panose="020F0502020204030204" pitchFamily="34" charset="0"/>
                <a:cs typeface="Calibri" panose="020F0502020204030204" pitchFamily="34" charset="0"/>
              </a:rPr>
              <a:t> Libraries </a:t>
            </a:r>
          </a:p>
          <a:p>
            <a:pPr marL="457200" indent="-457200">
              <a:buAutoNum type="arabicPeriod"/>
            </a:pPr>
            <a:r>
              <a:rPr lang="en-US" dirty="0">
                <a:latin typeface="Calibri" panose="020F0502020204030204" pitchFamily="34" charset="0"/>
                <a:ea typeface="Calibri" panose="020F0502020204030204" pitchFamily="34" charset="0"/>
                <a:cs typeface="Calibri" panose="020F0502020204030204" pitchFamily="34" charset="0"/>
              </a:rPr>
              <a:t>The code reads a CSV file from an S3 bucket. </a:t>
            </a:r>
          </a:p>
          <a:p>
            <a:pPr marL="457200" indent="-457200">
              <a:buAutoNum type="arabicPeriod"/>
            </a:pPr>
            <a:r>
              <a:rPr lang="en-US" dirty="0">
                <a:latin typeface="Calibri" panose="020F0502020204030204" pitchFamily="34" charset="0"/>
                <a:ea typeface="Calibri" panose="020F0502020204030204" pitchFamily="34" charset="0"/>
                <a:cs typeface="Calibri" panose="020F0502020204030204" pitchFamily="34" charset="0"/>
              </a:rPr>
              <a:t>It uses Pandas and </a:t>
            </a:r>
            <a:r>
              <a:rPr lang="en-US" dirty="0" err="1">
                <a:latin typeface="Calibri" panose="020F0502020204030204" pitchFamily="34" charset="0"/>
                <a:ea typeface="Calibri" panose="020F0502020204030204" pitchFamily="34" charset="0"/>
                <a:cs typeface="Calibri" panose="020F0502020204030204" pitchFamily="34" charset="0"/>
              </a:rPr>
              <a:t>NumPy</a:t>
            </a:r>
            <a:r>
              <a:rPr lang="en-US" dirty="0">
                <a:latin typeface="Calibri" panose="020F0502020204030204" pitchFamily="34" charset="0"/>
                <a:ea typeface="Calibri" panose="020F0502020204030204" pitchFamily="34" charset="0"/>
                <a:cs typeface="Calibri" panose="020F0502020204030204" pitchFamily="34" charset="0"/>
              </a:rPr>
              <a:t> libraries to perform exploratory data analysis on the dataset. </a:t>
            </a:r>
          </a:p>
          <a:p>
            <a:pPr marL="457200" indent="-457200">
              <a:buAutoNum type="arabicPeriod"/>
            </a:pPr>
            <a:r>
              <a:rPr lang="en-US" dirty="0">
                <a:latin typeface="Calibri" panose="020F0502020204030204" pitchFamily="34" charset="0"/>
                <a:ea typeface="Calibri" panose="020F0502020204030204" pitchFamily="34" charset="0"/>
                <a:cs typeface="Calibri" panose="020F0502020204030204" pitchFamily="34" charset="0"/>
              </a:rPr>
              <a:t>The code prints the number of rows and columns in the data. </a:t>
            </a:r>
          </a:p>
          <a:p>
            <a:pPr marL="457200" indent="-457200">
              <a:buAutoNum type="arabicPeriod"/>
            </a:pPr>
            <a:r>
              <a:rPr lang="en-US" dirty="0">
                <a:latin typeface="Calibri" panose="020F0502020204030204" pitchFamily="34" charset="0"/>
                <a:ea typeface="Calibri" panose="020F0502020204030204" pitchFamily="34" charset="0"/>
                <a:cs typeface="Calibri" panose="020F0502020204030204" pitchFamily="34" charset="0"/>
              </a:rPr>
              <a:t>It also displays the data types, summary statistics, missing values, and unique values for categorical columns in the dataset. </a:t>
            </a:r>
          </a:p>
          <a:p>
            <a:pPr marL="457200" indent="-457200">
              <a:buAutoNum type="arabicPeriod"/>
            </a:pPr>
            <a:r>
              <a:rPr lang="en-US" dirty="0">
                <a:latin typeface="Calibri" panose="020F0502020204030204" pitchFamily="34" charset="0"/>
                <a:ea typeface="Calibri" panose="020F0502020204030204" pitchFamily="34" charset="0"/>
                <a:cs typeface="Calibri" panose="020F0502020204030204" pitchFamily="34" charset="0"/>
              </a:rPr>
              <a:t>The exploratory data analysis helps to identify patterns, trends, and outliers in the data, which is useful in developing insights and making informed decisions.</a:t>
            </a:r>
          </a:p>
        </p:txBody>
      </p:sp>
    </p:spTree>
    <p:extLst>
      <p:ext uri="{BB962C8B-B14F-4D97-AF65-F5344CB8AC3E}">
        <p14:creationId xmlns:p14="http://schemas.microsoft.com/office/powerpoint/2010/main" val="4234573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1DE69F-569C-4A49-8E50-4093C135AEC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1" name="Rectangle 10">
            <a:extLst>
              <a:ext uri="{FF2B5EF4-FFF2-40B4-BE49-F238E27FC236}">
                <a16:creationId xmlns:a16="http://schemas.microsoft.com/office/drawing/2014/main" id="{50B488F5-9CE4-4346-B22F-600286ED4D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5F76596F-57DF-4A0C-96D9-046DC3B30E9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6176A8D-754E-4699-9AAC-A833466A201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7" name="Rectangle 16">
            <a:extLst>
              <a:ext uri="{FF2B5EF4-FFF2-40B4-BE49-F238E27FC236}">
                <a16:creationId xmlns:a16="http://schemas.microsoft.com/office/drawing/2014/main" id="{C6B75F5B-2AF8-453A-8B98-2B6B206FAC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0039E87-FAC9-466E-8DCF-B75E2C991B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77772" y="977827"/>
            <a:ext cx="4488868" cy="2423474"/>
          </a:xfrm>
        </p:spPr>
        <p:txBody>
          <a:bodyPr vert="horz" lIns="91440" tIns="45720" rIns="91440" bIns="0" rtlCol="0" anchor="b">
            <a:normAutofit/>
          </a:bodyPr>
          <a:lstStyle/>
          <a:p>
            <a:r>
              <a:rPr lang="en-US" sz="4800" dirty="0">
                <a:solidFill>
                  <a:schemeClr val="accent1"/>
                </a:solidFill>
              </a:rPr>
              <a:t>DATA PREPARATION</a:t>
            </a:r>
          </a:p>
        </p:txBody>
      </p:sp>
      <p:pic>
        <p:nvPicPr>
          <p:cNvPr id="21" name="Picture 20">
            <a:extLst>
              <a:ext uri="{FF2B5EF4-FFF2-40B4-BE49-F238E27FC236}">
                <a16:creationId xmlns:a16="http://schemas.microsoft.com/office/drawing/2014/main" id="{D5CEB4E1-73AB-43FA-A3AF-86F2FE318D5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6577770" y="643464"/>
            <a:ext cx="4526280" cy="155448"/>
          </a:xfrm>
          <a:prstGeom prst="rect">
            <a:avLst/>
          </a:prstGeom>
          <a:noFill/>
          <a:ln>
            <a:noFill/>
          </a:ln>
        </p:spPr>
      </p:pic>
      <p:pic>
        <p:nvPicPr>
          <p:cNvPr id="4" name="Picture 3"/>
          <p:cNvPicPr>
            <a:picLocks noChangeAspect="1"/>
          </p:cNvPicPr>
          <p:nvPr/>
        </p:nvPicPr>
        <p:blipFill>
          <a:blip r:embed="rId4"/>
          <a:stretch>
            <a:fillRect/>
          </a:stretch>
        </p:blipFill>
        <p:spPr>
          <a:xfrm>
            <a:off x="295275" y="904876"/>
            <a:ext cx="5795196" cy="4473444"/>
          </a:xfrm>
          <a:prstGeom prst="rect">
            <a:avLst/>
          </a:prstGeom>
        </p:spPr>
      </p:pic>
      <p:pic>
        <p:nvPicPr>
          <p:cNvPr id="23" name="Picture 22">
            <a:extLst>
              <a:ext uri="{FF2B5EF4-FFF2-40B4-BE49-F238E27FC236}">
                <a16:creationId xmlns:a16="http://schemas.microsoft.com/office/drawing/2014/main" id="{10FFC047-6928-40E8-86D8-A5F6F18F570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25" name="Straight Connector 24">
            <a:extLst>
              <a:ext uri="{FF2B5EF4-FFF2-40B4-BE49-F238E27FC236}">
                <a16:creationId xmlns:a16="http://schemas.microsoft.com/office/drawing/2014/main" id="{9AD5A711-0D6A-46C8-823C-E1684AA8229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553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14BF94-4DFC-4A65-99BF-76277891EA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255C7B1-10DA-4D61-B560-5E1F081B34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21028" y="948706"/>
            <a:ext cx="4507707" cy="1049235"/>
          </a:xfrm>
        </p:spPr>
        <p:txBody>
          <a:bodyPr>
            <a:normAutofit/>
          </a:bodyPr>
          <a:lstStyle/>
          <a:p>
            <a:r>
              <a:rPr lang="en-US" dirty="0">
                <a:solidFill>
                  <a:schemeClr val="accent1"/>
                </a:solidFill>
                <a:latin typeface="Calibri" panose="020F0502020204030204" pitchFamily="34" charset="0"/>
                <a:ea typeface="Calibri" panose="020F0502020204030204" pitchFamily="34" charset="0"/>
                <a:cs typeface="Calibri" panose="020F0502020204030204" pitchFamily="34" charset="0"/>
              </a:rPr>
              <a:t>DATA VISUALIZATIONS</a:t>
            </a:r>
          </a:p>
        </p:txBody>
      </p:sp>
      <p:pic>
        <p:nvPicPr>
          <p:cNvPr id="13" name="Picture 12">
            <a:extLst>
              <a:ext uri="{FF2B5EF4-FFF2-40B4-BE49-F238E27FC236}">
                <a16:creationId xmlns:a16="http://schemas.microsoft.com/office/drawing/2014/main" id="{88C29B8B-A62C-43CE-92FF-12EAA1D01B5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1125460" y="643464"/>
            <a:ext cx="4526280" cy="155448"/>
          </a:xfrm>
          <a:prstGeom prst="rect">
            <a:avLst/>
          </a:prstGeom>
          <a:noFill/>
          <a:ln>
            <a:noFill/>
          </a:ln>
        </p:spPr>
      </p:pic>
      <p:sp>
        <p:nvSpPr>
          <p:cNvPr id="3" name="Content Placeholder 2"/>
          <p:cNvSpPr>
            <a:spLocks noGrp="1"/>
          </p:cNvSpPr>
          <p:nvPr>
            <p:ph idx="1"/>
          </p:nvPr>
        </p:nvSpPr>
        <p:spPr>
          <a:xfrm>
            <a:off x="1121030" y="1608992"/>
            <a:ext cx="4503066" cy="3857353"/>
          </a:xfrm>
        </p:spPr>
        <p:txBody>
          <a:bodyPr>
            <a:normAutofit fontScale="92500" lnSpcReduction="10000"/>
          </a:bodyPr>
          <a:lstStyle/>
          <a:p>
            <a:pPr marL="0" indent="0">
              <a:buNone/>
            </a:pPr>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Scatter plot analysis of Forest Cover Types based on Elevation and Aspect:-</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The scatter plot shows how the elevation and aspect of distinct forests correlate with one another. Depending on the type of cover, the plot is color-coded. The plot also shows that different forms of forest cover are concentrated in particular areas, suggesting that elevation and aspect may be important factors in determining the type of forest cover.</a:t>
            </a:r>
          </a:p>
          <a:p>
            <a:pPr marL="0" indent="0">
              <a:buNone/>
            </a:pPr>
            <a:endParaRPr lang="en-US" dirty="0"/>
          </a:p>
          <a:p>
            <a:pPr marL="0" indent="0">
              <a:buNone/>
            </a:pPr>
            <a:endParaRPr lang="en-US" dirty="0"/>
          </a:p>
        </p:txBody>
      </p:sp>
      <p:pic>
        <p:nvPicPr>
          <p:cNvPr id="4" name="Picture 3"/>
          <p:cNvPicPr>
            <a:picLocks noChangeAspect="1"/>
          </p:cNvPicPr>
          <p:nvPr/>
        </p:nvPicPr>
        <p:blipFill>
          <a:blip r:embed="rId3"/>
          <a:stretch>
            <a:fillRect/>
          </a:stretch>
        </p:blipFill>
        <p:spPr>
          <a:xfrm>
            <a:off x="5624096" y="1278849"/>
            <a:ext cx="6396453" cy="4340901"/>
          </a:xfrm>
          <a:prstGeom prst="rect">
            <a:avLst/>
          </a:prstGeom>
        </p:spPr>
      </p:pic>
      <p:pic>
        <p:nvPicPr>
          <p:cNvPr id="15" name="Picture 14">
            <a:extLst>
              <a:ext uri="{FF2B5EF4-FFF2-40B4-BE49-F238E27FC236}">
                <a16:creationId xmlns:a16="http://schemas.microsoft.com/office/drawing/2014/main" id="{F873EA42-E9E9-4806-A9F6-1718BE38B72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17" name="Straight Connector 16">
            <a:extLst>
              <a:ext uri="{FF2B5EF4-FFF2-40B4-BE49-F238E27FC236}">
                <a16:creationId xmlns:a16="http://schemas.microsoft.com/office/drawing/2014/main" id="{A99D5523-0BC8-4D5A-871C-69C0725E736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62749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TM10001114[[fn=Gallery]]</Template>
  <TotalTime>90</TotalTime>
  <Words>1713</Words>
  <Application>Microsoft Office PowerPoint</Application>
  <PresentationFormat>Widescreen</PresentationFormat>
  <Paragraphs>74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Century Gothic</vt:lpstr>
      <vt:lpstr>Gallery</vt:lpstr>
      <vt:lpstr>Predicting tree types found in the Roosevelt National Forest in Colorado</vt:lpstr>
      <vt:lpstr>DATASET DESCRIPTION</vt:lpstr>
      <vt:lpstr>PROBLEM STATEMENT</vt:lpstr>
      <vt:lpstr>RESEARCH OBJECTIVES</vt:lpstr>
      <vt:lpstr>DATA UNDERSTANDING</vt:lpstr>
      <vt:lpstr>DATA UNDERSTANDING</vt:lpstr>
      <vt:lpstr>DATA PREPARATION</vt:lpstr>
      <vt:lpstr>DATA PREPARATION</vt:lpstr>
      <vt:lpstr>DATA VISUALIZATIONS</vt:lpstr>
      <vt:lpstr>Box Plot Analysis of Horizontal Distance to Nearest Water Source for Forest Cover Types </vt:lpstr>
      <vt:lpstr>Pie Chart Analysis of Cover Type Distribution in the Dataset</vt:lpstr>
      <vt:lpstr>Analytics and Machine Learning</vt:lpstr>
      <vt:lpstr>The code is to read the dataset and connect with jupyter notebook.</vt:lpstr>
      <vt:lpstr>Linear Regression Model and Decision Tree Model</vt:lpstr>
      <vt:lpstr>Calculation of Accuracy and MSE for Linear Regression and Decision Tree Model</vt:lpstr>
      <vt:lpstr>Evaluation and Optimization</vt:lpstr>
      <vt:lpstr>RESULTS</vt:lpstr>
      <vt:lpstr>FUTURE WORK AND COMMENTS</vt:lpstr>
      <vt:lpstr>FUTURE WORK AND COMMENTS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tree types found in the Roosevelt National Forest in Colorado</dc:title>
  <dc:creator>Dell</dc:creator>
  <cp:lastModifiedBy>Dell</cp:lastModifiedBy>
  <cp:revision>10</cp:revision>
  <dcterms:created xsi:type="dcterms:W3CDTF">2023-05-04T16:48:18Z</dcterms:created>
  <dcterms:modified xsi:type="dcterms:W3CDTF">2023-05-04T18:23:46Z</dcterms:modified>
</cp:coreProperties>
</file>