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5"/>
  </p:notesMasterIdLst>
  <p:sldIdLst>
    <p:sldId id="386" r:id="rId2"/>
    <p:sldId id="387" r:id="rId3"/>
    <p:sldId id="388" r:id="rId4"/>
    <p:sldId id="391" r:id="rId5"/>
    <p:sldId id="389" r:id="rId6"/>
    <p:sldId id="390" r:id="rId7"/>
    <p:sldId id="394" r:id="rId8"/>
    <p:sldId id="395" r:id="rId9"/>
    <p:sldId id="398" r:id="rId10"/>
    <p:sldId id="396" r:id="rId11"/>
    <p:sldId id="397" r:id="rId12"/>
    <p:sldId id="399" r:id="rId13"/>
    <p:sldId id="393" r:id="rId14"/>
  </p:sldIdLst>
  <p:sldSz cx="9144000" cy="5143500" type="screen16x9"/>
  <p:notesSz cx="6858000" cy="9144000"/>
  <p:embeddedFontLst>
    <p:embeddedFont>
      <p:font typeface="Hammersmith One" panose="02010703030501060504" pitchFamily="2" charset="77"/>
      <p:regular r:id="rId16"/>
    </p:embeddedFont>
    <p:embeddedFont>
      <p:font typeface="Manjari" panose="02000503000000000000" pitchFamily="2" charset="0"/>
      <p:regular r:id="rId17"/>
      <p:bold r:id="rId18"/>
    </p:embeddedFont>
    <p:embeddedFont>
      <p:font typeface="Nunito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D03B58-DA3A-49B7-AB91-D55F7C7F8C0E}">
  <a:tblStyle styleId="{08D03B58-DA3A-49B7-AB91-D55F7C7F8C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333FDF-322D-4E5D-8862-0F5A2D4F38E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DDD65D-30D0-437E-BF27-FDE0E6DA867C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7F5538-961C-4F4E-B97D-6BEE36FF3AA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EDA0BA-05B6-40A5-8B81-EE24A94CA8F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3370A5-606C-46A3-A938-53CAA803FC6C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>
        <p:scale>
          <a:sx n="120" d="100"/>
          <a:sy n="120" d="100"/>
        </p:scale>
        <p:origin x="1400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3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363c24f6e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363c24f6e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4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363c24f6e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363c24f6e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81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363c24f6e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363c24f6e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5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2" name="Google Shape;3272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1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61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6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0363c24d96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0363c24d96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c6a01074ef_0_2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c6a01074ef_0_2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3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Google Shape;3611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2" name="Google Shape;3612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55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c6a01074ef_0_20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c6a01074ef_0_20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20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10363c24f6e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10363c24f6e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  <p:sldLayoutId id="2147483667" r:id="rId5"/>
    <p:sldLayoutId id="2147483670" r:id="rId6"/>
    <p:sldLayoutId id="2147483676" r:id="rId7"/>
    <p:sldLayoutId id="2147483684" r:id="rId8"/>
    <p:sldLayoutId id="2147483688" r:id="rId9"/>
    <p:sldLayoutId id="2147483689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8" y="978307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SCIENTIFIC CALCULATOR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3037907" y="2957910"/>
            <a:ext cx="3068183" cy="125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Amruta Varsha T H	1BG20IS005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Anish Kumar	1BG20IS007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 </a:t>
            </a:r>
            <a:r>
              <a:rPr lang="en-IN" dirty="0" err="1"/>
              <a:t>Prajjwal</a:t>
            </a:r>
            <a:r>
              <a:rPr lang="en-IN" dirty="0"/>
              <a:t>		1BG20IS014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err="1"/>
              <a:t>Divya</a:t>
            </a:r>
            <a:r>
              <a:rPr lang="en-IN" dirty="0"/>
              <a:t> Kona	1BG20IS017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Sai </a:t>
            </a:r>
            <a:r>
              <a:rPr lang="en-IN" dirty="0" err="1"/>
              <a:t>Bindhu</a:t>
            </a:r>
            <a:r>
              <a:rPr lang="en-IN" dirty="0"/>
              <a:t> G	1BG20IS045</a:t>
            </a:r>
          </a:p>
        </p:txBody>
      </p:sp>
      <p:sp>
        <p:nvSpPr>
          <p:cNvPr id="2" name="Google Shape;2006;p83">
            <a:extLst>
              <a:ext uri="{FF2B5EF4-FFF2-40B4-BE49-F238E27FC236}">
                <a16:creationId xmlns:a16="http://schemas.microsoft.com/office/drawing/2014/main" id="{99DBDF33-E1BD-AE64-67D5-F0FF09EF71D9}"/>
              </a:ext>
            </a:extLst>
          </p:cNvPr>
          <p:cNvSpPr txBox="1">
            <a:spLocks/>
          </p:cNvSpPr>
          <p:nvPr/>
        </p:nvSpPr>
        <p:spPr>
          <a:xfrm>
            <a:off x="3182948" y="691856"/>
            <a:ext cx="2778102" cy="3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SOFTWARE TESTING (18IS62)</a:t>
            </a:r>
          </a:p>
        </p:txBody>
      </p:sp>
    </p:spTree>
    <p:extLst>
      <p:ext uri="{BB962C8B-B14F-4D97-AF65-F5344CB8AC3E}">
        <p14:creationId xmlns:p14="http://schemas.microsoft.com/office/powerpoint/2010/main" val="161692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8F1AF7-3315-6EB4-FCCB-E639D75A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0" y="923703"/>
            <a:ext cx="7772400" cy="3604984"/>
          </a:xfrm>
          <a:prstGeom prst="roundRect">
            <a:avLst>
              <a:gd name="adj" fmla="val 6639"/>
            </a:avLst>
          </a:prstGeom>
        </p:spPr>
      </p:pic>
      <p:sp>
        <p:nvSpPr>
          <p:cNvPr id="2608" name="Google Shape;2608;p114"/>
          <p:cNvSpPr txBox="1">
            <a:spLocks noGrp="1"/>
          </p:cNvSpPr>
          <p:nvPr>
            <p:ph type="title"/>
          </p:nvPr>
        </p:nvSpPr>
        <p:spPr>
          <a:xfrm>
            <a:off x="713250" y="26784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Passing Test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5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114"/>
          <p:cNvSpPr txBox="1">
            <a:spLocks noGrp="1"/>
          </p:cNvSpPr>
          <p:nvPr>
            <p:ph type="title"/>
          </p:nvPr>
        </p:nvSpPr>
        <p:spPr>
          <a:xfrm>
            <a:off x="713250" y="26784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Failing Test Case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275E5-45BA-A263-C5B4-83A09871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932134"/>
            <a:ext cx="7717500" cy="3279231"/>
          </a:xfrm>
          <a:prstGeom prst="roundRect">
            <a:avLst>
              <a:gd name="adj" fmla="val 8237"/>
            </a:avLst>
          </a:prstGeom>
        </p:spPr>
      </p:pic>
    </p:spTree>
    <p:extLst>
      <p:ext uri="{BB962C8B-B14F-4D97-AF65-F5344CB8AC3E}">
        <p14:creationId xmlns:p14="http://schemas.microsoft.com/office/powerpoint/2010/main" val="328513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114"/>
          <p:cNvSpPr txBox="1">
            <a:spLocks noGrp="1"/>
          </p:cNvSpPr>
          <p:nvPr>
            <p:ph type="title"/>
          </p:nvPr>
        </p:nvSpPr>
        <p:spPr>
          <a:xfrm>
            <a:off x="713250" y="26784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541FA-8BAC-9335-B0A0-F4E96270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887537"/>
            <a:ext cx="7772400" cy="3586175"/>
          </a:xfrm>
          <a:prstGeom prst="roundRect">
            <a:avLst>
              <a:gd name="adj" fmla="val 8365"/>
            </a:avLst>
          </a:prstGeom>
        </p:spPr>
      </p:pic>
    </p:spTree>
    <p:extLst>
      <p:ext uri="{BB962C8B-B14F-4D97-AF65-F5344CB8AC3E}">
        <p14:creationId xmlns:p14="http://schemas.microsoft.com/office/powerpoint/2010/main" val="280766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11;p182">
            <a:extLst>
              <a:ext uri="{FF2B5EF4-FFF2-40B4-BE49-F238E27FC236}">
                <a16:creationId xmlns:a16="http://schemas.microsoft.com/office/drawing/2014/main" id="{3D6F33FB-FB8A-5BBB-D95A-199390C1E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2171" y="1752000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4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1263460" y="267898"/>
            <a:ext cx="5851536" cy="535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Importance of Software Testing</a:t>
            </a:r>
            <a:endParaRPr dirty="0"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819363" y="80373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>
                <a:solidFill>
                  <a:schemeClr val="hlink"/>
                </a:solidFill>
                <a:uFill>
                  <a:noFill/>
                </a:uFill>
              </a:rPr>
              <a:t>Quality Assurance</a:t>
            </a:r>
            <a:endParaRPr sz="1600"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819363" y="1194466"/>
            <a:ext cx="1923600" cy="898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Software testing is crucial for ensuring the quality and reliability of software products.</a:t>
            </a:r>
            <a:endParaRPr sz="1200" dirty="0"/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220438" y="80373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1600" dirty="0">
                <a:uFill>
                  <a:noFill/>
                </a:uFill>
              </a:rPr>
              <a:t>1</a:t>
            </a:r>
            <a:endParaRPr sz="1600" dirty="0"/>
          </a:p>
        </p:txBody>
      </p:sp>
      <p:sp>
        <p:nvSpPr>
          <p:cNvPr id="32" name="Google Shape;2020;p85">
            <a:hlinkClick r:id="rId3" action="ppaction://hlinksldjump"/>
            <a:extLst>
              <a:ext uri="{FF2B5EF4-FFF2-40B4-BE49-F238E27FC236}">
                <a16:creationId xmlns:a16="http://schemas.microsoft.com/office/drawing/2014/main" id="{56A715B5-C8BE-2E93-DB6D-A6620FC2CB5D}"/>
              </a:ext>
            </a:extLst>
          </p:cNvPr>
          <p:cNvSpPr txBox="1">
            <a:spLocks/>
          </p:cNvSpPr>
          <p:nvPr/>
        </p:nvSpPr>
        <p:spPr>
          <a:xfrm>
            <a:off x="3341888" y="803732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600" dirty="0">
                <a:solidFill>
                  <a:schemeClr val="hlink"/>
                </a:solidFill>
                <a:uFill>
                  <a:noFill/>
                </a:uFill>
              </a:rPr>
              <a:t>Risk Mitigation</a:t>
            </a:r>
            <a:endParaRPr lang="en-IN" sz="1600" dirty="0"/>
          </a:p>
        </p:txBody>
      </p:sp>
      <p:sp>
        <p:nvSpPr>
          <p:cNvPr id="33" name="Google Shape;2024;p85">
            <a:extLst>
              <a:ext uri="{FF2B5EF4-FFF2-40B4-BE49-F238E27FC236}">
                <a16:creationId xmlns:a16="http://schemas.microsoft.com/office/drawing/2014/main" id="{7337BC67-7523-F618-B8D1-9E7E0323C505}"/>
              </a:ext>
            </a:extLst>
          </p:cNvPr>
          <p:cNvSpPr txBox="1">
            <a:spLocks/>
          </p:cNvSpPr>
          <p:nvPr/>
        </p:nvSpPr>
        <p:spPr>
          <a:xfrm>
            <a:off x="3341888" y="1194466"/>
            <a:ext cx="1923600" cy="89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Testing helps mitigate risks associated with software like failures, security and data loss.</a:t>
            </a:r>
          </a:p>
        </p:txBody>
      </p:sp>
      <p:sp>
        <p:nvSpPr>
          <p:cNvPr id="34" name="Google Shape;2026;p85">
            <a:hlinkClick r:id="rId3" action="ppaction://hlinksldjump"/>
            <a:extLst>
              <a:ext uri="{FF2B5EF4-FFF2-40B4-BE49-F238E27FC236}">
                <a16:creationId xmlns:a16="http://schemas.microsoft.com/office/drawing/2014/main" id="{6E3804D2-37C6-48E6-2BF4-22586E5E2C14}"/>
              </a:ext>
            </a:extLst>
          </p:cNvPr>
          <p:cNvSpPr txBox="1">
            <a:spLocks/>
          </p:cNvSpPr>
          <p:nvPr/>
        </p:nvSpPr>
        <p:spPr>
          <a:xfrm>
            <a:off x="2742963" y="803732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16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1600" dirty="0">
                <a:uFill>
                  <a:noFill/>
                </a:uFill>
              </a:rPr>
              <a:t>2</a:t>
            </a:r>
            <a:endParaRPr lang="en" sz="1600" dirty="0"/>
          </a:p>
        </p:txBody>
      </p:sp>
      <p:sp>
        <p:nvSpPr>
          <p:cNvPr id="35" name="Google Shape;2020;p85">
            <a:hlinkClick r:id="rId3" action="ppaction://hlinksldjump"/>
            <a:extLst>
              <a:ext uri="{FF2B5EF4-FFF2-40B4-BE49-F238E27FC236}">
                <a16:creationId xmlns:a16="http://schemas.microsoft.com/office/drawing/2014/main" id="{109076FF-282E-8C0A-455A-E3657B24B880}"/>
              </a:ext>
            </a:extLst>
          </p:cNvPr>
          <p:cNvSpPr txBox="1">
            <a:spLocks/>
          </p:cNvSpPr>
          <p:nvPr/>
        </p:nvSpPr>
        <p:spPr>
          <a:xfrm>
            <a:off x="5864413" y="803732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600" dirty="0">
                <a:solidFill>
                  <a:schemeClr val="hlink"/>
                </a:solidFill>
                <a:uFill>
                  <a:noFill/>
                </a:uFill>
              </a:rPr>
              <a:t>Cost Savings</a:t>
            </a:r>
            <a:endParaRPr lang="en-IN" sz="1600" dirty="0"/>
          </a:p>
        </p:txBody>
      </p:sp>
      <p:sp>
        <p:nvSpPr>
          <p:cNvPr id="36" name="Google Shape;2024;p85">
            <a:extLst>
              <a:ext uri="{FF2B5EF4-FFF2-40B4-BE49-F238E27FC236}">
                <a16:creationId xmlns:a16="http://schemas.microsoft.com/office/drawing/2014/main" id="{2BCEC679-FB8E-E0F0-3252-A15B6D0CCC08}"/>
              </a:ext>
            </a:extLst>
          </p:cNvPr>
          <p:cNvSpPr txBox="1">
            <a:spLocks/>
          </p:cNvSpPr>
          <p:nvPr/>
        </p:nvSpPr>
        <p:spPr>
          <a:xfrm>
            <a:off x="5864413" y="1194466"/>
            <a:ext cx="1923600" cy="89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Early detection and resolution of defects through testing can save significant costs in the long run.</a:t>
            </a:r>
          </a:p>
        </p:txBody>
      </p:sp>
      <p:sp>
        <p:nvSpPr>
          <p:cNvPr id="37" name="Google Shape;2026;p85">
            <a:hlinkClick r:id="rId3" action="ppaction://hlinksldjump"/>
            <a:extLst>
              <a:ext uri="{FF2B5EF4-FFF2-40B4-BE49-F238E27FC236}">
                <a16:creationId xmlns:a16="http://schemas.microsoft.com/office/drawing/2014/main" id="{4B55397B-796A-2F9B-4464-C103380ABFEE}"/>
              </a:ext>
            </a:extLst>
          </p:cNvPr>
          <p:cNvSpPr txBox="1">
            <a:spLocks/>
          </p:cNvSpPr>
          <p:nvPr/>
        </p:nvSpPr>
        <p:spPr>
          <a:xfrm>
            <a:off x="5265488" y="803732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16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1600" dirty="0">
                <a:uFill>
                  <a:noFill/>
                </a:uFill>
              </a:rPr>
              <a:t>3</a:t>
            </a:r>
            <a:endParaRPr lang="en" sz="1600" dirty="0"/>
          </a:p>
        </p:txBody>
      </p:sp>
      <p:sp>
        <p:nvSpPr>
          <p:cNvPr id="39" name="Google Shape;2020;p85">
            <a:hlinkClick r:id="rId3" action="ppaction://hlinksldjump"/>
            <a:extLst>
              <a:ext uri="{FF2B5EF4-FFF2-40B4-BE49-F238E27FC236}">
                <a16:creationId xmlns:a16="http://schemas.microsoft.com/office/drawing/2014/main" id="{75F76486-93F5-6E5A-21AA-FA399BEFE9D4}"/>
              </a:ext>
            </a:extLst>
          </p:cNvPr>
          <p:cNvSpPr txBox="1">
            <a:spLocks/>
          </p:cNvSpPr>
          <p:nvPr/>
        </p:nvSpPr>
        <p:spPr>
          <a:xfrm>
            <a:off x="813490" y="2437526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600" dirty="0">
                <a:solidFill>
                  <a:schemeClr val="hlink"/>
                </a:solidFill>
                <a:uFill>
                  <a:noFill/>
                </a:uFill>
              </a:rPr>
              <a:t>Compliance</a:t>
            </a:r>
            <a:endParaRPr lang="en-IN" sz="1600" dirty="0"/>
          </a:p>
        </p:txBody>
      </p:sp>
      <p:sp>
        <p:nvSpPr>
          <p:cNvPr id="40" name="Google Shape;2024;p85">
            <a:extLst>
              <a:ext uri="{FF2B5EF4-FFF2-40B4-BE49-F238E27FC236}">
                <a16:creationId xmlns:a16="http://schemas.microsoft.com/office/drawing/2014/main" id="{13774B3F-B6AA-AFDF-54CB-2CE28B173168}"/>
              </a:ext>
            </a:extLst>
          </p:cNvPr>
          <p:cNvSpPr txBox="1">
            <a:spLocks/>
          </p:cNvSpPr>
          <p:nvPr/>
        </p:nvSpPr>
        <p:spPr>
          <a:xfrm>
            <a:off x="813490" y="2828260"/>
            <a:ext cx="1923600" cy="89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Many industries have specific regulations and standards that software must adhere to.</a:t>
            </a:r>
          </a:p>
        </p:txBody>
      </p:sp>
      <p:sp>
        <p:nvSpPr>
          <p:cNvPr id="41" name="Google Shape;2026;p85">
            <a:hlinkClick r:id="rId3" action="ppaction://hlinksldjump"/>
            <a:extLst>
              <a:ext uri="{FF2B5EF4-FFF2-40B4-BE49-F238E27FC236}">
                <a16:creationId xmlns:a16="http://schemas.microsoft.com/office/drawing/2014/main" id="{5225BD52-F493-5A2D-A82B-2899025EEF99}"/>
              </a:ext>
            </a:extLst>
          </p:cNvPr>
          <p:cNvSpPr txBox="1">
            <a:spLocks/>
          </p:cNvSpPr>
          <p:nvPr/>
        </p:nvSpPr>
        <p:spPr>
          <a:xfrm>
            <a:off x="214565" y="243752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16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1600" dirty="0">
                <a:uFill>
                  <a:noFill/>
                </a:uFill>
              </a:rPr>
              <a:t>4</a:t>
            </a:r>
            <a:endParaRPr lang="en" sz="1600" dirty="0"/>
          </a:p>
        </p:txBody>
      </p:sp>
      <p:sp>
        <p:nvSpPr>
          <p:cNvPr id="42" name="Google Shape;2020;p85">
            <a:hlinkClick r:id="rId3" action="ppaction://hlinksldjump"/>
            <a:extLst>
              <a:ext uri="{FF2B5EF4-FFF2-40B4-BE49-F238E27FC236}">
                <a16:creationId xmlns:a16="http://schemas.microsoft.com/office/drawing/2014/main" id="{52D60685-0EE1-FACE-FAE8-65F76816EFA3}"/>
              </a:ext>
            </a:extLst>
          </p:cNvPr>
          <p:cNvSpPr txBox="1">
            <a:spLocks/>
          </p:cNvSpPr>
          <p:nvPr/>
        </p:nvSpPr>
        <p:spPr>
          <a:xfrm>
            <a:off x="3336015" y="2437526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600" dirty="0">
                <a:solidFill>
                  <a:schemeClr val="hlink"/>
                </a:solidFill>
                <a:uFill>
                  <a:noFill/>
                </a:uFill>
              </a:rPr>
              <a:t>Improvement</a:t>
            </a:r>
            <a:endParaRPr lang="en-IN" sz="1600" dirty="0"/>
          </a:p>
        </p:txBody>
      </p:sp>
      <p:sp>
        <p:nvSpPr>
          <p:cNvPr id="43" name="Google Shape;2024;p85">
            <a:extLst>
              <a:ext uri="{FF2B5EF4-FFF2-40B4-BE49-F238E27FC236}">
                <a16:creationId xmlns:a16="http://schemas.microsoft.com/office/drawing/2014/main" id="{4502F4C0-48BE-CDBC-B993-C9CD2C34D2F6}"/>
              </a:ext>
            </a:extLst>
          </p:cNvPr>
          <p:cNvSpPr txBox="1">
            <a:spLocks/>
          </p:cNvSpPr>
          <p:nvPr/>
        </p:nvSpPr>
        <p:spPr>
          <a:xfrm>
            <a:off x="3336015" y="2828260"/>
            <a:ext cx="1923600" cy="89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Testing is an iterative process that helps teams continuously improve their software.</a:t>
            </a:r>
          </a:p>
        </p:txBody>
      </p:sp>
      <p:sp>
        <p:nvSpPr>
          <p:cNvPr id="44" name="Google Shape;2026;p85">
            <a:hlinkClick r:id="rId3" action="ppaction://hlinksldjump"/>
            <a:extLst>
              <a:ext uri="{FF2B5EF4-FFF2-40B4-BE49-F238E27FC236}">
                <a16:creationId xmlns:a16="http://schemas.microsoft.com/office/drawing/2014/main" id="{74CDDDEC-87CB-DBA3-CBCF-3C8550020C73}"/>
              </a:ext>
            </a:extLst>
          </p:cNvPr>
          <p:cNvSpPr txBox="1">
            <a:spLocks/>
          </p:cNvSpPr>
          <p:nvPr/>
        </p:nvSpPr>
        <p:spPr>
          <a:xfrm>
            <a:off x="2737090" y="243752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16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1600" dirty="0">
                <a:uFill>
                  <a:noFill/>
                </a:uFill>
              </a:rPr>
              <a:t>5</a:t>
            </a:r>
            <a:endParaRPr lang="en" sz="1600" dirty="0"/>
          </a:p>
        </p:txBody>
      </p:sp>
      <p:sp>
        <p:nvSpPr>
          <p:cNvPr id="45" name="Google Shape;2020;p85">
            <a:hlinkClick r:id="rId3" action="ppaction://hlinksldjump"/>
            <a:extLst>
              <a:ext uri="{FF2B5EF4-FFF2-40B4-BE49-F238E27FC236}">
                <a16:creationId xmlns:a16="http://schemas.microsoft.com/office/drawing/2014/main" id="{D568B248-61A9-1F0A-6A5B-0C44CE02B0A2}"/>
              </a:ext>
            </a:extLst>
          </p:cNvPr>
          <p:cNvSpPr txBox="1">
            <a:spLocks/>
          </p:cNvSpPr>
          <p:nvPr/>
        </p:nvSpPr>
        <p:spPr>
          <a:xfrm>
            <a:off x="5858540" y="2437526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600" dirty="0">
                <a:solidFill>
                  <a:schemeClr val="hlink"/>
                </a:solidFill>
                <a:uFill>
                  <a:noFill/>
                </a:uFill>
              </a:rPr>
              <a:t>Scalability</a:t>
            </a:r>
            <a:endParaRPr lang="en-IN" sz="1600" dirty="0"/>
          </a:p>
        </p:txBody>
      </p:sp>
      <p:sp>
        <p:nvSpPr>
          <p:cNvPr id="46" name="Google Shape;2024;p85">
            <a:extLst>
              <a:ext uri="{FF2B5EF4-FFF2-40B4-BE49-F238E27FC236}">
                <a16:creationId xmlns:a16="http://schemas.microsoft.com/office/drawing/2014/main" id="{C1DC29FF-BF34-671A-E12B-3195A2A25FF8}"/>
              </a:ext>
            </a:extLst>
          </p:cNvPr>
          <p:cNvSpPr txBox="1">
            <a:spLocks/>
          </p:cNvSpPr>
          <p:nvPr/>
        </p:nvSpPr>
        <p:spPr>
          <a:xfrm>
            <a:off x="5858540" y="2828260"/>
            <a:ext cx="1923600" cy="89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Testing ensures that software can handle the anticipated load and perform optimally under different scenarios.</a:t>
            </a:r>
          </a:p>
        </p:txBody>
      </p:sp>
      <p:sp>
        <p:nvSpPr>
          <p:cNvPr id="47" name="Google Shape;2026;p85">
            <a:hlinkClick r:id="rId3" action="ppaction://hlinksldjump"/>
            <a:extLst>
              <a:ext uri="{FF2B5EF4-FFF2-40B4-BE49-F238E27FC236}">
                <a16:creationId xmlns:a16="http://schemas.microsoft.com/office/drawing/2014/main" id="{0D21BBC9-CAC4-4137-8448-FBB87158BCEC}"/>
              </a:ext>
            </a:extLst>
          </p:cNvPr>
          <p:cNvSpPr txBox="1">
            <a:spLocks/>
          </p:cNvSpPr>
          <p:nvPr/>
        </p:nvSpPr>
        <p:spPr>
          <a:xfrm>
            <a:off x="5259615" y="243752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16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1600" dirty="0">
                <a:uFill>
                  <a:noFill/>
                </a:uFill>
              </a:rPr>
              <a:t>6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925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713250" y="18906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Software Testing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850050" y="1258867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>
                <a:uFill>
                  <a:noFill/>
                </a:uFill>
              </a:rPr>
              <a:t>Improved Quality</a:t>
            </a:r>
            <a:endParaRPr sz="1400" dirty="0"/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871409" y="1629750"/>
            <a:ext cx="27015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Software testing helps improve the quality of the software by identifying and fixing bugs, errors, and defects.</a:t>
            </a:r>
            <a:endParaRPr sz="1200"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871409" y="888031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2000" dirty="0">
                <a:uFill>
                  <a:noFill/>
                </a:uFill>
              </a:rPr>
              <a:t>1</a:t>
            </a:r>
            <a:endParaRPr sz="2000" dirty="0"/>
          </a:p>
        </p:txBody>
      </p:sp>
      <p:sp>
        <p:nvSpPr>
          <p:cNvPr id="21" name="Google Shape;2043;p86">
            <a:extLst>
              <a:ext uri="{FF2B5EF4-FFF2-40B4-BE49-F238E27FC236}">
                <a16:creationId xmlns:a16="http://schemas.microsoft.com/office/drawing/2014/main" id="{F53144A8-C482-8D46-6A50-3797B49322D6}"/>
              </a:ext>
            </a:extLst>
          </p:cNvPr>
          <p:cNvSpPr txBox="1">
            <a:spLocks/>
          </p:cNvSpPr>
          <p:nvPr/>
        </p:nvSpPr>
        <p:spPr>
          <a:xfrm>
            <a:off x="3901688" y="1266586"/>
            <a:ext cx="270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400" dirty="0">
                <a:uFill>
                  <a:noFill/>
                </a:uFill>
              </a:rPr>
              <a:t>Time Saving</a:t>
            </a:r>
            <a:endParaRPr lang="en-IN" sz="1400" dirty="0"/>
          </a:p>
        </p:txBody>
      </p:sp>
      <p:sp>
        <p:nvSpPr>
          <p:cNvPr id="22" name="Google Shape;2047;p86">
            <a:extLst>
              <a:ext uri="{FF2B5EF4-FFF2-40B4-BE49-F238E27FC236}">
                <a16:creationId xmlns:a16="http://schemas.microsoft.com/office/drawing/2014/main" id="{CB1434EE-9E62-4179-9304-D4C90245033E}"/>
              </a:ext>
            </a:extLst>
          </p:cNvPr>
          <p:cNvSpPr txBox="1">
            <a:spLocks/>
          </p:cNvSpPr>
          <p:nvPr/>
        </p:nvSpPr>
        <p:spPr>
          <a:xfrm>
            <a:off x="3923047" y="1637468"/>
            <a:ext cx="2701500" cy="76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Testing helps identify and address issues that could cause delays or interruptions in software development.</a:t>
            </a:r>
          </a:p>
        </p:txBody>
      </p:sp>
      <p:sp>
        <p:nvSpPr>
          <p:cNvPr id="23" name="Google Shape;2049;p86">
            <a:extLst>
              <a:ext uri="{FF2B5EF4-FFF2-40B4-BE49-F238E27FC236}">
                <a16:creationId xmlns:a16="http://schemas.microsoft.com/office/drawing/2014/main" id="{E99B48D1-E2B5-FA6E-E1ED-D29A98FDFEF2}"/>
              </a:ext>
            </a:extLst>
          </p:cNvPr>
          <p:cNvSpPr txBox="1">
            <a:spLocks/>
          </p:cNvSpPr>
          <p:nvPr/>
        </p:nvSpPr>
        <p:spPr>
          <a:xfrm>
            <a:off x="3923047" y="895750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3300" b="1" i="0" u="none" strike="noStrike" cap="none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20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2000" dirty="0">
                <a:uFill>
                  <a:noFill/>
                </a:uFill>
              </a:rPr>
              <a:t>2</a:t>
            </a:r>
            <a:endParaRPr lang="en" sz="2000" dirty="0"/>
          </a:p>
        </p:txBody>
      </p:sp>
      <p:sp>
        <p:nvSpPr>
          <p:cNvPr id="24" name="Google Shape;2043;p86">
            <a:extLst>
              <a:ext uri="{FF2B5EF4-FFF2-40B4-BE49-F238E27FC236}">
                <a16:creationId xmlns:a16="http://schemas.microsoft.com/office/drawing/2014/main" id="{0E1F5858-435B-5E04-E8A3-1C531B3A8C56}"/>
              </a:ext>
            </a:extLst>
          </p:cNvPr>
          <p:cNvSpPr txBox="1">
            <a:spLocks/>
          </p:cNvSpPr>
          <p:nvPr/>
        </p:nvSpPr>
        <p:spPr>
          <a:xfrm>
            <a:off x="871409" y="3079472"/>
            <a:ext cx="270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400" dirty="0">
                <a:uFill>
                  <a:noFill/>
                </a:uFill>
              </a:rPr>
              <a:t>Increased Efficiency</a:t>
            </a:r>
            <a:endParaRPr lang="en-IN" sz="1400" dirty="0"/>
          </a:p>
        </p:txBody>
      </p:sp>
      <p:sp>
        <p:nvSpPr>
          <p:cNvPr id="25" name="Google Shape;2047;p86">
            <a:extLst>
              <a:ext uri="{FF2B5EF4-FFF2-40B4-BE49-F238E27FC236}">
                <a16:creationId xmlns:a16="http://schemas.microsoft.com/office/drawing/2014/main" id="{61CE6812-1C9A-6AA4-56BF-A3005C571E57}"/>
              </a:ext>
            </a:extLst>
          </p:cNvPr>
          <p:cNvSpPr txBox="1">
            <a:spLocks/>
          </p:cNvSpPr>
          <p:nvPr/>
        </p:nvSpPr>
        <p:spPr>
          <a:xfrm>
            <a:off x="892768" y="3450355"/>
            <a:ext cx="2701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Testing helps identify and fix performance issues and scalability limitations in software systems.</a:t>
            </a:r>
          </a:p>
        </p:txBody>
      </p:sp>
      <p:sp>
        <p:nvSpPr>
          <p:cNvPr id="26" name="Google Shape;2049;p86">
            <a:extLst>
              <a:ext uri="{FF2B5EF4-FFF2-40B4-BE49-F238E27FC236}">
                <a16:creationId xmlns:a16="http://schemas.microsoft.com/office/drawing/2014/main" id="{7BA6D6C4-0274-4F64-36C9-320AD0D613A8}"/>
              </a:ext>
            </a:extLst>
          </p:cNvPr>
          <p:cNvSpPr txBox="1">
            <a:spLocks/>
          </p:cNvSpPr>
          <p:nvPr/>
        </p:nvSpPr>
        <p:spPr>
          <a:xfrm>
            <a:off x="892768" y="2708636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3300" b="1" i="0" u="none" strike="noStrike" cap="none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20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2000" dirty="0">
                <a:uFill>
                  <a:noFill/>
                </a:uFill>
              </a:rPr>
              <a:t>3</a:t>
            </a:r>
            <a:endParaRPr lang="en" sz="2000" dirty="0"/>
          </a:p>
        </p:txBody>
      </p:sp>
      <p:sp>
        <p:nvSpPr>
          <p:cNvPr id="27" name="Google Shape;2043;p86">
            <a:extLst>
              <a:ext uri="{FF2B5EF4-FFF2-40B4-BE49-F238E27FC236}">
                <a16:creationId xmlns:a16="http://schemas.microsoft.com/office/drawing/2014/main" id="{13BCAFB0-B663-4274-3BA8-2790141A817F}"/>
              </a:ext>
            </a:extLst>
          </p:cNvPr>
          <p:cNvSpPr txBox="1">
            <a:spLocks/>
          </p:cNvSpPr>
          <p:nvPr/>
        </p:nvSpPr>
        <p:spPr>
          <a:xfrm>
            <a:off x="3901688" y="3109202"/>
            <a:ext cx="270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400" dirty="0">
                <a:uFill>
                  <a:noFill/>
                </a:uFill>
              </a:rPr>
              <a:t>Increased Security</a:t>
            </a:r>
            <a:endParaRPr lang="en-IN" sz="1400" dirty="0"/>
          </a:p>
        </p:txBody>
      </p:sp>
      <p:sp>
        <p:nvSpPr>
          <p:cNvPr id="28" name="Google Shape;2047;p86">
            <a:extLst>
              <a:ext uri="{FF2B5EF4-FFF2-40B4-BE49-F238E27FC236}">
                <a16:creationId xmlns:a16="http://schemas.microsoft.com/office/drawing/2014/main" id="{98A3DFB8-31C8-A5D9-E843-1669AABAE435}"/>
              </a:ext>
            </a:extLst>
          </p:cNvPr>
          <p:cNvSpPr txBox="1">
            <a:spLocks/>
          </p:cNvSpPr>
          <p:nvPr/>
        </p:nvSpPr>
        <p:spPr>
          <a:xfrm>
            <a:off x="3923047" y="3480085"/>
            <a:ext cx="2701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/>
            <a:r>
              <a:rPr lang="en-IN" sz="1200" dirty="0"/>
              <a:t>Security testing is crucial for identifying vulnerabilities and weaknesses in software systems.</a:t>
            </a:r>
          </a:p>
        </p:txBody>
      </p:sp>
      <p:sp>
        <p:nvSpPr>
          <p:cNvPr id="29" name="Google Shape;2049;p86">
            <a:extLst>
              <a:ext uri="{FF2B5EF4-FFF2-40B4-BE49-F238E27FC236}">
                <a16:creationId xmlns:a16="http://schemas.microsoft.com/office/drawing/2014/main" id="{CCFF822B-E617-5948-D304-477337A402BD}"/>
              </a:ext>
            </a:extLst>
          </p:cNvPr>
          <p:cNvSpPr txBox="1">
            <a:spLocks/>
          </p:cNvSpPr>
          <p:nvPr/>
        </p:nvSpPr>
        <p:spPr>
          <a:xfrm>
            <a:off x="3923047" y="2738366"/>
            <a:ext cx="846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3300" b="1" i="0" u="none" strike="noStrike" cap="none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sz="2000" dirty="0">
                <a:uFill>
                  <a:noFill/>
                </a:uFill>
                <a:hlinkClick r:id="rId3" action="ppaction://hlinksldjump"/>
              </a:rPr>
              <a:t>0</a:t>
            </a:r>
            <a:r>
              <a:rPr lang="en" sz="2000" dirty="0">
                <a:uFill>
                  <a:noFill/>
                </a:uFill>
              </a:rPr>
              <a:t>4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5826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154"/>
          <p:cNvSpPr txBox="1">
            <a:spLocks noGrp="1"/>
          </p:cNvSpPr>
          <p:nvPr>
            <p:ph type="title"/>
          </p:nvPr>
        </p:nvSpPr>
        <p:spPr>
          <a:xfrm>
            <a:off x="766882" y="911742"/>
            <a:ext cx="3805117" cy="650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Scientific Calculator</a:t>
            </a:r>
            <a:endParaRPr dirty="0"/>
          </a:p>
        </p:txBody>
      </p:sp>
      <p:sp>
        <p:nvSpPr>
          <p:cNvPr id="3260" name="Google Shape;3260;p154"/>
          <p:cNvSpPr txBox="1">
            <a:spLocks noGrp="1"/>
          </p:cNvSpPr>
          <p:nvPr>
            <p:ph type="subTitle" idx="1"/>
          </p:nvPr>
        </p:nvSpPr>
        <p:spPr>
          <a:xfrm>
            <a:off x="861238" y="1354162"/>
            <a:ext cx="3561906" cy="2781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b="1" dirty="0"/>
              <a:t>It is a device that goes beyond basic arithmetic calculations and provides a wide range of advanced functions to solve complex mathematical problems.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b="1" dirty="0"/>
              <a:t>The key features of the scientific calculator typically include arithmetic operations (addition, subtraction, multiplication, division), trigonometric functions (sine, cosine, tangent), logarithmic functions, exponential functions, statistical functions and more.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b="1" dirty="0"/>
              <a:t>Additionally, it offers memory storage and recall functionality, as well as the ability to perform calculations with variables.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260953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159"/>
          <p:cNvSpPr/>
          <p:nvPr/>
        </p:nvSpPr>
        <p:spPr>
          <a:xfrm rot="657972">
            <a:off x="3165772" y="2153187"/>
            <a:ext cx="1938876" cy="33056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159"/>
          <p:cNvSpPr/>
          <p:nvPr/>
        </p:nvSpPr>
        <p:spPr>
          <a:xfrm>
            <a:off x="4984725" y="1156275"/>
            <a:ext cx="2673900" cy="3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159"/>
          <p:cNvSpPr/>
          <p:nvPr/>
        </p:nvSpPr>
        <p:spPr>
          <a:xfrm>
            <a:off x="1488150" y="1156275"/>
            <a:ext cx="2673900" cy="3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7" name="Google Shape;3307;p159"/>
          <p:cNvSpPr txBox="1">
            <a:spLocks noGrp="1"/>
          </p:cNvSpPr>
          <p:nvPr>
            <p:ph type="title"/>
          </p:nvPr>
        </p:nvSpPr>
        <p:spPr>
          <a:xfrm>
            <a:off x="1227459" y="172575"/>
            <a:ext cx="6678153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Selected Application</a:t>
            </a:r>
            <a:endParaRPr dirty="0"/>
          </a:p>
        </p:txBody>
      </p:sp>
      <p:sp>
        <p:nvSpPr>
          <p:cNvPr id="3308" name="Google Shape;3308;p159"/>
          <p:cNvSpPr txBox="1">
            <a:spLocks noGrp="1"/>
          </p:cNvSpPr>
          <p:nvPr>
            <p:ph type="subTitle" idx="1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Accuracy</a:t>
            </a:r>
            <a:endParaRPr sz="1800" dirty="0"/>
          </a:p>
        </p:txBody>
      </p:sp>
      <p:sp>
        <p:nvSpPr>
          <p:cNvPr id="3309" name="Google Shape;3309;p159"/>
          <p:cNvSpPr txBox="1">
            <a:spLocks noGrp="1"/>
          </p:cNvSpPr>
          <p:nvPr>
            <p:ph type="subTitle" idx="2"/>
          </p:nvPr>
        </p:nvSpPr>
        <p:spPr>
          <a:xfrm>
            <a:off x="1741200" y="1593048"/>
            <a:ext cx="2167800" cy="750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Scientific calculator application ensures that calculations are performed correctly.</a:t>
            </a:r>
            <a:endParaRPr sz="1200" dirty="0"/>
          </a:p>
        </p:txBody>
      </p:sp>
      <p:grpSp>
        <p:nvGrpSpPr>
          <p:cNvPr id="3326" name="Google Shape;3326;p159"/>
          <p:cNvGrpSpPr/>
          <p:nvPr/>
        </p:nvGrpSpPr>
        <p:grpSpPr>
          <a:xfrm>
            <a:off x="921379" y="1661848"/>
            <a:ext cx="319937" cy="319937"/>
            <a:chOff x="1190625" y="238125"/>
            <a:chExt cx="5219200" cy="5219200"/>
          </a:xfrm>
        </p:grpSpPr>
        <p:sp>
          <p:nvSpPr>
            <p:cNvPr id="3327" name="Google Shape;3327;p159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8324" y="12232"/>
                  </a:moveTo>
                  <a:cubicBezTo>
                    <a:pt x="59433" y="12232"/>
                    <a:pt x="60347" y="13146"/>
                    <a:pt x="60347" y="14288"/>
                  </a:cubicBezTo>
                  <a:lnTo>
                    <a:pt x="60347" y="42830"/>
                  </a:lnTo>
                  <a:cubicBezTo>
                    <a:pt x="53203" y="42830"/>
                    <a:pt x="46907" y="44330"/>
                    <a:pt x="40775" y="48962"/>
                  </a:cubicBezTo>
                  <a:lnTo>
                    <a:pt x="40775" y="14288"/>
                  </a:lnTo>
                  <a:cubicBezTo>
                    <a:pt x="40775" y="13146"/>
                    <a:pt x="41688" y="12232"/>
                    <a:pt x="42830" y="12232"/>
                  </a:cubicBezTo>
                  <a:close/>
                  <a:moveTo>
                    <a:pt x="165937" y="12232"/>
                  </a:moveTo>
                  <a:cubicBezTo>
                    <a:pt x="167079" y="12232"/>
                    <a:pt x="167992" y="13146"/>
                    <a:pt x="167992" y="14288"/>
                  </a:cubicBezTo>
                  <a:lnTo>
                    <a:pt x="167992" y="48962"/>
                  </a:lnTo>
                  <a:cubicBezTo>
                    <a:pt x="161827" y="44298"/>
                    <a:pt x="155532" y="42830"/>
                    <a:pt x="148420" y="42830"/>
                  </a:cubicBezTo>
                  <a:lnTo>
                    <a:pt x="148420" y="14288"/>
                  </a:lnTo>
                  <a:cubicBezTo>
                    <a:pt x="148420" y="13146"/>
                    <a:pt x="149334" y="12232"/>
                    <a:pt x="150443" y="12232"/>
                  </a:cubicBezTo>
                  <a:close/>
                  <a:moveTo>
                    <a:pt x="149627" y="55062"/>
                  </a:moveTo>
                  <a:cubicBezTo>
                    <a:pt x="159772" y="55062"/>
                    <a:pt x="167992" y="63283"/>
                    <a:pt x="167992" y="73395"/>
                  </a:cubicBezTo>
                  <a:lnTo>
                    <a:pt x="167992" y="86051"/>
                  </a:lnTo>
                  <a:lnTo>
                    <a:pt x="144767" y="86051"/>
                  </a:lnTo>
                  <a:lnTo>
                    <a:pt x="144767" y="75776"/>
                  </a:lnTo>
                  <a:cubicBezTo>
                    <a:pt x="144767" y="72383"/>
                    <a:pt x="142027" y="69643"/>
                    <a:pt x="138634" y="69643"/>
                  </a:cubicBezTo>
                  <a:cubicBezTo>
                    <a:pt x="135307" y="69643"/>
                    <a:pt x="132535" y="72351"/>
                    <a:pt x="132535" y="75776"/>
                  </a:cubicBezTo>
                  <a:lnTo>
                    <a:pt x="132535" y="86051"/>
                  </a:lnTo>
                  <a:lnTo>
                    <a:pt x="76265" y="86051"/>
                  </a:lnTo>
                  <a:lnTo>
                    <a:pt x="76265" y="75776"/>
                  </a:lnTo>
                  <a:cubicBezTo>
                    <a:pt x="76265" y="72383"/>
                    <a:pt x="73493" y="69643"/>
                    <a:pt x="70133" y="69643"/>
                  </a:cubicBezTo>
                  <a:cubicBezTo>
                    <a:pt x="66773" y="69643"/>
                    <a:pt x="64033" y="72383"/>
                    <a:pt x="64033" y="75776"/>
                  </a:cubicBezTo>
                  <a:lnTo>
                    <a:pt x="64033" y="86051"/>
                  </a:lnTo>
                  <a:lnTo>
                    <a:pt x="40775" y="86051"/>
                  </a:lnTo>
                  <a:lnTo>
                    <a:pt x="40775" y="73395"/>
                  </a:lnTo>
                  <a:cubicBezTo>
                    <a:pt x="40775" y="63283"/>
                    <a:pt x="48995" y="55062"/>
                    <a:pt x="59140" y="55062"/>
                  </a:cubicBezTo>
                  <a:close/>
                  <a:moveTo>
                    <a:pt x="28542" y="136742"/>
                  </a:moveTo>
                  <a:lnTo>
                    <a:pt x="28542" y="196535"/>
                  </a:lnTo>
                  <a:lnTo>
                    <a:pt x="14255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38765"/>
                  </a:lnTo>
                  <a:cubicBezTo>
                    <a:pt x="12232" y="137656"/>
                    <a:pt x="13146" y="136742"/>
                    <a:pt x="14255" y="136742"/>
                  </a:cubicBezTo>
                  <a:close/>
                  <a:moveTo>
                    <a:pt x="64033" y="98121"/>
                  </a:moveTo>
                  <a:lnTo>
                    <a:pt x="64033" y="108526"/>
                  </a:lnTo>
                  <a:cubicBezTo>
                    <a:pt x="64033" y="111919"/>
                    <a:pt x="66773" y="114626"/>
                    <a:pt x="70133" y="114626"/>
                  </a:cubicBezTo>
                  <a:cubicBezTo>
                    <a:pt x="73493" y="114626"/>
                    <a:pt x="76265" y="111919"/>
                    <a:pt x="76265" y="108526"/>
                  </a:cubicBezTo>
                  <a:lnTo>
                    <a:pt x="76265" y="98251"/>
                  </a:lnTo>
                  <a:lnTo>
                    <a:pt x="132535" y="98251"/>
                  </a:lnTo>
                  <a:lnTo>
                    <a:pt x="132535" y="108526"/>
                  </a:lnTo>
                  <a:cubicBezTo>
                    <a:pt x="132535" y="111919"/>
                    <a:pt x="135275" y="114626"/>
                    <a:pt x="138634" y="114626"/>
                  </a:cubicBezTo>
                  <a:cubicBezTo>
                    <a:pt x="142027" y="114626"/>
                    <a:pt x="144767" y="111919"/>
                    <a:pt x="144767" y="108526"/>
                  </a:cubicBezTo>
                  <a:lnTo>
                    <a:pt x="144767" y="98251"/>
                  </a:lnTo>
                  <a:lnTo>
                    <a:pt x="167992" y="98251"/>
                  </a:lnTo>
                  <a:lnTo>
                    <a:pt x="167992" y="196535"/>
                  </a:lnTo>
                  <a:lnTo>
                    <a:pt x="40775" y="196535"/>
                  </a:lnTo>
                  <a:lnTo>
                    <a:pt x="40775" y="98121"/>
                  </a:lnTo>
                  <a:close/>
                  <a:moveTo>
                    <a:pt x="194512" y="136742"/>
                  </a:moveTo>
                  <a:cubicBezTo>
                    <a:pt x="195621" y="136742"/>
                    <a:pt x="196535" y="137656"/>
                    <a:pt x="196535" y="138765"/>
                  </a:cubicBez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80225" y="196535"/>
                  </a:lnTo>
                  <a:lnTo>
                    <a:pt x="180225" y="136742"/>
                  </a:lnTo>
                  <a:close/>
                  <a:moveTo>
                    <a:pt x="42830" y="0"/>
                  </a:moveTo>
                  <a:cubicBezTo>
                    <a:pt x="34936" y="0"/>
                    <a:pt x="28542" y="6393"/>
                    <a:pt x="28542" y="14288"/>
                  </a:cubicBezTo>
                  <a:lnTo>
                    <a:pt x="28542" y="124510"/>
                  </a:lnTo>
                  <a:lnTo>
                    <a:pt x="14255" y="124510"/>
                  </a:lnTo>
                  <a:cubicBezTo>
                    <a:pt x="6393" y="124510"/>
                    <a:pt x="0" y="130904"/>
                    <a:pt x="0" y="138765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38765"/>
                  </a:lnTo>
                  <a:cubicBezTo>
                    <a:pt x="208767" y="130904"/>
                    <a:pt x="202374" y="124510"/>
                    <a:pt x="194512" y="124510"/>
                  </a:cubicBezTo>
                  <a:lnTo>
                    <a:pt x="180225" y="124510"/>
                  </a:lnTo>
                  <a:lnTo>
                    <a:pt x="180225" y="14288"/>
                  </a:lnTo>
                  <a:cubicBezTo>
                    <a:pt x="180225" y="6393"/>
                    <a:pt x="173831" y="0"/>
                    <a:pt x="165937" y="0"/>
                  </a:cubicBezTo>
                  <a:lnTo>
                    <a:pt x="150443" y="0"/>
                  </a:lnTo>
                  <a:cubicBezTo>
                    <a:pt x="142581" y="0"/>
                    <a:pt x="136188" y="6393"/>
                    <a:pt x="136188" y="14288"/>
                  </a:cubicBezTo>
                  <a:lnTo>
                    <a:pt x="136188" y="42830"/>
                  </a:lnTo>
                  <a:lnTo>
                    <a:pt x="72579" y="42830"/>
                  </a:lnTo>
                  <a:lnTo>
                    <a:pt x="72579" y="14288"/>
                  </a:lnTo>
                  <a:cubicBezTo>
                    <a:pt x="72579" y="6393"/>
                    <a:pt x="66186" y="0"/>
                    <a:pt x="58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59"/>
            <p:cNvSpPr/>
            <p:nvPr/>
          </p:nvSpPr>
          <p:spPr>
            <a:xfrm>
              <a:off x="2633225" y="3490325"/>
              <a:ext cx="2333975" cy="1243650"/>
            </a:xfrm>
            <a:custGeom>
              <a:avLst/>
              <a:gdLst/>
              <a:ahLst/>
              <a:cxnLst/>
              <a:rect l="l" t="t" r="r" b="b"/>
              <a:pathLst>
                <a:path w="93359" h="49746" extrusionOk="0">
                  <a:moveTo>
                    <a:pt x="79104" y="12232"/>
                  </a:moveTo>
                  <a:cubicBezTo>
                    <a:pt x="80213" y="12232"/>
                    <a:pt x="81126" y="13146"/>
                    <a:pt x="81126" y="14255"/>
                  </a:cubicBezTo>
                  <a:lnTo>
                    <a:pt x="81126" y="37513"/>
                  </a:lnTo>
                  <a:lnTo>
                    <a:pt x="12233" y="37513"/>
                  </a:lnTo>
                  <a:lnTo>
                    <a:pt x="12233" y="14255"/>
                  </a:lnTo>
                  <a:cubicBezTo>
                    <a:pt x="12233" y="13146"/>
                    <a:pt x="13146" y="12232"/>
                    <a:pt x="14255" y="12232"/>
                  </a:cubicBezTo>
                  <a:close/>
                  <a:moveTo>
                    <a:pt x="14875" y="0"/>
                  </a:moveTo>
                  <a:cubicBezTo>
                    <a:pt x="5742" y="0"/>
                    <a:pt x="1" y="6850"/>
                    <a:pt x="1" y="14255"/>
                  </a:cubicBezTo>
                  <a:lnTo>
                    <a:pt x="1" y="43613"/>
                  </a:lnTo>
                  <a:cubicBezTo>
                    <a:pt x="1" y="47005"/>
                    <a:pt x="2741" y="49745"/>
                    <a:pt x="6100" y="49745"/>
                  </a:cubicBezTo>
                  <a:lnTo>
                    <a:pt x="87259" y="49745"/>
                  </a:lnTo>
                  <a:cubicBezTo>
                    <a:pt x="90619" y="49745"/>
                    <a:pt x="93359" y="47005"/>
                    <a:pt x="93359" y="43613"/>
                  </a:cubicBezTo>
                  <a:lnTo>
                    <a:pt x="93359" y="14255"/>
                  </a:lnTo>
                  <a:cubicBezTo>
                    <a:pt x="93359" y="6981"/>
                    <a:pt x="87781" y="0"/>
                    <a:pt x="78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9" name="Google Shape;3329;p159"/>
          <p:cNvGrpSpPr/>
          <p:nvPr/>
        </p:nvGrpSpPr>
        <p:grpSpPr>
          <a:xfrm>
            <a:off x="921387" y="2768254"/>
            <a:ext cx="319937" cy="319932"/>
            <a:chOff x="1190625" y="238125"/>
            <a:chExt cx="5219200" cy="5219125"/>
          </a:xfrm>
        </p:grpSpPr>
        <p:sp>
          <p:nvSpPr>
            <p:cNvPr id="3330" name="Google Shape;3330;p159"/>
            <p:cNvSpPr/>
            <p:nvPr/>
          </p:nvSpPr>
          <p:spPr>
            <a:xfrm>
              <a:off x="2156150" y="238125"/>
              <a:ext cx="3284850" cy="5219125"/>
            </a:xfrm>
            <a:custGeom>
              <a:avLst/>
              <a:gdLst/>
              <a:ahLst/>
              <a:cxnLst/>
              <a:rect l="l" t="t" r="r" b="b"/>
              <a:pathLst>
                <a:path w="131394" h="208765" extrusionOk="0">
                  <a:moveTo>
                    <a:pt x="79071" y="12232"/>
                  </a:moveTo>
                  <a:lnTo>
                    <a:pt x="79071" y="107058"/>
                  </a:lnTo>
                  <a:cubicBezTo>
                    <a:pt x="79071" y="110223"/>
                    <a:pt x="80931" y="113126"/>
                    <a:pt x="83801" y="114463"/>
                  </a:cubicBezTo>
                  <a:cubicBezTo>
                    <a:pt x="99426" y="121672"/>
                    <a:pt x="109473" y="137819"/>
                    <a:pt x="108723" y="155336"/>
                  </a:cubicBezTo>
                  <a:cubicBezTo>
                    <a:pt x="102297" y="155336"/>
                    <a:pt x="97617" y="155393"/>
                    <a:pt x="94064" y="155393"/>
                  </a:cubicBezTo>
                  <a:cubicBezTo>
                    <a:pt x="85930" y="155393"/>
                    <a:pt x="83708" y="155093"/>
                    <a:pt x="79985" y="153118"/>
                  </a:cubicBezTo>
                  <a:cubicBezTo>
                    <a:pt x="77245" y="151650"/>
                    <a:pt x="74864" y="149497"/>
                    <a:pt x="73102" y="146920"/>
                  </a:cubicBezTo>
                  <a:cubicBezTo>
                    <a:pt x="68992" y="140820"/>
                    <a:pt x="62827" y="136318"/>
                    <a:pt x="55748" y="134296"/>
                  </a:cubicBezTo>
                  <a:lnTo>
                    <a:pt x="31610" y="127413"/>
                  </a:lnTo>
                  <a:cubicBezTo>
                    <a:pt x="35785" y="121933"/>
                    <a:pt x="41265" y="117432"/>
                    <a:pt x="47724" y="114463"/>
                  </a:cubicBezTo>
                  <a:cubicBezTo>
                    <a:pt x="50594" y="113126"/>
                    <a:pt x="52454" y="110223"/>
                    <a:pt x="52454" y="107058"/>
                  </a:cubicBezTo>
                  <a:lnTo>
                    <a:pt x="52454" y="12232"/>
                  </a:lnTo>
                  <a:close/>
                  <a:moveTo>
                    <a:pt x="25510" y="138373"/>
                  </a:moveTo>
                  <a:lnTo>
                    <a:pt x="52388" y="146072"/>
                  </a:lnTo>
                  <a:cubicBezTo>
                    <a:pt x="56694" y="147311"/>
                    <a:pt x="60446" y="150019"/>
                    <a:pt x="62957" y="153770"/>
                  </a:cubicBezTo>
                  <a:cubicBezTo>
                    <a:pt x="68829" y="162480"/>
                    <a:pt x="78647" y="167568"/>
                    <a:pt x="88955" y="167568"/>
                  </a:cubicBezTo>
                  <a:lnTo>
                    <a:pt x="106407" y="167568"/>
                  </a:lnTo>
                  <a:cubicBezTo>
                    <a:pt x="100568" y="184237"/>
                    <a:pt x="84747" y="196339"/>
                    <a:pt x="66187" y="196535"/>
                  </a:cubicBezTo>
                  <a:cubicBezTo>
                    <a:pt x="66058" y="196536"/>
                    <a:pt x="65929" y="196536"/>
                    <a:pt x="65800" y="196536"/>
                  </a:cubicBezTo>
                  <a:cubicBezTo>
                    <a:pt x="36122" y="196536"/>
                    <a:pt x="14857" y="166663"/>
                    <a:pt x="25510" y="138373"/>
                  </a:cubicBezTo>
                  <a:close/>
                  <a:moveTo>
                    <a:pt x="36013" y="0"/>
                  </a:moveTo>
                  <a:cubicBezTo>
                    <a:pt x="32653" y="0"/>
                    <a:pt x="29913" y="2740"/>
                    <a:pt x="29913" y="6100"/>
                  </a:cubicBezTo>
                  <a:cubicBezTo>
                    <a:pt x="29913" y="9492"/>
                    <a:pt x="32653" y="12232"/>
                    <a:pt x="36013" y="12232"/>
                  </a:cubicBezTo>
                  <a:lnTo>
                    <a:pt x="40221" y="12232"/>
                  </a:lnTo>
                  <a:lnTo>
                    <a:pt x="40221" y="104514"/>
                  </a:lnTo>
                  <a:cubicBezTo>
                    <a:pt x="7471" y="121639"/>
                    <a:pt x="1" y="166035"/>
                    <a:pt x="26945" y="192718"/>
                  </a:cubicBezTo>
                  <a:cubicBezTo>
                    <a:pt x="37778" y="203454"/>
                    <a:pt x="51808" y="208764"/>
                    <a:pt x="65803" y="208764"/>
                  </a:cubicBezTo>
                  <a:cubicBezTo>
                    <a:pt x="80042" y="208764"/>
                    <a:pt x="94245" y="203266"/>
                    <a:pt x="105004" y="192392"/>
                  </a:cubicBezTo>
                  <a:cubicBezTo>
                    <a:pt x="131394" y="165774"/>
                    <a:pt x="123956" y="121574"/>
                    <a:pt x="91304" y="104514"/>
                  </a:cubicBezTo>
                  <a:lnTo>
                    <a:pt x="91304" y="12232"/>
                  </a:lnTo>
                  <a:lnTo>
                    <a:pt x="95512" y="12232"/>
                  </a:lnTo>
                  <a:cubicBezTo>
                    <a:pt x="98904" y="12232"/>
                    <a:pt x="101612" y="9492"/>
                    <a:pt x="101612" y="6100"/>
                  </a:cubicBezTo>
                  <a:cubicBezTo>
                    <a:pt x="101612" y="2740"/>
                    <a:pt x="98904" y="0"/>
                    <a:pt x="95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59"/>
            <p:cNvSpPr/>
            <p:nvPr/>
          </p:nvSpPr>
          <p:spPr>
            <a:xfrm>
              <a:off x="5339050" y="417525"/>
              <a:ext cx="1070775" cy="1070775"/>
            </a:xfrm>
            <a:custGeom>
              <a:avLst/>
              <a:gdLst/>
              <a:ahLst/>
              <a:cxnLst/>
              <a:rect l="l" t="t" r="r" b="b"/>
              <a:pathLst>
                <a:path w="42831" h="42831" extrusionOk="0">
                  <a:moveTo>
                    <a:pt x="21399" y="12233"/>
                  </a:moveTo>
                  <a:cubicBezTo>
                    <a:pt x="26488" y="12233"/>
                    <a:pt x="30598" y="16343"/>
                    <a:pt x="30598" y="21432"/>
                  </a:cubicBezTo>
                  <a:cubicBezTo>
                    <a:pt x="30598" y="26488"/>
                    <a:pt x="26488" y="30598"/>
                    <a:pt x="21399" y="30598"/>
                  </a:cubicBezTo>
                  <a:cubicBezTo>
                    <a:pt x="16343" y="30598"/>
                    <a:pt x="12233" y="26488"/>
                    <a:pt x="12233" y="21432"/>
                  </a:cubicBezTo>
                  <a:cubicBezTo>
                    <a:pt x="12233" y="16343"/>
                    <a:pt x="16343" y="12233"/>
                    <a:pt x="21399" y="12233"/>
                  </a:cubicBezTo>
                  <a:close/>
                  <a:moveTo>
                    <a:pt x="21399" y="0"/>
                  </a:moveTo>
                  <a:cubicBezTo>
                    <a:pt x="9590" y="0"/>
                    <a:pt x="0" y="9591"/>
                    <a:pt x="0" y="21432"/>
                  </a:cubicBezTo>
                  <a:cubicBezTo>
                    <a:pt x="0" y="33240"/>
                    <a:pt x="9590" y="42830"/>
                    <a:pt x="21399" y="42830"/>
                  </a:cubicBezTo>
                  <a:cubicBezTo>
                    <a:pt x="33207" y="42830"/>
                    <a:pt x="42830" y="33240"/>
                    <a:pt x="42830" y="21432"/>
                  </a:cubicBezTo>
                  <a:cubicBezTo>
                    <a:pt x="42830" y="9591"/>
                    <a:pt x="33207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59"/>
            <p:cNvSpPr/>
            <p:nvPr/>
          </p:nvSpPr>
          <p:spPr>
            <a:xfrm>
              <a:off x="1190625" y="1812825"/>
              <a:ext cx="1070750" cy="1070775"/>
            </a:xfrm>
            <a:custGeom>
              <a:avLst/>
              <a:gdLst/>
              <a:ahLst/>
              <a:cxnLst/>
              <a:rect l="l" t="t" r="r" b="b"/>
              <a:pathLst>
                <a:path w="42830" h="42831" extrusionOk="0">
                  <a:moveTo>
                    <a:pt x="21431" y="12233"/>
                  </a:moveTo>
                  <a:cubicBezTo>
                    <a:pt x="26487" y="12233"/>
                    <a:pt x="30597" y="16376"/>
                    <a:pt x="30597" y="21432"/>
                  </a:cubicBezTo>
                  <a:cubicBezTo>
                    <a:pt x="30597" y="26488"/>
                    <a:pt x="26487" y="30598"/>
                    <a:pt x="21431" y="30598"/>
                  </a:cubicBezTo>
                  <a:cubicBezTo>
                    <a:pt x="16343" y="30598"/>
                    <a:pt x="12232" y="26488"/>
                    <a:pt x="12232" y="21432"/>
                  </a:cubicBezTo>
                  <a:cubicBezTo>
                    <a:pt x="12232" y="16376"/>
                    <a:pt x="16343" y="12233"/>
                    <a:pt x="21431" y="12233"/>
                  </a:cubicBezTo>
                  <a:close/>
                  <a:moveTo>
                    <a:pt x="21431" y="1"/>
                  </a:moveTo>
                  <a:cubicBezTo>
                    <a:pt x="9623" y="1"/>
                    <a:pt x="0" y="9624"/>
                    <a:pt x="0" y="21432"/>
                  </a:cubicBezTo>
                  <a:cubicBezTo>
                    <a:pt x="0" y="33241"/>
                    <a:pt x="9623" y="42831"/>
                    <a:pt x="21431" y="42831"/>
                  </a:cubicBezTo>
                  <a:cubicBezTo>
                    <a:pt x="33240" y="42831"/>
                    <a:pt x="42830" y="33241"/>
                    <a:pt x="42830" y="21432"/>
                  </a:cubicBezTo>
                  <a:cubicBezTo>
                    <a:pt x="42830" y="9624"/>
                    <a:pt x="33240" y="1"/>
                    <a:pt x="2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159"/>
          <p:cNvGrpSpPr/>
          <p:nvPr/>
        </p:nvGrpSpPr>
        <p:grpSpPr>
          <a:xfrm>
            <a:off x="921376" y="3874658"/>
            <a:ext cx="319937" cy="319937"/>
            <a:chOff x="1190625" y="238125"/>
            <a:chExt cx="5219200" cy="5219200"/>
          </a:xfrm>
        </p:grpSpPr>
        <p:sp>
          <p:nvSpPr>
            <p:cNvPr id="3334" name="Google Shape;3334;p159"/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59"/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59"/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9"/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9"/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9"/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9"/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9"/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9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p159"/>
          <p:cNvGrpSpPr/>
          <p:nvPr/>
        </p:nvGrpSpPr>
        <p:grpSpPr>
          <a:xfrm>
            <a:off x="7905612" y="2768230"/>
            <a:ext cx="319937" cy="319937"/>
            <a:chOff x="1190625" y="238125"/>
            <a:chExt cx="5219200" cy="5219200"/>
          </a:xfrm>
        </p:grpSpPr>
        <p:sp>
          <p:nvSpPr>
            <p:cNvPr id="3344" name="Google Shape;3344;p159"/>
            <p:cNvSpPr/>
            <p:nvPr/>
          </p:nvSpPr>
          <p:spPr>
            <a:xfrm>
              <a:off x="1190625" y="238125"/>
              <a:ext cx="3570250" cy="5219200"/>
            </a:xfrm>
            <a:custGeom>
              <a:avLst/>
              <a:gdLst/>
              <a:ahLst/>
              <a:cxnLst/>
              <a:rect l="l" t="t" r="r" b="b"/>
              <a:pathLst>
                <a:path w="142810" h="208768" extrusionOk="0">
                  <a:moveTo>
                    <a:pt x="34447" y="12232"/>
                  </a:moveTo>
                  <a:lnTo>
                    <a:pt x="34447" y="196535"/>
                  </a:lnTo>
                  <a:lnTo>
                    <a:pt x="12232" y="196535"/>
                  </a:lnTo>
                  <a:lnTo>
                    <a:pt x="12232" y="12232"/>
                  </a:lnTo>
                  <a:close/>
                  <a:moveTo>
                    <a:pt x="116322" y="12232"/>
                  </a:moveTo>
                  <a:cubicBezTo>
                    <a:pt x="124184" y="12232"/>
                    <a:pt x="130577" y="18626"/>
                    <a:pt x="130577" y="26520"/>
                  </a:cubicBezTo>
                  <a:lnTo>
                    <a:pt x="130577" y="182280"/>
                  </a:lnTo>
                  <a:cubicBezTo>
                    <a:pt x="130577" y="190141"/>
                    <a:pt x="124184" y="196535"/>
                    <a:pt x="116322" y="196535"/>
                  </a:cubicBezTo>
                  <a:lnTo>
                    <a:pt x="46679" y="196535"/>
                  </a:lnTo>
                  <a:lnTo>
                    <a:pt x="46679" y="12232"/>
                  </a:lnTo>
                  <a:close/>
                  <a:moveTo>
                    <a:pt x="10210" y="0"/>
                  </a:moveTo>
                  <a:cubicBezTo>
                    <a:pt x="4567" y="0"/>
                    <a:pt x="0" y="4567"/>
                    <a:pt x="0" y="10210"/>
                  </a:cubicBezTo>
                  <a:lnTo>
                    <a:pt x="0" y="198590"/>
                  </a:lnTo>
                  <a:cubicBezTo>
                    <a:pt x="0" y="204200"/>
                    <a:pt x="4567" y="208767"/>
                    <a:pt x="10210" y="208767"/>
                  </a:cubicBezTo>
                  <a:lnTo>
                    <a:pt x="116322" y="208767"/>
                  </a:lnTo>
                  <a:cubicBezTo>
                    <a:pt x="130936" y="208767"/>
                    <a:pt x="142810" y="196894"/>
                    <a:pt x="142810" y="182280"/>
                  </a:cubicBezTo>
                  <a:lnTo>
                    <a:pt x="142810" y="26520"/>
                  </a:lnTo>
                  <a:cubicBezTo>
                    <a:pt x="142810" y="11874"/>
                    <a:pt x="130936" y="0"/>
                    <a:pt x="116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59"/>
            <p:cNvSpPr/>
            <p:nvPr/>
          </p:nvSpPr>
          <p:spPr>
            <a:xfrm>
              <a:off x="5074825" y="240550"/>
              <a:ext cx="1335000" cy="5216550"/>
            </a:xfrm>
            <a:custGeom>
              <a:avLst/>
              <a:gdLst/>
              <a:ahLst/>
              <a:cxnLst/>
              <a:rect l="l" t="t" r="r" b="b"/>
              <a:pathLst>
                <a:path w="53400" h="208662" extrusionOk="0">
                  <a:moveTo>
                    <a:pt x="39112" y="12233"/>
                  </a:moveTo>
                  <a:cubicBezTo>
                    <a:pt x="40253" y="12233"/>
                    <a:pt x="41167" y="13147"/>
                    <a:pt x="41167" y="14288"/>
                  </a:cubicBezTo>
                  <a:lnTo>
                    <a:pt x="41167" y="29652"/>
                  </a:lnTo>
                  <a:lnTo>
                    <a:pt x="12233" y="29652"/>
                  </a:lnTo>
                  <a:lnTo>
                    <a:pt x="12233" y="14288"/>
                  </a:lnTo>
                  <a:cubicBezTo>
                    <a:pt x="12233" y="13147"/>
                    <a:pt x="13146" y="12233"/>
                    <a:pt x="14255" y="12233"/>
                  </a:cubicBezTo>
                  <a:close/>
                  <a:moveTo>
                    <a:pt x="41167" y="41885"/>
                  </a:moveTo>
                  <a:lnTo>
                    <a:pt x="41167" y="155663"/>
                  </a:lnTo>
                  <a:lnTo>
                    <a:pt x="12233" y="155663"/>
                  </a:lnTo>
                  <a:lnTo>
                    <a:pt x="12233" y="41885"/>
                  </a:lnTo>
                  <a:close/>
                  <a:moveTo>
                    <a:pt x="37350" y="167895"/>
                  </a:moveTo>
                  <a:lnTo>
                    <a:pt x="26683" y="189000"/>
                  </a:lnTo>
                  <a:lnTo>
                    <a:pt x="16049" y="167895"/>
                  </a:lnTo>
                  <a:close/>
                  <a:moveTo>
                    <a:pt x="14255" y="1"/>
                  </a:moveTo>
                  <a:cubicBezTo>
                    <a:pt x="6394" y="1"/>
                    <a:pt x="0" y="6394"/>
                    <a:pt x="0" y="14288"/>
                  </a:cubicBezTo>
                  <a:lnTo>
                    <a:pt x="0" y="161763"/>
                  </a:lnTo>
                  <a:cubicBezTo>
                    <a:pt x="0" y="161795"/>
                    <a:pt x="0" y="161795"/>
                    <a:pt x="0" y="161795"/>
                  </a:cubicBezTo>
                  <a:cubicBezTo>
                    <a:pt x="0" y="162774"/>
                    <a:pt x="229" y="163720"/>
                    <a:pt x="653" y="164535"/>
                  </a:cubicBezTo>
                  <a:lnTo>
                    <a:pt x="21236" y="205310"/>
                  </a:lnTo>
                  <a:cubicBezTo>
                    <a:pt x="22361" y="207545"/>
                    <a:pt x="24522" y="208662"/>
                    <a:pt x="26688" y="208662"/>
                  </a:cubicBezTo>
                  <a:cubicBezTo>
                    <a:pt x="28853" y="208662"/>
                    <a:pt x="31022" y="207545"/>
                    <a:pt x="32164" y="205310"/>
                  </a:cubicBezTo>
                  <a:lnTo>
                    <a:pt x="52747" y="164535"/>
                  </a:lnTo>
                  <a:cubicBezTo>
                    <a:pt x="53171" y="163720"/>
                    <a:pt x="53399" y="162741"/>
                    <a:pt x="53399" y="161795"/>
                  </a:cubicBezTo>
                  <a:cubicBezTo>
                    <a:pt x="53399" y="161795"/>
                    <a:pt x="53399" y="161795"/>
                    <a:pt x="53399" y="161763"/>
                  </a:cubicBezTo>
                  <a:lnTo>
                    <a:pt x="53399" y="14288"/>
                  </a:lnTo>
                  <a:cubicBezTo>
                    <a:pt x="53399" y="6394"/>
                    <a:pt x="47006" y="1"/>
                    <a:pt x="39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6" name="Google Shape;3346;p159"/>
          <p:cNvGrpSpPr/>
          <p:nvPr/>
        </p:nvGrpSpPr>
        <p:grpSpPr>
          <a:xfrm>
            <a:off x="7932327" y="3874642"/>
            <a:ext cx="266515" cy="319937"/>
            <a:chOff x="1633425" y="238125"/>
            <a:chExt cx="4333575" cy="5219200"/>
          </a:xfrm>
        </p:grpSpPr>
        <p:sp>
          <p:nvSpPr>
            <p:cNvPr id="3347" name="Google Shape;3347;p159"/>
            <p:cNvSpPr/>
            <p:nvPr/>
          </p:nvSpPr>
          <p:spPr>
            <a:xfrm>
              <a:off x="1633425" y="238125"/>
              <a:ext cx="4333575" cy="5219200"/>
            </a:xfrm>
            <a:custGeom>
              <a:avLst/>
              <a:gdLst/>
              <a:ahLst/>
              <a:cxnLst/>
              <a:rect l="l" t="t" r="r" b="b"/>
              <a:pathLst>
                <a:path w="173343" h="208768" extrusionOk="0">
                  <a:moveTo>
                    <a:pt x="120172" y="20877"/>
                  </a:moveTo>
                  <a:lnTo>
                    <a:pt x="141016" y="41721"/>
                  </a:lnTo>
                  <a:lnTo>
                    <a:pt x="120172" y="41721"/>
                  </a:lnTo>
                  <a:lnTo>
                    <a:pt x="120172" y="20877"/>
                  </a:lnTo>
                  <a:close/>
                  <a:moveTo>
                    <a:pt x="107940" y="12232"/>
                  </a:moveTo>
                  <a:lnTo>
                    <a:pt x="107940" y="47821"/>
                  </a:lnTo>
                  <a:cubicBezTo>
                    <a:pt x="107940" y="51213"/>
                    <a:pt x="110680" y="53953"/>
                    <a:pt x="114072" y="53953"/>
                  </a:cubicBezTo>
                  <a:lnTo>
                    <a:pt x="149661" y="53953"/>
                  </a:lnTo>
                  <a:lnTo>
                    <a:pt x="149661" y="115670"/>
                  </a:lnTo>
                  <a:lnTo>
                    <a:pt x="99980" y="81289"/>
                  </a:lnTo>
                  <a:cubicBezTo>
                    <a:pt x="98937" y="80571"/>
                    <a:pt x="97730" y="80180"/>
                    <a:pt x="96490" y="80180"/>
                  </a:cubicBezTo>
                  <a:lnTo>
                    <a:pt x="23683" y="80180"/>
                  </a:lnTo>
                  <a:lnTo>
                    <a:pt x="23683" y="12232"/>
                  </a:lnTo>
                  <a:close/>
                  <a:moveTo>
                    <a:pt x="94566" y="92412"/>
                  </a:moveTo>
                  <a:cubicBezTo>
                    <a:pt x="109114" y="102492"/>
                    <a:pt x="145550" y="127707"/>
                    <a:pt x="161110" y="138471"/>
                  </a:cubicBezTo>
                  <a:lnTo>
                    <a:pt x="161110" y="196535"/>
                  </a:lnTo>
                  <a:lnTo>
                    <a:pt x="12233" y="196535"/>
                  </a:lnTo>
                  <a:lnTo>
                    <a:pt x="12233" y="92412"/>
                  </a:lnTo>
                  <a:close/>
                  <a:moveTo>
                    <a:pt x="21628" y="0"/>
                  </a:moveTo>
                  <a:cubicBezTo>
                    <a:pt x="16017" y="0"/>
                    <a:pt x="11450" y="4567"/>
                    <a:pt x="11450" y="10210"/>
                  </a:cubicBezTo>
                  <a:lnTo>
                    <a:pt x="11450" y="80180"/>
                  </a:lnTo>
                  <a:lnTo>
                    <a:pt x="10178" y="80180"/>
                  </a:lnTo>
                  <a:cubicBezTo>
                    <a:pt x="4567" y="80180"/>
                    <a:pt x="1" y="84779"/>
                    <a:pt x="1" y="90390"/>
                  </a:cubicBezTo>
                  <a:lnTo>
                    <a:pt x="1" y="198590"/>
                  </a:lnTo>
                  <a:cubicBezTo>
                    <a:pt x="1" y="204200"/>
                    <a:pt x="4567" y="208767"/>
                    <a:pt x="10178" y="208767"/>
                  </a:cubicBezTo>
                  <a:lnTo>
                    <a:pt x="163165" y="208767"/>
                  </a:lnTo>
                  <a:cubicBezTo>
                    <a:pt x="168776" y="208767"/>
                    <a:pt x="173343" y="204200"/>
                    <a:pt x="173343" y="198590"/>
                  </a:cubicBezTo>
                  <a:lnTo>
                    <a:pt x="173343" y="137395"/>
                  </a:lnTo>
                  <a:cubicBezTo>
                    <a:pt x="173343" y="134068"/>
                    <a:pt x="171712" y="130936"/>
                    <a:pt x="168971" y="129012"/>
                  </a:cubicBezTo>
                  <a:lnTo>
                    <a:pt x="161893" y="124119"/>
                  </a:lnTo>
                  <a:cubicBezTo>
                    <a:pt x="161893" y="83572"/>
                    <a:pt x="161893" y="146594"/>
                    <a:pt x="161893" y="47821"/>
                  </a:cubicBezTo>
                  <a:cubicBezTo>
                    <a:pt x="161893" y="46222"/>
                    <a:pt x="161241" y="44657"/>
                    <a:pt x="160099" y="43515"/>
                  </a:cubicBezTo>
                  <a:cubicBezTo>
                    <a:pt x="158533" y="41917"/>
                    <a:pt x="121183" y="4599"/>
                    <a:pt x="120792" y="4175"/>
                  </a:cubicBezTo>
                  <a:cubicBezTo>
                    <a:pt x="116747" y="163"/>
                    <a:pt x="117302" y="0"/>
                    <a:pt x="110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59"/>
            <p:cNvSpPr/>
            <p:nvPr/>
          </p:nvSpPr>
          <p:spPr>
            <a:xfrm>
              <a:off x="2512525" y="3377775"/>
              <a:ext cx="1942550" cy="305825"/>
            </a:xfrm>
            <a:custGeom>
              <a:avLst/>
              <a:gdLst/>
              <a:ahLst/>
              <a:cxnLst/>
              <a:rect l="l" t="t" r="r" b="b"/>
              <a:pathLst>
                <a:path w="77702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71569" y="12233"/>
                  </a:lnTo>
                  <a:cubicBezTo>
                    <a:pt x="74961" y="12233"/>
                    <a:pt x="77701" y="9493"/>
                    <a:pt x="77701" y="6133"/>
                  </a:cubicBezTo>
                  <a:cubicBezTo>
                    <a:pt x="77701" y="2741"/>
                    <a:pt x="74961" y="0"/>
                    <a:pt x="7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59"/>
            <p:cNvSpPr/>
            <p:nvPr/>
          </p:nvSpPr>
          <p:spPr>
            <a:xfrm>
              <a:off x="2512525" y="4240575"/>
              <a:ext cx="2575375" cy="305825"/>
            </a:xfrm>
            <a:custGeom>
              <a:avLst/>
              <a:gdLst/>
              <a:ahLst/>
              <a:cxnLst/>
              <a:rect l="l" t="t" r="r" b="b"/>
              <a:pathLst>
                <a:path w="103015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96914" y="12233"/>
                  </a:lnTo>
                  <a:cubicBezTo>
                    <a:pt x="100274" y="12233"/>
                    <a:pt x="103014" y="9493"/>
                    <a:pt x="103014" y="6133"/>
                  </a:cubicBezTo>
                  <a:cubicBezTo>
                    <a:pt x="103014" y="2740"/>
                    <a:pt x="100274" y="0"/>
                    <a:pt x="9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0" name="Google Shape;3350;p159"/>
          <p:cNvSpPr/>
          <p:nvPr/>
        </p:nvSpPr>
        <p:spPr>
          <a:xfrm>
            <a:off x="7958813" y="1661850"/>
            <a:ext cx="213526" cy="319925"/>
          </a:xfrm>
          <a:custGeom>
            <a:avLst/>
            <a:gdLst/>
            <a:ahLst/>
            <a:cxnLst/>
            <a:rect l="l" t="t" r="r" b="b"/>
            <a:pathLst>
              <a:path w="136221" h="208760" extrusionOk="0">
                <a:moveTo>
                  <a:pt x="27303" y="33460"/>
                </a:moveTo>
                <a:cubicBezTo>
                  <a:pt x="31968" y="40114"/>
                  <a:pt x="34904" y="47780"/>
                  <a:pt x="35915" y="55870"/>
                </a:cubicBezTo>
                <a:lnTo>
                  <a:pt x="18724" y="55870"/>
                </a:lnTo>
                <a:cubicBezTo>
                  <a:pt x="18757" y="55446"/>
                  <a:pt x="19246" y="51499"/>
                  <a:pt x="20649" y="46965"/>
                </a:cubicBezTo>
                <a:cubicBezTo>
                  <a:pt x="23258" y="38744"/>
                  <a:pt x="27075" y="33884"/>
                  <a:pt x="27303" y="33460"/>
                </a:cubicBezTo>
                <a:close/>
                <a:moveTo>
                  <a:pt x="61978" y="12583"/>
                </a:moveTo>
                <a:lnTo>
                  <a:pt x="61978" y="55870"/>
                </a:lnTo>
                <a:lnTo>
                  <a:pt x="48212" y="55870"/>
                </a:lnTo>
                <a:cubicBezTo>
                  <a:pt x="47071" y="44322"/>
                  <a:pt x="42765" y="33395"/>
                  <a:pt x="35686" y="24196"/>
                </a:cubicBezTo>
                <a:cubicBezTo>
                  <a:pt x="43156" y="17770"/>
                  <a:pt x="52225" y="13758"/>
                  <a:pt x="61978" y="12583"/>
                </a:cubicBezTo>
                <a:close/>
                <a:moveTo>
                  <a:pt x="74243" y="12583"/>
                </a:moveTo>
                <a:cubicBezTo>
                  <a:pt x="83996" y="13758"/>
                  <a:pt x="93065" y="17770"/>
                  <a:pt x="100535" y="24196"/>
                </a:cubicBezTo>
                <a:cubicBezTo>
                  <a:pt x="93456" y="33395"/>
                  <a:pt x="89150" y="44322"/>
                  <a:pt x="88009" y="55870"/>
                </a:cubicBezTo>
                <a:lnTo>
                  <a:pt x="74243" y="55870"/>
                </a:lnTo>
                <a:lnTo>
                  <a:pt x="74243" y="12583"/>
                </a:lnTo>
                <a:close/>
                <a:moveTo>
                  <a:pt x="108918" y="33460"/>
                </a:moveTo>
                <a:cubicBezTo>
                  <a:pt x="109146" y="33917"/>
                  <a:pt x="112963" y="38744"/>
                  <a:pt x="115572" y="46965"/>
                </a:cubicBezTo>
                <a:cubicBezTo>
                  <a:pt x="117106" y="51858"/>
                  <a:pt x="117399" y="55217"/>
                  <a:pt x="117497" y="55870"/>
                </a:cubicBezTo>
                <a:lnTo>
                  <a:pt x="100339" y="55870"/>
                </a:lnTo>
                <a:cubicBezTo>
                  <a:pt x="101318" y="47780"/>
                  <a:pt x="104253" y="40114"/>
                  <a:pt x="108918" y="33460"/>
                </a:cubicBezTo>
                <a:close/>
                <a:moveTo>
                  <a:pt x="35915" y="68102"/>
                </a:moveTo>
                <a:cubicBezTo>
                  <a:pt x="34904" y="76159"/>
                  <a:pt x="31968" y="83825"/>
                  <a:pt x="27303" y="90480"/>
                </a:cubicBezTo>
                <a:cubicBezTo>
                  <a:pt x="27075" y="89990"/>
                  <a:pt x="23356" y="85391"/>
                  <a:pt x="20649" y="76975"/>
                </a:cubicBezTo>
                <a:cubicBezTo>
                  <a:pt x="19474" y="73191"/>
                  <a:pt x="18822" y="69472"/>
                  <a:pt x="18724" y="68102"/>
                </a:cubicBezTo>
                <a:close/>
                <a:moveTo>
                  <a:pt x="117497" y="68102"/>
                </a:moveTo>
                <a:cubicBezTo>
                  <a:pt x="117203" y="70940"/>
                  <a:pt x="116421" y="74235"/>
                  <a:pt x="115572" y="76975"/>
                </a:cubicBezTo>
                <a:cubicBezTo>
                  <a:pt x="113093" y="84934"/>
                  <a:pt x="109114" y="90055"/>
                  <a:pt x="108918" y="90480"/>
                </a:cubicBezTo>
                <a:cubicBezTo>
                  <a:pt x="104253" y="83825"/>
                  <a:pt x="101318" y="76159"/>
                  <a:pt x="100339" y="68102"/>
                </a:cubicBezTo>
                <a:close/>
                <a:moveTo>
                  <a:pt x="61978" y="68102"/>
                </a:moveTo>
                <a:lnTo>
                  <a:pt x="61978" y="97167"/>
                </a:lnTo>
                <a:lnTo>
                  <a:pt x="37578" y="97167"/>
                </a:lnTo>
                <a:cubicBezTo>
                  <a:pt x="43515" y="88555"/>
                  <a:pt x="47169" y="78573"/>
                  <a:pt x="48212" y="68102"/>
                </a:cubicBezTo>
                <a:close/>
                <a:moveTo>
                  <a:pt x="88009" y="68102"/>
                </a:moveTo>
                <a:cubicBezTo>
                  <a:pt x="89053" y="78573"/>
                  <a:pt x="92706" y="88522"/>
                  <a:pt x="98643" y="97167"/>
                </a:cubicBezTo>
                <a:lnTo>
                  <a:pt x="74243" y="97167"/>
                </a:lnTo>
                <a:lnTo>
                  <a:pt x="74243" y="68102"/>
                </a:lnTo>
                <a:close/>
                <a:moveTo>
                  <a:pt x="121933" y="109399"/>
                </a:moveTo>
                <a:cubicBezTo>
                  <a:pt x="123075" y="109399"/>
                  <a:pt x="123988" y="110312"/>
                  <a:pt x="123988" y="111421"/>
                </a:cubicBezTo>
                <a:lnTo>
                  <a:pt x="123988" y="126329"/>
                </a:lnTo>
                <a:lnTo>
                  <a:pt x="12233" y="126329"/>
                </a:lnTo>
                <a:lnTo>
                  <a:pt x="12233" y="111421"/>
                </a:lnTo>
                <a:cubicBezTo>
                  <a:pt x="12233" y="110312"/>
                  <a:pt x="13146" y="109399"/>
                  <a:pt x="14288" y="109399"/>
                </a:cubicBezTo>
                <a:close/>
                <a:moveTo>
                  <a:pt x="46027" y="138561"/>
                </a:moveTo>
                <a:lnTo>
                  <a:pt x="46027" y="165505"/>
                </a:lnTo>
                <a:lnTo>
                  <a:pt x="25118" y="165505"/>
                </a:lnTo>
                <a:cubicBezTo>
                  <a:pt x="22899" y="154741"/>
                  <a:pt x="19866" y="147238"/>
                  <a:pt x="15788" y="138561"/>
                </a:cubicBezTo>
                <a:close/>
                <a:moveTo>
                  <a:pt x="77962" y="138561"/>
                </a:moveTo>
                <a:lnTo>
                  <a:pt x="77962" y="165505"/>
                </a:lnTo>
                <a:lnTo>
                  <a:pt x="58259" y="165505"/>
                </a:lnTo>
                <a:lnTo>
                  <a:pt x="58259" y="138561"/>
                </a:lnTo>
                <a:close/>
                <a:moveTo>
                  <a:pt x="120433" y="138561"/>
                </a:moveTo>
                <a:cubicBezTo>
                  <a:pt x="118410" y="142900"/>
                  <a:pt x="113909" y="151870"/>
                  <a:pt x="111104" y="165505"/>
                </a:cubicBezTo>
                <a:lnTo>
                  <a:pt x="90194" y="165505"/>
                </a:lnTo>
                <a:lnTo>
                  <a:pt x="90194" y="138561"/>
                </a:lnTo>
                <a:close/>
                <a:moveTo>
                  <a:pt x="68111" y="0"/>
                </a:moveTo>
                <a:cubicBezTo>
                  <a:pt x="51597" y="0"/>
                  <a:pt x="35083" y="6532"/>
                  <a:pt x="22834" y="19597"/>
                </a:cubicBezTo>
                <a:cubicBezTo>
                  <a:pt x="2708" y="41126"/>
                  <a:pt x="685" y="73485"/>
                  <a:pt x="17060" y="97167"/>
                </a:cubicBezTo>
                <a:lnTo>
                  <a:pt x="14288" y="97167"/>
                </a:lnTo>
                <a:cubicBezTo>
                  <a:pt x="6426" y="97167"/>
                  <a:pt x="0" y="103560"/>
                  <a:pt x="0" y="111421"/>
                </a:cubicBezTo>
                <a:lnTo>
                  <a:pt x="0" y="132461"/>
                </a:lnTo>
                <a:cubicBezTo>
                  <a:pt x="0" y="133375"/>
                  <a:pt x="229" y="134288"/>
                  <a:pt x="587" y="135071"/>
                </a:cubicBezTo>
                <a:cubicBezTo>
                  <a:pt x="6622" y="147858"/>
                  <a:pt x="15103" y="163026"/>
                  <a:pt x="15103" y="187132"/>
                </a:cubicBezTo>
                <a:lnTo>
                  <a:pt x="15103" y="202627"/>
                </a:lnTo>
                <a:cubicBezTo>
                  <a:pt x="15103" y="206019"/>
                  <a:pt x="17843" y="208759"/>
                  <a:pt x="21203" y="208759"/>
                </a:cubicBezTo>
                <a:cubicBezTo>
                  <a:pt x="24596" y="208759"/>
                  <a:pt x="27336" y="206019"/>
                  <a:pt x="27336" y="202627"/>
                </a:cubicBezTo>
                <a:lnTo>
                  <a:pt x="27336" y="187132"/>
                </a:lnTo>
                <a:cubicBezTo>
                  <a:pt x="27336" y="184001"/>
                  <a:pt x="27173" y="180869"/>
                  <a:pt x="26912" y="177738"/>
                </a:cubicBezTo>
                <a:lnTo>
                  <a:pt x="46027" y="177738"/>
                </a:lnTo>
                <a:lnTo>
                  <a:pt x="46027" y="202627"/>
                </a:lnTo>
                <a:cubicBezTo>
                  <a:pt x="46027" y="206019"/>
                  <a:pt x="48767" y="208759"/>
                  <a:pt x="52127" y="208759"/>
                </a:cubicBezTo>
                <a:cubicBezTo>
                  <a:pt x="55519" y="208759"/>
                  <a:pt x="58259" y="206019"/>
                  <a:pt x="58259" y="202627"/>
                </a:cubicBezTo>
                <a:lnTo>
                  <a:pt x="58259" y="177738"/>
                </a:lnTo>
                <a:lnTo>
                  <a:pt x="77962" y="177738"/>
                </a:lnTo>
                <a:lnTo>
                  <a:pt x="77962" y="202627"/>
                </a:lnTo>
                <a:cubicBezTo>
                  <a:pt x="77962" y="206019"/>
                  <a:pt x="80702" y="208759"/>
                  <a:pt x="84094" y="208759"/>
                </a:cubicBezTo>
                <a:cubicBezTo>
                  <a:pt x="87454" y="208759"/>
                  <a:pt x="90194" y="206019"/>
                  <a:pt x="90194" y="202627"/>
                </a:cubicBezTo>
                <a:lnTo>
                  <a:pt x="90194" y="177738"/>
                </a:lnTo>
                <a:lnTo>
                  <a:pt x="109309" y="177738"/>
                </a:lnTo>
                <a:cubicBezTo>
                  <a:pt x="109048" y="180869"/>
                  <a:pt x="108885" y="184001"/>
                  <a:pt x="108885" y="187132"/>
                </a:cubicBezTo>
                <a:lnTo>
                  <a:pt x="108885" y="202627"/>
                </a:lnTo>
                <a:cubicBezTo>
                  <a:pt x="108885" y="206019"/>
                  <a:pt x="111625" y="208759"/>
                  <a:pt x="115018" y="208759"/>
                </a:cubicBezTo>
                <a:cubicBezTo>
                  <a:pt x="118378" y="208759"/>
                  <a:pt x="121118" y="206019"/>
                  <a:pt x="121118" y="202627"/>
                </a:cubicBezTo>
                <a:lnTo>
                  <a:pt x="121118" y="187132"/>
                </a:lnTo>
                <a:cubicBezTo>
                  <a:pt x="121118" y="173171"/>
                  <a:pt x="124282" y="159112"/>
                  <a:pt x="130251" y="146488"/>
                </a:cubicBezTo>
                <a:lnTo>
                  <a:pt x="135634" y="135071"/>
                </a:lnTo>
                <a:cubicBezTo>
                  <a:pt x="135993" y="134288"/>
                  <a:pt x="136221" y="133375"/>
                  <a:pt x="136221" y="132461"/>
                </a:cubicBezTo>
                <a:lnTo>
                  <a:pt x="136221" y="111421"/>
                </a:lnTo>
                <a:cubicBezTo>
                  <a:pt x="136221" y="103560"/>
                  <a:pt x="129795" y="97167"/>
                  <a:pt x="121933" y="97167"/>
                </a:cubicBezTo>
                <a:lnTo>
                  <a:pt x="119161" y="97167"/>
                </a:lnTo>
                <a:cubicBezTo>
                  <a:pt x="135536" y="73485"/>
                  <a:pt x="133513" y="41093"/>
                  <a:pt x="113387" y="19597"/>
                </a:cubicBezTo>
                <a:cubicBezTo>
                  <a:pt x="101138" y="6532"/>
                  <a:pt x="84624" y="0"/>
                  <a:pt x="681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308;p159">
            <a:extLst>
              <a:ext uri="{FF2B5EF4-FFF2-40B4-BE49-F238E27FC236}">
                <a16:creationId xmlns:a16="http://schemas.microsoft.com/office/drawing/2014/main" id="{51FF90BA-C37F-1EDE-7DD5-6980FC8FBF4D}"/>
              </a:ext>
            </a:extLst>
          </p:cNvPr>
          <p:cNvSpPr txBox="1">
            <a:spLocks/>
          </p:cNvSpPr>
          <p:nvPr/>
        </p:nvSpPr>
        <p:spPr>
          <a:xfrm>
            <a:off x="1709722" y="2457612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2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800" dirty="0"/>
              <a:t>Efficiency</a:t>
            </a:r>
          </a:p>
        </p:txBody>
      </p:sp>
      <p:sp>
        <p:nvSpPr>
          <p:cNvPr id="23" name="Google Shape;3309;p159">
            <a:extLst>
              <a:ext uri="{FF2B5EF4-FFF2-40B4-BE49-F238E27FC236}">
                <a16:creationId xmlns:a16="http://schemas.microsoft.com/office/drawing/2014/main" id="{F9345169-3BFD-407B-7513-B56685356FB6}"/>
              </a:ext>
            </a:extLst>
          </p:cNvPr>
          <p:cNvSpPr txBox="1">
            <a:spLocks/>
          </p:cNvSpPr>
          <p:nvPr/>
        </p:nvSpPr>
        <p:spPr>
          <a:xfrm>
            <a:off x="1709722" y="2712885"/>
            <a:ext cx="2167800" cy="75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IN" sz="1200" dirty="0"/>
              <a:t>It eliminates the need for manual calculations and saving valuable time during the testing process.</a:t>
            </a:r>
          </a:p>
        </p:txBody>
      </p:sp>
      <p:sp>
        <p:nvSpPr>
          <p:cNvPr id="24" name="Google Shape;3308;p159">
            <a:extLst>
              <a:ext uri="{FF2B5EF4-FFF2-40B4-BE49-F238E27FC236}">
                <a16:creationId xmlns:a16="http://schemas.microsoft.com/office/drawing/2014/main" id="{B726E572-117C-F601-C771-304B516D6AC5}"/>
              </a:ext>
            </a:extLst>
          </p:cNvPr>
          <p:cNvSpPr txBox="1">
            <a:spLocks/>
          </p:cNvSpPr>
          <p:nvPr/>
        </p:nvSpPr>
        <p:spPr>
          <a:xfrm>
            <a:off x="1731091" y="3564037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2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800" dirty="0"/>
              <a:t>Functionality</a:t>
            </a:r>
          </a:p>
        </p:txBody>
      </p:sp>
      <p:sp>
        <p:nvSpPr>
          <p:cNvPr id="25" name="Google Shape;3309;p159">
            <a:extLst>
              <a:ext uri="{FF2B5EF4-FFF2-40B4-BE49-F238E27FC236}">
                <a16:creationId xmlns:a16="http://schemas.microsoft.com/office/drawing/2014/main" id="{595E5C5B-33E3-7DC7-1F7D-BF02A4EE4C37}"/>
              </a:ext>
            </a:extLst>
          </p:cNvPr>
          <p:cNvSpPr txBox="1">
            <a:spLocks/>
          </p:cNvSpPr>
          <p:nvPr/>
        </p:nvSpPr>
        <p:spPr>
          <a:xfrm>
            <a:off x="1731091" y="3819310"/>
            <a:ext cx="2167800" cy="75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IN" sz="1200" dirty="0"/>
              <a:t>Scientific calculators offer a wide range of mathematical functions and statistical calculations.</a:t>
            </a:r>
          </a:p>
        </p:txBody>
      </p:sp>
      <p:sp>
        <p:nvSpPr>
          <p:cNvPr id="29" name="Google Shape;3308;p159">
            <a:extLst>
              <a:ext uri="{FF2B5EF4-FFF2-40B4-BE49-F238E27FC236}">
                <a16:creationId xmlns:a16="http://schemas.microsoft.com/office/drawing/2014/main" id="{1B17B18A-E7AA-0D3F-3F69-AF631F630FB4}"/>
              </a:ext>
            </a:extLst>
          </p:cNvPr>
          <p:cNvSpPr txBox="1">
            <a:spLocks/>
          </p:cNvSpPr>
          <p:nvPr/>
        </p:nvSpPr>
        <p:spPr>
          <a:xfrm>
            <a:off x="5220447" y="133801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2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800" dirty="0"/>
              <a:t>Portability</a:t>
            </a:r>
          </a:p>
        </p:txBody>
      </p:sp>
      <p:sp>
        <p:nvSpPr>
          <p:cNvPr id="30" name="Google Shape;3309;p159">
            <a:extLst>
              <a:ext uri="{FF2B5EF4-FFF2-40B4-BE49-F238E27FC236}">
                <a16:creationId xmlns:a16="http://schemas.microsoft.com/office/drawing/2014/main" id="{3F118E1B-9FF4-050A-C617-9ED0CF76F3FE}"/>
              </a:ext>
            </a:extLst>
          </p:cNvPr>
          <p:cNvSpPr txBox="1">
            <a:spLocks/>
          </p:cNvSpPr>
          <p:nvPr/>
        </p:nvSpPr>
        <p:spPr>
          <a:xfrm>
            <a:off x="5220447" y="1593291"/>
            <a:ext cx="2167800" cy="75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IN" sz="1200" dirty="0"/>
              <a:t>With application installed on a mobile device or computer, testers can carry it with them wherever they go.</a:t>
            </a:r>
          </a:p>
        </p:txBody>
      </p:sp>
      <p:sp>
        <p:nvSpPr>
          <p:cNvPr id="31" name="Google Shape;3308;p159">
            <a:extLst>
              <a:ext uri="{FF2B5EF4-FFF2-40B4-BE49-F238E27FC236}">
                <a16:creationId xmlns:a16="http://schemas.microsoft.com/office/drawing/2014/main" id="{4BC0F32A-6E7C-FAB1-84AD-F9DD7B0A5150}"/>
              </a:ext>
            </a:extLst>
          </p:cNvPr>
          <p:cNvSpPr txBox="1">
            <a:spLocks/>
          </p:cNvSpPr>
          <p:nvPr/>
        </p:nvSpPr>
        <p:spPr>
          <a:xfrm>
            <a:off x="5235000" y="252397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2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800" dirty="0"/>
              <a:t>Documentation</a:t>
            </a:r>
          </a:p>
        </p:txBody>
      </p:sp>
      <p:sp>
        <p:nvSpPr>
          <p:cNvPr id="32" name="Google Shape;3309;p159">
            <a:extLst>
              <a:ext uri="{FF2B5EF4-FFF2-40B4-BE49-F238E27FC236}">
                <a16:creationId xmlns:a16="http://schemas.microsoft.com/office/drawing/2014/main" id="{07C9BA1A-6E33-EA4A-B437-2292AF57B2D8}"/>
              </a:ext>
            </a:extLst>
          </p:cNvPr>
          <p:cNvSpPr txBox="1">
            <a:spLocks/>
          </p:cNvSpPr>
          <p:nvPr/>
        </p:nvSpPr>
        <p:spPr>
          <a:xfrm>
            <a:off x="5235000" y="2779251"/>
            <a:ext cx="2167800" cy="75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IN" sz="1200" dirty="0"/>
              <a:t>It provides features for documenting and storing calculations.</a:t>
            </a:r>
          </a:p>
        </p:txBody>
      </p:sp>
    </p:spTree>
    <p:extLst>
      <p:ext uri="{BB962C8B-B14F-4D97-AF65-F5344CB8AC3E}">
        <p14:creationId xmlns:p14="http://schemas.microsoft.com/office/powerpoint/2010/main" val="6188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136"/>
          <p:cNvSpPr txBox="1">
            <a:spLocks noGrp="1"/>
          </p:cNvSpPr>
          <p:nvPr>
            <p:ph type="title"/>
          </p:nvPr>
        </p:nvSpPr>
        <p:spPr>
          <a:xfrm>
            <a:off x="585659" y="5358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Testing Techniques</a:t>
            </a:r>
            <a:endParaRPr dirty="0"/>
          </a:p>
        </p:txBody>
      </p:sp>
      <p:sp>
        <p:nvSpPr>
          <p:cNvPr id="2832" name="Google Shape;2832;p136"/>
          <p:cNvSpPr txBox="1"/>
          <p:nvPr/>
        </p:nvSpPr>
        <p:spPr>
          <a:xfrm>
            <a:off x="713250" y="1739825"/>
            <a:ext cx="1489200" cy="4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Unit Testing</a:t>
            </a:r>
            <a:endParaRPr sz="16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3" name="Google Shape;2833;p136"/>
          <p:cNvSpPr txBox="1"/>
          <p:nvPr/>
        </p:nvSpPr>
        <p:spPr>
          <a:xfrm>
            <a:off x="2270325" y="1739825"/>
            <a:ext cx="1489200" cy="4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 Testing</a:t>
            </a:r>
            <a:endParaRPr sz="16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4" name="Google Shape;2834;p136"/>
          <p:cNvSpPr txBox="1"/>
          <p:nvPr/>
        </p:nvSpPr>
        <p:spPr>
          <a:xfrm>
            <a:off x="3827400" y="1739825"/>
            <a:ext cx="1489200" cy="4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System Testing</a:t>
            </a:r>
            <a:endParaRPr sz="16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5" name="Google Shape;2835;p136"/>
          <p:cNvSpPr txBox="1"/>
          <p:nvPr/>
        </p:nvSpPr>
        <p:spPr>
          <a:xfrm>
            <a:off x="5384475" y="1739825"/>
            <a:ext cx="1489200" cy="4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Boundary Value Testing</a:t>
            </a:r>
            <a:endParaRPr sz="16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6" name="Google Shape;2836;p136"/>
          <p:cNvSpPr txBox="1"/>
          <p:nvPr/>
        </p:nvSpPr>
        <p:spPr>
          <a:xfrm>
            <a:off x="6941550" y="1739825"/>
            <a:ext cx="1489200" cy="47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Equivalence Class Testing</a:t>
            </a:r>
            <a:endParaRPr sz="16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7" name="Google Shape;2837;p136"/>
          <p:cNvSpPr txBox="1"/>
          <p:nvPr/>
        </p:nvSpPr>
        <p:spPr>
          <a:xfrm>
            <a:off x="713250" y="2219525"/>
            <a:ext cx="1489200" cy="169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Function or method is tested independently to ensure that it performs as expected.</a:t>
            </a:r>
            <a:endParaRPr sz="1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8" name="Google Shape;2838;p136"/>
          <p:cNvSpPr txBox="1"/>
          <p:nvPr/>
        </p:nvSpPr>
        <p:spPr>
          <a:xfrm>
            <a:off x="2270325" y="2219525"/>
            <a:ext cx="1489200" cy="169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It ensures that the various functions work together seamlessly and produce the expected results.</a:t>
            </a:r>
            <a:endParaRPr sz="1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39" name="Google Shape;2839;p136"/>
          <p:cNvSpPr txBox="1"/>
          <p:nvPr/>
        </p:nvSpPr>
        <p:spPr>
          <a:xfrm>
            <a:off x="3827400" y="2219525"/>
            <a:ext cx="1489200" cy="169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It focuses on validating the system behaviour, performance, and functionality against the specified requirements.</a:t>
            </a:r>
            <a:endParaRPr sz="1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40" name="Google Shape;2840;p136"/>
          <p:cNvSpPr txBox="1"/>
          <p:nvPr/>
        </p:nvSpPr>
        <p:spPr>
          <a:xfrm>
            <a:off x="5384475" y="2219525"/>
            <a:ext cx="1489200" cy="169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Testing identify the minimum and maximum values that can be accepted by each function and test the calculator's response.</a:t>
            </a:r>
            <a:endParaRPr sz="1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841" name="Google Shape;2841;p136"/>
          <p:cNvSpPr txBox="1"/>
          <p:nvPr/>
        </p:nvSpPr>
        <p:spPr>
          <a:xfrm>
            <a:off x="6941550" y="2219525"/>
            <a:ext cx="1489200" cy="169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Input space is divided into equivalence classes or groups. Each group represents a set of inputs that should produce the same output.</a:t>
            </a:r>
            <a:endParaRPr sz="1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7862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p174"/>
          <p:cNvSpPr txBox="1">
            <a:spLocks noGrp="1"/>
          </p:cNvSpPr>
          <p:nvPr>
            <p:ph type="title"/>
          </p:nvPr>
        </p:nvSpPr>
        <p:spPr>
          <a:xfrm>
            <a:off x="713250" y="349561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UI/UX</a:t>
            </a:r>
            <a:endParaRPr dirty="0"/>
          </a:p>
        </p:txBody>
      </p:sp>
      <p:grpSp>
        <p:nvGrpSpPr>
          <p:cNvPr id="3616" name="Google Shape;3616;p174"/>
          <p:cNvGrpSpPr/>
          <p:nvPr/>
        </p:nvGrpSpPr>
        <p:grpSpPr>
          <a:xfrm>
            <a:off x="2509284" y="1069650"/>
            <a:ext cx="4295399" cy="3754113"/>
            <a:chOff x="1917372" y="1288466"/>
            <a:chExt cx="2993079" cy="2405568"/>
          </a:xfrm>
        </p:grpSpPr>
        <p:sp>
          <p:nvSpPr>
            <p:cNvPr id="3617" name="Google Shape;3617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74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74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74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74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0F9E17-2668-1F65-5988-B865E489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70" y="1206232"/>
            <a:ext cx="4031954" cy="23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p151"/>
          <p:cNvSpPr/>
          <p:nvPr/>
        </p:nvSpPr>
        <p:spPr>
          <a:xfrm>
            <a:off x="549245" y="1039056"/>
            <a:ext cx="5516530" cy="3202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151"/>
          <p:cNvSpPr txBox="1">
            <a:spLocks noGrp="1"/>
          </p:cNvSpPr>
          <p:nvPr>
            <p:ph type="title"/>
          </p:nvPr>
        </p:nvSpPr>
        <p:spPr>
          <a:xfrm>
            <a:off x="713250" y="26954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Katalon Studio</a:t>
            </a:r>
            <a:endParaRPr lang="en-IN" dirty="0"/>
          </a:p>
        </p:txBody>
      </p:sp>
      <p:sp>
        <p:nvSpPr>
          <p:cNvPr id="3209" name="Google Shape;3209;p151"/>
          <p:cNvSpPr txBox="1">
            <a:spLocks noGrp="1"/>
          </p:cNvSpPr>
          <p:nvPr>
            <p:ph type="subTitle" idx="1"/>
          </p:nvPr>
        </p:nvSpPr>
        <p:spPr>
          <a:xfrm>
            <a:off x="825491" y="1201748"/>
            <a:ext cx="4993725" cy="2875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1A1A1A"/>
              </a:buClr>
              <a:buSzPts val="1100"/>
              <a:buNone/>
            </a:pPr>
            <a:r>
              <a:rPr lang="en-US" sz="1200" dirty="0"/>
              <a:t>Katalon Studio is a free automation testing solution developed by Katalon LLC. The user interface is a complete integrated development environment (IDE) implemented on Eclipse rich client platform(RCP).</a:t>
            </a:r>
            <a:r>
              <a:rPr lang="en-IN" sz="1200" dirty="0"/>
              <a:t> </a:t>
            </a:r>
            <a:r>
              <a:rPr lang="en-US" sz="1200" dirty="0"/>
              <a:t>The main scripting language is Groovy, Java, and JavaScript and can be executed against all modern browsers, iOS, and Android applications supported by Selenium and Appium.</a:t>
            </a:r>
            <a:endParaRPr lang="en-IN" sz="1200" dirty="0"/>
          </a:p>
          <a:p>
            <a:pPr marL="0" indent="0">
              <a:buClr>
                <a:srgbClr val="1A1A1A"/>
              </a:buClr>
              <a:buSzPts val="1100"/>
              <a:buNone/>
            </a:pPr>
            <a:endParaRPr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Start Katalon Studio</a:t>
            </a: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Record the execution of the website for relay and capture</a:t>
            </a: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Modify Test cases for all possible cases</a:t>
            </a: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Create Test Suite for every functionality of the website</a:t>
            </a: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Add test cases to test Suite</a:t>
            </a: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Variable data binding</a:t>
            </a:r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Run all the test suite one by one</a:t>
            </a:r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r>
              <a:rPr lang="en-US" sz="1200" dirty="0"/>
              <a:t>Analyze the result</a:t>
            </a: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endParaRPr lang="en-IN" sz="1200" dirty="0"/>
          </a:p>
          <a:p>
            <a:pPr indent="-330200">
              <a:buClr>
                <a:schemeClr val="accent2"/>
              </a:buClr>
              <a:buFont typeface="Manjari"/>
              <a:buChar char="●"/>
            </a:pPr>
            <a:endParaRPr lang="en-IN" sz="1200" dirty="0"/>
          </a:p>
        </p:txBody>
      </p:sp>
      <p:grpSp>
        <p:nvGrpSpPr>
          <p:cNvPr id="3210" name="Google Shape;3210;p151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11" name="Google Shape;3211;p15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5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5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5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5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5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5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5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5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5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5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5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5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5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5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5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5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5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5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5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5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5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5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5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5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5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5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5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5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5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5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5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5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5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39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114"/>
          <p:cNvSpPr txBox="1">
            <a:spLocks noGrp="1"/>
          </p:cNvSpPr>
          <p:nvPr>
            <p:ph type="title"/>
          </p:nvPr>
        </p:nvSpPr>
        <p:spPr>
          <a:xfrm>
            <a:off x="713250" y="26784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Suite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F973-0301-9105-CF2B-702446B7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809344"/>
            <a:ext cx="7772400" cy="3534752"/>
          </a:xfrm>
          <a:prstGeom prst="roundRect">
            <a:avLst>
              <a:gd name="adj" fmla="val 7342"/>
            </a:avLst>
          </a:prstGeom>
        </p:spPr>
      </p:pic>
    </p:spTree>
    <p:extLst>
      <p:ext uri="{BB962C8B-B14F-4D97-AF65-F5344CB8AC3E}">
        <p14:creationId xmlns:p14="http://schemas.microsoft.com/office/powerpoint/2010/main" val="315733400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614</Words>
  <Application>Microsoft Macintosh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Manjari</vt:lpstr>
      <vt:lpstr>Hammersmith One</vt:lpstr>
      <vt:lpstr>Nunito</vt:lpstr>
      <vt:lpstr>Arial</vt:lpstr>
      <vt:lpstr>Elegant Education Pack for Students XL by Slidesgo</vt:lpstr>
      <vt:lpstr>SCIENTIFIC CALCULATOR</vt:lpstr>
      <vt:lpstr>Importance of Software Testing</vt:lpstr>
      <vt:lpstr>Advantages of Software Testing</vt:lpstr>
      <vt:lpstr>Scientific Calculator</vt:lpstr>
      <vt:lpstr>Advantages of Selected Application</vt:lpstr>
      <vt:lpstr>Testing Techniques</vt:lpstr>
      <vt:lpstr>UI/UX</vt:lpstr>
      <vt:lpstr>Katalon Studio</vt:lpstr>
      <vt:lpstr>Test Suite</vt:lpstr>
      <vt:lpstr>Passing Test Case</vt:lpstr>
      <vt:lpstr>Failing Test Case</vt:lpstr>
      <vt:lpstr>Graph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cp:lastModifiedBy>Anish Kumar</cp:lastModifiedBy>
  <cp:revision>21</cp:revision>
  <dcterms:modified xsi:type="dcterms:W3CDTF">2023-06-20T17:04:12Z</dcterms:modified>
</cp:coreProperties>
</file>