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0"/>
  </p:notesMasterIdLst>
  <p:sldIdLst>
    <p:sldId id="256" r:id="rId2"/>
    <p:sldId id="257" r:id="rId3"/>
    <p:sldId id="258" r:id="rId4"/>
    <p:sldId id="286" r:id="rId5"/>
    <p:sldId id="277" r:id="rId6"/>
    <p:sldId id="275" r:id="rId7"/>
    <p:sldId id="276" r:id="rId8"/>
    <p:sldId id="278" r:id="rId9"/>
    <p:sldId id="279" r:id="rId10"/>
    <p:sldId id="282" r:id="rId11"/>
    <p:sldId id="284" r:id="rId12"/>
    <p:sldId id="288" r:id="rId13"/>
    <p:sldId id="283" r:id="rId14"/>
    <p:sldId id="285" r:id="rId15"/>
    <p:sldId id="287" r:id="rId16"/>
    <p:sldId id="281" r:id="rId17"/>
    <p:sldId id="280" r:id="rId18"/>
    <p:sldId id="270"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625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536df077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536df07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536df077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536df077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3536df07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3536df07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11700" y="2150850"/>
            <a:ext cx="8520600" cy="841800"/>
          </a:xfrm>
          <a:prstGeom prst="rect">
            <a:avLst/>
          </a:prstGeom>
        </p:spPr>
        <p:txBody>
          <a:bodyPr spcFirstLastPara="1" wrap="square" lIns="68575" tIns="34275" rIns="68575" bIns="3427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 name="Google Shape;16;p3"/>
          <p:cNvSpPr txBox="1">
            <a:spLocks noGrp="1"/>
          </p:cNvSpPr>
          <p:nvPr>
            <p:ph type="body" idx="1"/>
          </p:nvPr>
        </p:nvSpPr>
        <p:spPr>
          <a:xfrm>
            <a:off x="311700" y="1152475"/>
            <a:ext cx="3999900" cy="3416400"/>
          </a:xfrm>
          <a:prstGeom prst="rect">
            <a:avLst/>
          </a:prstGeom>
        </p:spPr>
        <p:txBody>
          <a:bodyPr spcFirstLastPara="1" wrap="square" lIns="68575" tIns="34275" rIns="68575" bIns="34275" anchor="t" anchorCtr="0">
            <a:noAutofit/>
          </a:bodyPr>
          <a:lstStyle>
            <a:lvl1pPr marL="457200" lvl="0" indent="-317500" rtl="0">
              <a:spcBef>
                <a:spcPts val="500"/>
              </a:spcBef>
              <a:spcAft>
                <a:spcPts val="0"/>
              </a:spcAft>
              <a:buSzPts val="1400"/>
              <a:buChar char="•"/>
              <a:defRPr sz="1400"/>
            </a:lvl1pPr>
            <a:lvl2pPr marL="914400" lvl="1" indent="-304800" rtl="0">
              <a:spcBef>
                <a:spcPts val="400"/>
              </a:spcBef>
              <a:spcAft>
                <a:spcPts val="0"/>
              </a:spcAft>
              <a:buSzPts val="1200"/>
              <a:buChar char="–"/>
              <a:defRPr sz="1200"/>
            </a:lvl2pPr>
            <a:lvl3pPr marL="1371600" lvl="2" indent="-304800" rtl="0">
              <a:spcBef>
                <a:spcPts val="400"/>
              </a:spcBef>
              <a:spcAft>
                <a:spcPts val="0"/>
              </a:spcAft>
              <a:buSzPts val="1200"/>
              <a:buChar char="•"/>
              <a:defRPr sz="1200"/>
            </a:lvl3pPr>
            <a:lvl4pPr marL="1828800" lvl="3" indent="-304800" rtl="0">
              <a:spcBef>
                <a:spcPts val="300"/>
              </a:spcBef>
              <a:spcAft>
                <a:spcPts val="0"/>
              </a:spcAft>
              <a:buSzPts val="1200"/>
              <a:buChar char="–"/>
              <a:defRPr sz="1200"/>
            </a:lvl4pPr>
            <a:lvl5pPr marL="2286000" lvl="4" indent="-304800" rtl="0">
              <a:spcBef>
                <a:spcPts val="300"/>
              </a:spcBef>
              <a:spcAft>
                <a:spcPts val="0"/>
              </a:spcAft>
              <a:buSzPts val="1200"/>
              <a:buChar char="»"/>
              <a:defRPr sz="1200"/>
            </a:lvl5pPr>
            <a:lvl6pPr marL="2743200" lvl="5" indent="-304800" rtl="0">
              <a:spcBef>
                <a:spcPts val="300"/>
              </a:spcBef>
              <a:spcAft>
                <a:spcPts val="0"/>
              </a:spcAft>
              <a:buSzPts val="1200"/>
              <a:buChar char="•"/>
              <a:defRPr sz="1200"/>
            </a:lvl6pPr>
            <a:lvl7pPr marL="3200400" lvl="6" indent="-304800" rtl="0">
              <a:spcBef>
                <a:spcPts val="300"/>
              </a:spcBef>
              <a:spcAft>
                <a:spcPts val="0"/>
              </a:spcAft>
              <a:buSzPts val="1200"/>
              <a:buChar char="•"/>
              <a:defRPr sz="1200"/>
            </a:lvl7pPr>
            <a:lvl8pPr marL="3657600" lvl="7" indent="-304800" rtl="0">
              <a:spcBef>
                <a:spcPts val="300"/>
              </a:spcBef>
              <a:spcAft>
                <a:spcPts val="0"/>
              </a:spcAft>
              <a:buSzPts val="1200"/>
              <a:buChar char="•"/>
              <a:defRPr sz="1200"/>
            </a:lvl8pPr>
            <a:lvl9pPr marL="4114800" lvl="8" indent="-304800" rtl="0">
              <a:spcBef>
                <a:spcPts val="300"/>
              </a:spcBef>
              <a:spcAft>
                <a:spcPts val="0"/>
              </a:spcAft>
              <a:buSzPts val="1200"/>
              <a:buChar char="•"/>
              <a:defRPr sz="1200"/>
            </a:lvl9pPr>
          </a:lstStyle>
          <a:p>
            <a:endParaRPr/>
          </a:p>
        </p:txBody>
      </p:sp>
      <p:sp>
        <p:nvSpPr>
          <p:cNvPr id="17" name="Google Shape;17;p3"/>
          <p:cNvSpPr txBox="1">
            <a:spLocks noGrp="1"/>
          </p:cNvSpPr>
          <p:nvPr>
            <p:ph type="body" idx="2"/>
          </p:nvPr>
        </p:nvSpPr>
        <p:spPr>
          <a:xfrm>
            <a:off x="4832400" y="1152475"/>
            <a:ext cx="3999900" cy="3416400"/>
          </a:xfrm>
          <a:prstGeom prst="rect">
            <a:avLst/>
          </a:prstGeom>
        </p:spPr>
        <p:txBody>
          <a:bodyPr spcFirstLastPara="1" wrap="square" lIns="68575" tIns="34275" rIns="68575" bIns="34275" anchor="t" anchorCtr="0">
            <a:noAutofit/>
          </a:bodyPr>
          <a:lstStyle>
            <a:lvl1pPr marL="457200" lvl="0" indent="-317500" rtl="0">
              <a:spcBef>
                <a:spcPts val="500"/>
              </a:spcBef>
              <a:spcAft>
                <a:spcPts val="0"/>
              </a:spcAft>
              <a:buSzPts val="1400"/>
              <a:buChar char="•"/>
              <a:defRPr sz="1400"/>
            </a:lvl1pPr>
            <a:lvl2pPr marL="914400" lvl="1" indent="-304800" rtl="0">
              <a:spcBef>
                <a:spcPts val="400"/>
              </a:spcBef>
              <a:spcAft>
                <a:spcPts val="0"/>
              </a:spcAft>
              <a:buSzPts val="1200"/>
              <a:buChar char="–"/>
              <a:defRPr sz="1200"/>
            </a:lvl2pPr>
            <a:lvl3pPr marL="1371600" lvl="2" indent="-304800" rtl="0">
              <a:spcBef>
                <a:spcPts val="400"/>
              </a:spcBef>
              <a:spcAft>
                <a:spcPts val="0"/>
              </a:spcAft>
              <a:buSzPts val="1200"/>
              <a:buChar char="•"/>
              <a:defRPr sz="1200"/>
            </a:lvl3pPr>
            <a:lvl4pPr marL="1828800" lvl="3" indent="-304800" rtl="0">
              <a:spcBef>
                <a:spcPts val="300"/>
              </a:spcBef>
              <a:spcAft>
                <a:spcPts val="0"/>
              </a:spcAft>
              <a:buSzPts val="1200"/>
              <a:buChar char="–"/>
              <a:defRPr sz="1200"/>
            </a:lvl4pPr>
            <a:lvl5pPr marL="2286000" lvl="4" indent="-304800" rtl="0">
              <a:spcBef>
                <a:spcPts val="300"/>
              </a:spcBef>
              <a:spcAft>
                <a:spcPts val="0"/>
              </a:spcAft>
              <a:buSzPts val="1200"/>
              <a:buChar char="»"/>
              <a:defRPr sz="1200"/>
            </a:lvl5pPr>
            <a:lvl6pPr marL="2743200" lvl="5" indent="-304800" rtl="0">
              <a:spcBef>
                <a:spcPts val="300"/>
              </a:spcBef>
              <a:spcAft>
                <a:spcPts val="0"/>
              </a:spcAft>
              <a:buSzPts val="1200"/>
              <a:buChar char="•"/>
              <a:defRPr sz="1200"/>
            </a:lvl6pPr>
            <a:lvl7pPr marL="3200400" lvl="6" indent="-304800" rtl="0">
              <a:spcBef>
                <a:spcPts val="300"/>
              </a:spcBef>
              <a:spcAft>
                <a:spcPts val="0"/>
              </a:spcAft>
              <a:buSzPts val="1200"/>
              <a:buChar char="•"/>
              <a:defRPr sz="1200"/>
            </a:lvl7pPr>
            <a:lvl8pPr marL="3657600" lvl="7" indent="-304800" rtl="0">
              <a:spcBef>
                <a:spcPts val="300"/>
              </a:spcBef>
              <a:spcAft>
                <a:spcPts val="0"/>
              </a:spcAft>
              <a:buSzPts val="1200"/>
              <a:buChar char="•"/>
              <a:defRPr sz="1200"/>
            </a:lvl8pPr>
            <a:lvl9pPr marL="4114800" lvl="8" indent="-304800" rtl="0">
              <a:spcBef>
                <a:spcPts val="300"/>
              </a:spcBef>
              <a:spcAft>
                <a:spcPts val="0"/>
              </a:spcAft>
              <a:buSzPts val="1200"/>
              <a:buChar char="•"/>
              <a:defRPr sz="12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grpSp>
        <p:nvGrpSpPr>
          <p:cNvPr id="28" name="Google Shape;28;p6"/>
          <p:cNvGrpSpPr/>
          <p:nvPr/>
        </p:nvGrpSpPr>
        <p:grpSpPr>
          <a:xfrm>
            <a:off x="6946842" y="4472723"/>
            <a:ext cx="2202830" cy="670795"/>
            <a:chOff x="5575242" y="4472723"/>
            <a:chExt cx="2202830" cy="670795"/>
          </a:xfrm>
        </p:grpSpPr>
        <p:sp>
          <p:nvSpPr>
            <p:cNvPr id="29" name="Google Shape;29;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6"/>
            <p:cNvGrpSpPr/>
            <p:nvPr/>
          </p:nvGrpSpPr>
          <p:grpSpPr>
            <a:xfrm flipH="1">
              <a:off x="5734850" y="4472723"/>
              <a:ext cx="2040837" cy="670795"/>
              <a:chOff x="1297954" y="330075"/>
              <a:chExt cx="5169293" cy="1699506"/>
            </a:xfrm>
          </p:grpSpPr>
          <p:sp>
            <p:nvSpPr>
              <p:cNvPr id="31" name="Google Shape;31;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6"/>
            <p:cNvGrpSpPr/>
            <p:nvPr/>
          </p:nvGrpSpPr>
          <p:grpSpPr>
            <a:xfrm flipH="1">
              <a:off x="5578209" y="4646738"/>
              <a:ext cx="2199863" cy="304563"/>
              <a:chOff x="-5827153" y="330075"/>
              <a:chExt cx="12276019" cy="1699569"/>
            </a:xfrm>
          </p:grpSpPr>
          <p:sp>
            <p:nvSpPr>
              <p:cNvPr id="34" name="Google Shape;34;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36;p6"/>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37" name="Google Shape;37;p6"/>
          <p:cNvGrpSpPr/>
          <p:nvPr/>
        </p:nvGrpSpPr>
        <p:grpSpPr>
          <a:xfrm>
            <a:off x="0" y="-7088"/>
            <a:ext cx="8661398" cy="5150588"/>
            <a:chOff x="0" y="-7088"/>
            <a:chExt cx="8661398" cy="5150588"/>
          </a:xfrm>
        </p:grpSpPr>
        <p:sp>
          <p:nvSpPr>
            <p:cNvPr id="38" name="Google Shape;38;p6"/>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 name="Google Shape;40;p6"/>
          <p:cNvGrpSpPr/>
          <p:nvPr/>
        </p:nvGrpSpPr>
        <p:grpSpPr>
          <a:xfrm rot="10800000" flipH="1">
            <a:off x="1" y="1090763"/>
            <a:ext cx="8847502" cy="2961975"/>
            <a:chOff x="-8178042" y="-4493254"/>
            <a:chExt cx="19483598" cy="6522736"/>
          </a:xfrm>
        </p:grpSpPr>
        <p:sp>
          <p:nvSpPr>
            <p:cNvPr id="41" name="Google Shape;41;p6"/>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 name="Google Shape;42;p6"/>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3" name="Google Shape;43;p6"/>
          <p:cNvSpPr txBox="1">
            <a:spLocks noGrp="1"/>
          </p:cNvSpPr>
          <p:nvPr>
            <p:ph type="body" idx="1"/>
          </p:nvPr>
        </p:nvSpPr>
        <p:spPr>
          <a:xfrm>
            <a:off x="829775" y="1202000"/>
            <a:ext cx="5090700" cy="2745000"/>
          </a:xfrm>
          <a:prstGeom prst="rect">
            <a:avLst/>
          </a:prstGeom>
        </p:spPr>
        <p:txBody>
          <a:bodyPr spcFirstLastPara="1" wrap="square" lIns="68575" tIns="34275" rIns="68575" bIns="34275" anchor="t" anchorCtr="0">
            <a:noAutofit/>
          </a:bodyPr>
          <a:lstStyle>
            <a:lvl1pPr marL="457200" lvl="0" indent="-419100" rtl="0">
              <a:spcBef>
                <a:spcPts val="500"/>
              </a:spcBef>
              <a:spcAft>
                <a:spcPts val="0"/>
              </a:spcAft>
              <a:buClr>
                <a:srgbClr val="FFFFFF"/>
              </a:buClr>
              <a:buSzPts val="3000"/>
              <a:buChar char="•"/>
              <a:defRPr sz="3000" i="1">
                <a:solidFill>
                  <a:srgbClr val="FFFFFF"/>
                </a:solidFill>
              </a:defRPr>
            </a:lvl1pPr>
            <a:lvl2pPr marL="914400" lvl="1" indent="-419100" rtl="0">
              <a:spcBef>
                <a:spcPts val="400"/>
              </a:spcBef>
              <a:spcAft>
                <a:spcPts val="0"/>
              </a:spcAft>
              <a:buClr>
                <a:srgbClr val="FFFFFF"/>
              </a:buClr>
              <a:buSzPts val="3000"/>
              <a:buChar char="–"/>
              <a:defRPr sz="3000" i="1">
                <a:solidFill>
                  <a:srgbClr val="FFFFFF"/>
                </a:solidFill>
              </a:defRPr>
            </a:lvl2pPr>
            <a:lvl3pPr marL="1371600" lvl="2" indent="-419100" rtl="0">
              <a:spcBef>
                <a:spcPts val="400"/>
              </a:spcBef>
              <a:spcAft>
                <a:spcPts val="0"/>
              </a:spcAft>
              <a:buClr>
                <a:srgbClr val="FFFFFF"/>
              </a:buClr>
              <a:buSzPts val="3000"/>
              <a:buChar char="•"/>
              <a:defRPr sz="3000" i="1">
                <a:solidFill>
                  <a:srgbClr val="FFFFFF"/>
                </a:solidFill>
              </a:defRPr>
            </a:lvl3pPr>
            <a:lvl4pPr marL="1828800" lvl="3" indent="-419100" rtl="0">
              <a:spcBef>
                <a:spcPts val="300"/>
              </a:spcBef>
              <a:spcAft>
                <a:spcPts val="0"/>
              </a:spcAft>
              <a:buClr>
                <a:srgbClr val="FFFFFF"/>
              </a:buClr>
              <a:buSzPts val="3000"/>
              <a:buChar char="–"/>
              <a:defRPr sz="3000" i="1">
                <a:solidFill>
                  <a:srgbClr val="FFFFFF"/>
                </a:solidFill>
              </a:defRPr>
            </a:lvl4pPr>
            <a:lvl5pPr marL="2286000" lvl="4" indent="-419100" rtl="0">
              <a:spcBef>
                <a:spcPts val="300"/>
              </a:spcBef>
              <a:spcAft>
                <a:spcPts val="0"/>
              </a:spcAft>
              <a:buClr>
                <a:srgbClr val="FFFFFF"/>
              </a:buClr>
              <a:buSzPts val="3000"/>
              <a:buChar char="»"/>
              <a:defRPr sz="3000" i="1">
                <a:solidFill>
                  <a:srgbClr val="FFFFFF"/>
                </a:solidFill>
              </a:defRPr>
            </a:lvl5pPr>
            <a:lvl6pPr marL="2743200" lvl="5" indent="-419100" rtl="0">
              <a:spcBef>
                <a:spcPts val="300"/>
              </a:spcBef>
              <a:spcAft>
                <a:spcPts val="0"/>
              </a:spcAft>
              <a:buClr>
                <a:srgbClr val="FFFFFF"/>
              </a:buClr>
              <a:buSzPts val="3000"/>
              <a:buChar char="•"/>
              <a:defRPr sz="3000" i="1">
                <a:solidFill>
                  <a:srgbClr val="FFFFFF"/>
                </a:solidFill>
              </a:defRPr>
            </a:lvl6pPr>
            <a:lvl7pPr marL="3200400" lvl="6" indent="-419100" rtl="0">
              <a:spcBef>
                <a:spcPts val="300"/>
              </a:spcBef>
              <a:spcAft>
                <a:spcPts val="0"/>
              </a:spcAft>
              <a:buClr>
                <a:srgbClr val="FFFFFF"/>
              </a:buClr>
              <a:buSzPts val="3000"/>
              <a:buChar char="•"/>
              <a:defRPr sz="3000" i="1">
                <a:solidFill>
                  <a:srgbClr val="FFFFFF"/>
                </a:solidFill>
              </a:defRPr>
            </a:lvl7pPr>
            <a:lvl8pPr marL="3657600" lvl="7" indent="-419100" rtl="0">
              <a:spcBef>
                <a:spcPts val="300"/>
              </a:spcBef>
              <a:spcAft>
                <a:spcPts val="0"/>
              </a:spcAft>
              <a:buClr>
                <a:srgbClr val="FFFFFF"/>
              </a:buClr>
              <a:buSzPts val="3000"/>
              <a:buChar char="•"/>
              <a:defRPr sz="3000" i="1">
                <a:solidFill>
                  <a:srgbClr val="FFFFFF"/>
                </a:solidFill>
              </a:defRPr>
            </a:lvl8pPr>
            <a:lvl9pPr marL="4114800" lvl="8" indent="-419100" rtl="0">
              <a:spcBef>
                <a:spcPts val="300"/>
              </a:spcBef>
              <a:spcAft>
                <a:spcPts val="0"/>
              </a:spcAft>
              <a:buClr>
                <a:srgbClr val="FFFFFF"/>
              </a:buClr>
              <a:buSzPts val="3000"/>
              <a:buChar char="•"/>
              <a:defRPr sz="3000" i="1">
                <a:solidFill>
                  <a:srgbClr val="FFFFFF"/>
                </a:solidFill>
              </a:defRPr>
            </a:lvl9pPr>
          </a:lstStyle>
          <a:p>
            <a:endParaRPr/>
          </a:p>
        </p:txBody>
      </p:sp>
      <p:sp>
        <p:nvSpPr>
          <p:cNvPr id="44" name="Google Shape;44;p6"/>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45" name="Google Shape;45;p6"/>
          <p:cNvSpPr txBox="1">
            <a:spLocks noGrp="1"/>
          </p:cNvSpPr>
          <p:nvPr>
            <p:ph type="sldNum" idx="12"/>
          </p:nvPr>
        </p:nvSpPr>
        <p:spPr>
          <a:xfrm>
            <a:off x="7618000" y="4636500"/>
            <a:ext cx="1487400" cy="315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9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55" name="Google Shape;55;p8"/>
          <p:cNvPicPr preferRelativeResize="0"/>
          <p:nvPr/>
        </p:nvPicPr>
        <p:blipFill>
          <a:blip r:embed="rId3">
            <a:alphaModFix/>
          </a:blip>
          <a:stretch>
            <a:fillRect/>
          </a:stretch>
        </p:blipFill>
        <p:spPr>
          <a:xfrm>
            <a:off x="0" y="-4225"/>
            <a:ext cx="914400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Max. Coin Collection Algorithm</a:t>
            </a:r>
          </a:p>
        </p:txBody>
      </p:sp>
      <p:sp>
        <p:nvSpPr>
          <p:cNvPr id="3" name="Text Placeholder 2"/>
          <p:cNvSpPr>
            <a:spLocks noGrp="1"/>
          </p:cNvSpPr>
          <p:nvPr>
            <p:ph type="body" idx="1"/>
          </p:nvPr>
        </p:nvSpPr>
        <p:spPr>
          <a:xfrm>
            <a:off x="311700" y="920496"/>
            <a:ext cx="3999900" cy="4157472"/>
          </a:xfrm>
        </p:spPr>
        <p:txBody>
          <a:bodyPr/>
          <a:lstStyle/>
          <a:p>
            <a:pPr lvl="0"/>
            <a:r>
              <a:rPr lang="en-US" sz="1200" dirty="0"/>
              <a:t>2 Dimensional array is used to make 3 separate tracks on which our car travels therefore each track has a size of n. So there are 3 rows and n column in this 2dimesional array. </a:t>
            </a:r>
            <a:endParaRPr lang="en-IN" sz="1200" dirty="0"/>
          </a:p>
          <a:p>
            <a:pPr lvl="0"/>
            <a:r>
              <a:rPr lang="en-US" sz="1200" dirty="0"/>
              <a:t>For searching the coins we search in every column one by one, but as our car can only switch to it’s left or right track during it’s run to collect coins and can only make one transition in every column. Therefore car can only move to next or previous row of 2d array.</a:t>
            </a:r>
            <a:endParaRPr lang="en-IN" sz="1200" dirty="0"/>
          </a:p>
          <a:p>
            <a:pPr lvl="0"/>
            <a:r>
              <a:rPr lang="en-US" sz="1200" dirty="0"/>
              <a:t>As we are using searching in every column one by one therefore we should skip collecting the coins which requires the car to make 2 transition of rows in a column. This is achieved by introducing the condition that the modulus of difference between next address car position and current  address position should not be equal to 2n+1(if current address is greater than the previous address) and not equal to 2n-1(if previous address is greater than the current address.</a:t>
            </a:r>
            <a:endParaRPr lang="en-IN" sz="1200" dirty="0"/>
          </a:p>
          <a:p>
            <a:pPr marL="139700" lvl="0" indent="0">
              <a:buClr>
                <a:srgbClr val="000000"/>
              </a:buClr>
              <a:buNone/>
            </a:pPr>
            <a:r>
              <a:rPr lang="en-US" sz="1000" b="1" dirty="0">
                <a:solidFill>
                  <a:srgbClr val="000000"/>
                </a:solidFill>
              </a:rPr>
              <a:t>Time complexity: </a:t>
            </a:r>
            <a:r>
              <a:rPr lang="en-US" sz="1000" b="1" dirty="0" smtClean="0">
                <a:solidFill>
                  <a:srgbClr val="000000"/>
                </a:solidFill>
              </a:rPr>
              <a:t>O(3*n)              Space </a:t>
            </a:r>
            <a:r>
              <a:rPr lang="en-US" sz="1000" b="1" dirty="0">
                <a:solidFill>
                  <a:srgbClr val="000000"/>
                </a:solidFill>
              </a:rPr>
              <a:t>complexity: O(3*n)    +    O(3*n)</a:t>
            </a:r>
          </a:p>
          <a:p>
            <a:pPr marL="139700" lvl="0" indent="0">
              <a:buClr>
                <a:srgbClr val="000000"/>
              </a:buClr>
              <a:buNone/>
            </a:pPr>
            <a:r>
              <a:rPr lang="en-US" sz="800" dirty="0">
                <a:solidFill>
                  <a:srgbClr val="000000"/>
                </a:solidFill>
              </a:rPr>
              <a:t>                               </a:t>
            </a:r>
            <a:r>
              <a:rPr lang="en-US" sz="800" dirty="0" smtClean="0">
                <a:solidFill>
                  <a:srgbClr val="000000"/>
                </a:solidFill>
              </a:rPr>
              <a:t>                                                                                         </a:t>
            </a:r>
            <a:r>
              <a:rPr lang="en-US" sz="800" b="1" dirty="0" err="1" smtClean="0">
                <a:solidFill>
                  <a:srgbClr val="000000"/>
                </a:solidFill>
              </a:rPr>
              <a:t>LinkedList</a:t>
            </a:r>
            <a:r>
              <a:rPr lang="en-US" sz="800" b="1" dirty="0" smtClean="0">
                <a:solidFill>
                  <a:srgbClr val="000000"/>
                </a:solidFill>
              </a:rPr>
              <a:t>         2D </a:t>
            </a:r>
            <a:r>
              <a:rPr lang="en-US" sz="800" b="1" dirty="0">
                <a:solidFill>
                  <a:srgbClr val="000000"/>
                </a:solidFill>
              </a:rPr>
              <a:t>Array</a:t>
            </a:r>
          </a:p>
          <a:p>
            <a:pPr marL="139700" lvl="0" indent="0">
              <a:buClr>
                <a:srgbClr val="000000"/>
              </a:buClr>
              <a:buNone/>
            </a:pPr>
            <a:r>
              <a:rPr lang="en-US" sz="800" b="1" dirty="0">
                <a:solidFill>
                  <a:srgbClr val="000000"/>
                </a:solidFill>
              </a:rPr>
              <a:t>Where n is input (the size of tracks)</a:t>
            </a:r>
          </a:p>
          <a:p>
            <a:endParaRPr lang="en-IN" sz="900" dirty="0"/>
          </a:p>
        </p:txBody>
      </p:sp>
      <p:sp>
        <p:nvSpPr>
          <p:cNvPr id="4" name="Text Placeholder 3"/>
          <p:cNvSpPr>
            <a:spLocks noGrp="1"/>
          </p:cNvSpPr>
          <p:nvPr>
            <p:ph type="body" idx="2"/>
          </p:nvPr>
        </p:nvSpPr>
        <p:spPr>
          <a:xfrm>
            <a:off x="4832400" y="993648"/>
            <a:ext cx="3999900" cy="3840479"/>
          </a:xfrm>
        </p:spPr>
        <p:txBody>
          <a:bodyPr/>
          <a:lstStyle/>
          <a:p>
            <a:pPr marL="139700" indent="0">
              <a:buNone/>
            </a:pPr>
            <a:r>
              <a:rPr lang="en-US" sz="800" dirty="0"/>
              <a:t>for(</a:t>
            </a:r>
            <a:r>
              <a:rPr lang="en-US" sz="800" dirty="0" err="1"/>
              <a:t>int</a:t>
            </a:r>
            <a:r>
              <a:rPr lang="en-US" sz="800" dirty="0"/>
              <a:t> j=0;j&lt;</a:t>
            </a:r>
            <a:r>
              <a:rPr lang="en-US" sz="800" dirty="0" err="1"/>
              <a:t>n;j</a:t>
            </a:r>
            <a:r>
              <a:rPr lang="en-US" sz="800" dirty="0" smtClean="0"/>
              <a:t>++)</a:t>
            </a:r>
          </a:p>
          <a:p>
            <a:pPr marL="139700" indent="0">
              <a:buNone/>
            </a:pPr>
            <a:r>
              <a:rPr lang="en-US" sz="800" dirty="0" smtClean="0"/>
              <a:t>{</a:t>
            </a:r>
            <a:endParaRPr lang="en-US" sz="800" dirty="0"/>
          </a:p>
          <a:p>
            <a:pPr marL="139700" indent="0">
              <a:buNone/>
            </a:pPr>
            <a:r>
              <a:rPr lang="en-US" sz="800" dirty="0"/>
              <a:t> </a:t>
            </a:r>
            <a:r>
              <a:rPr lang="en-US" sz="800" dirty="0" smtClean="0"/>
              <a:t>   for(</a:t>
            </a:r>
            <a:r>
              <a:rPr lang="en-US" sz="800" dirty="0" err="1" smtClean="0"/>
              <a:t>int</a:t>
            </a:r>
            <a:r>
              <a:rPr lang="en-US" sz="800" dirty="0" smtClean="0"/>
              <a:t> </a:t>
            </a:r>
            <a:r>
              <a:rPr lang="en-US" sz="800" dirty="0"/>
              <a:t>i=0;i&lt;3;i++)</a:t>
            </a:r>
          </a:p>
          <a:p>
            <a:pPr marL="139700" indent="0">
              <a:buNone/>
            </a:pPr>
            <a:r>
              <a:rPr lang="en-US" sz="800" dirty="0" smtClean="0"/>
              <a:t>    {</a:t>
            </a:r>
            <a:endParaRPr lang="en-US" sz="800" dirty="0"/>
          </a:p>
          <a:p>
            <a:pPr marL="139700" indent="0">
              <a:buNone/>
            </a:pPr>
            <a:r>
              <a:rPr lang="en-US" sz="800" dirty="0" smtClean="0"/>
              <a:t>         if</a:t>
            </a:r>
            <a:r>
              <a:rPr lang="en-US" sz="800" dirty="0"/>
              <a:t>((</a:t>
            </a:r>
            <a:r>
              <a:rPr lang="en-US" sz="800" dirty="0" err="1"/>
              <a:t>arr+n</a:t>
            </a:r>
            <a:r>
              <a:rPr lang="en-US" sz="800" dirty="0"/>
              <a:t>*</a:t>
            </a:r>
            <a:r>
              <a:rPr lang="en-US" sz="800" dirty="0" err="1"/>
              <a:t>i+j</a:t>
            </a:r>
            <a:r>
              <a:rPr lang="en-US" sz="800" dirty="0"/>
              <a:t>)&gt;</a:t>
            </a:r>
            <a:r>
              <a:rPr lang="en-US" sz="800" dirty="0" err="1"/>
              <a:t>prev</a:t>
            </a:r>
            <a:r>
              <a:rPr lang="en-US" sz="800" dirty="0"/>
              <a:t>)</a:t>
            </a:r>
          </a:p>
          <a:p>
            <a:pPr marL="139700" indent="0">
              <a:buNone/>
            </a:pPr>
            <a:r>
              <a:rPr lang="en-US" sz="800" dirty="0" smtClean="0"/>
              <a:t>         flag2=1</a:t>
            </a:r>
            <a:r>
              <a:rPr lang="en-US" sz="800" dirty="0"/>
              <a:t>;</a:t>
            </a:r>
          </a:p>
          <a:p>
            <a:pPr marL="139700" indent="0">
              <a:buNone/>
            </a:pPr>
            <a:r>
              <a:rPr lang="en-US" sz="800" dirty="0" smtClean="0"/>
              <a:t>          else </a:t>
            </a:r>
            <a:r>
              <a:rPr lang="en-US" sz="800" dirty="0"/>
              <a:t>if((</a:t>
            </a:r>
            <a:r>
              <a:rPr lang="en-US" sz="800" dirty="0" err="1"/>
              <a:t>arr+n</a:t>
            </a:r>
            <a:r>
              <a:rPr lang="en-US" sz="800" dirty="0"/>
              <a:t>*</a:t>
            </a:r>
            <a:r>
              <a:rPr lang="en-US" sz="800" dirty="0" err="1"/>
              <a:t>i+j</a:t>
            </a:r>
            <a:r>
              <a:rPr lang="en-US" sz="800" dirty="0"/>
              <a:t>)&lt;</a:t>
            </a:r>
            <a:r>
              <a:rPr lang="en-US" sz="800" dirty="0" err="1"/>
              <a:t>prev</a:t>
            </a:r>
            <a:r>
              <a:rPr lang="en-US" sz="800" dirty="0"/>
              <a:t>)</a:t>
            </a:r>
          </a:p>
          <a:p>
            <a:pPr marL="139700" indent="0">
              <a:buNone/>
            </a:pPr>
            <a:r>
              <a:rPr lang="en-US" sz="800" dirty="0" smtClean="0"/>
              <a:t>          flag2=0;</a:t>
            </a:r>
          </a:p>
          <a:p>
            <a:pPr marL="139700" indent="0">
              <a:buNone/>
            </a:pPr>
            <a:r>
              <a:rPr lang="en-US" sz="800" dirty="0"/>
              <a:t> </a:t>
            </a:r>
            <a:r>
              <a:rPr lang="en-US" sz="800" dirty="0" smtClean="0"/>
              <a:t>         if</a:t>
            </a:r>
            <a:r>
              <a:rPr lang="en-US" sz="800" dirty="0"/>
              <a:t>(*(</a:t>
            </a:r>
            <a:r>
              <a:rPr lang="en-US" sz="800" dirty="0" err="1"/>
              <a:t>arr+n</a:t>
            </a:r>
            <a:r>
              <a:rPr lang="en-US" sz="800" dirty="0"/>
              <a:t>*</a:t>
            </a:r>
            <a:r>
              <a:rPr lang="en-US" sz="800" dirty="0" err="1"/>
              <a:t>i+j</a:t>
            </a:r>
            <a:r>
              <a:rPr lang="en-US" sz="800" dirty="0"/>
              <a:t>)!=0&amp;&amp;abs((</a:t>
            </a:r>
            <a:r>
              <a:rPr lang="en-US" sz="800" dirty="0" err="1"/>
              <a:t>arr+n</a:t>
            </a:r>
            <a:r>
              <a:rPr lang="en-US" sz="800" dirty="0"/>
              <a:t>*</a:t>
            </a:r>
            <a:r>
              <a:rPr lang="en-US" sz="800" dirty="0" err="1"/>
              <a:t>i+j</a:t>
            </a:r>
            <a:r>
              <a:rPr lang="en-US" sz="800" dirty="0" smtClean="0"/>
              <a:t>)-   	</a:t>
            </a:r>
            <a:r>
              <a:rPr lang="en-US" sz="800" dirty="0" err="1" smtClean="0"/>
              <a:t>prev</a:t>
            </a:r>
            <a:r>
              <a:rPr lang="en-US" sz="800" dirty="0"/>
              <a:t>)!=(2*n+1)&amp;&amp;flag2==1||*(</a:t>
            </a:r>
            <a:r>
              <a:rPr lang="en-US" sz="800" dirty="0" err="1"/>
              <a:t>arr+n</a:t>
            </a:r>
            <a:r>
              <a:rPr lang="en-US" sz="800" dirty="0"/>
              <a:t>*</a:t>
            </a:r>
            <a:r>
              <a:rPr lang="en-US" sz="800" dirty="0" err="1"/>
              <a:t>i+j</a:t>
            </a:r>
            <a:r>
              <a:rPr lang="en-US" sz="800" dirty="0"/>
              <a:t>)!=0&amp;&amp;abs((</a:t>
            </a:r>
            <a:r>
              <a:rPr lang="en-US" sz="800" dirty="0" err="1"/>
              <a:t>arr+n</a:t>
            </a:r>
            <a:r>
              <a:rPr lang="en-US" sz="800" dirty="0"/>
              <a:t>*</a:t>
            </a:r>
            <a:r>
              <a:rPr lang="en-US" sz="800" dirty="0" err="1"/>
              <a:t>i+j</a:t>
            </a:r>
            <a:r>
              <a:rPr lang="en-US" sz="800" dirty="0" smtClean="0"/>
              <a:t>)-	</a:t>
            </a:r>
            <a:r>
              <a:rPr lang="en-US" sz="800" dirty="0" err="1" smtClean="0"/>
              <a:t>prev</a:t>
            </a:r>
            <a:r>
              <a:rPr lang="en-US" sz="800" dirty="0"/>
              <a:t>)!=(2*n-1)&amp;&amp;flag2==0||*(</a:t>
            </a:r>
            <a:r>
              <a:rPr lang="en-US" sz="800" dirty="0" err="1"/>
              <a:t>arr+n</a:t>
            </a:r>
            <a:r>
              <a:rPr lang="en-US" sz="800" dirty="0"/>
              <a:t>*</a:t>
            </a:r>
            <a:r>
              <a:rPr lang="en-US" sz="800" dirty="0" err="1"/>
              <a:t>i+j</a:t>
            </a:r>
            <a:r>
              <a:rPr lang="en-US" sz="800" dirty="0"/>
              <a:t>)!=0&amp;&amp;flag==0)</a:t>
            </a:r>
          </a:p>
          <a:p>
            <a:pPr marL="139700" indent="0">
              <a:buNone/>
            </a:pPr>
            <a:r>
              <a:rPr lang="en-US" sz="800" dirty="0" smtClean="0"/>
              <a:t>          {</a:t>
            </a:r>
          </a:p>
          <a:p>
            <a:pPr marL="139700" indent="0">
              <a:buNone/>
            </a:pPr>
            <a:r>
              <a:rPr lang="en-US" sz="800" dirty="0"/>
              <a:t> </a:t>
            </a:r>
            <a:r>
              <a:rPr lang="en-US" sz="800" dirty="0" smtClean="0"/>
              <a:t>               </a:t>
            </a:r>
            <a:r>
              <a:rPr lang="en-US" sz="800" dirty="0" err="1" smtClean="0"/>
              <a:t>coinColl</a:t>
            </a:r>
            <a:r>
              <a:rPr lang="en-US" sz="800" dirty="0" smtClean="0"/>
              <a:t>=</a:t>
            </a:r>
            <a:r>
              <a:rPr lang="en-US" sz="800" dirty="0" err="1" smtClean="0"/>
              <a:t>coinColl</a:t>
            </a:r>
            <a:r>
              <a:rPr lang="en-US" sz="800" dirty="0"/>
              <a:t>+*(</a:t>
            </a:r>
            <a:r>
              <a:rPr lang="en-US" sz="800" dirty="0" err="1"/>
              <a:t>arr+n</a:t>
            </a:r>
            <a:r>
              <a:rPr lang="en-US" sz="800" dirty="0"/>
              <a:t>*</a:t>
            </a:r>
            <a:r>
              <a:rPr lang="en-US" sz="800" dirty="0" err="1"/>
              <a:t>i+j</a:t>
            </a:r>
            <a:r>
              <a:rPr lang="en-US" sz="800" dirty="0"/>
              <a:t>);</a:t>
            </a:r>
          </a:p>
          <a:p>
            <a:pPr marL="139700" indent="0">
              <a:buNone/>
            </a:pPr>
            <a:r>
              <a:rPr lang="en-US" sz="800" dirty="0" smtClean="0"/>
              <a:t>                *(</a:t>
            </a:r>
            <a:r>
              <a:rPr lang="en-US" sz="800" dirty="0" err="1"/>
              <a:t>arr+n</a:t>
            </a:r>
            <a:r>
              <a:rPr lang="en-US" sz="800" dirty="0"/>
              <a:t>*</a:t>
            </a:r>
            <a:r>
              <a:rPr lang="en-US" sz="800" dirty="0" err="1"/>
              <a:t>i+j</a:t>
            </a:r>
            <a:r>
              <a:rPr lang="en-US" sz="800" dirty="0"/>
              <a:t>)=</a:t>
            </a:r>
            <a:r>
              <a:rPr lang="en-US" sz="800" dirty="0" smtClean="0"/>
              <a:t>9;</a:t>
            </a:r>
          </a:p>
          <a:p>
            <a:pPr marL="139700" indent="0">
              <a:buNone/>
            </a:pPr>
            <a:r>
              <a:rPr lang="en-US" sz="800" dirty="0"/>
              <a:t> </a:t>
            </a:r>
            <a:r>
              <a:rPr lang="en-US" sz="800" dirty="0" smtClean="0"/>
              <a:t>                </a:t>
            </a:r>
            <a:r>
              <a:rPr lang="en-US" sz="800" dirty="0" err="1" smtClean="0"/>
              <a:t>prev</a:t>
            </a:r>
            <a:r>
              <a:rPr lang="en-US" sz="800" dirty="0" smtClean="0"/>
              <a:t>=</a:t>
            </a:r>
            <a:r>
              <a:rPr lang="en-US" sz="800" dirty="0" err="1" smtClean="0"/>
              <a:t>arr+n</a:t>
            </a:r>
            <a:r>
              <a:rPr lang="en-US" sz="800" dirty="0" smtClean="0"/>
              <a:t>*</a:t>
            </a:r>
            <a:r>
              <a:rPr lang="en-US" sz="800" dirty="0" err="1" smtClean="0"/>
              <a:t>i+j</a:t>
            </a:r>
            <a:r>
              <a:rPr lang="en-US" sz="800" dirty="0" smtClean="0"/>
              <a:t>;</a:t>
            </a:r>
          </a:p>
          <a:p>
            <a:pPr marL="139700" indent="0">
              <a:buNone/>
            </a:pPr>
            <a:r>
              <a:rPr lang="en-US" sz="800" dirty="0"/>
              <a:t> </a:t>
            </a:r>
            <a:r>
              <a:rPr lang="en-US" sz="800" dirty="0" smtClean="0"/>
              <a:t>                 i=3;</a:t>
            </a:r>
          </a:p>
          <a:p>
            <a:pPr marL="139700" indent="0">
              <a:buNone/>
            </a:pPr>
            <a:r>
              <a:rPr lang="en-US" sz="800" dirty="0"/>
              <a:t> </a:t>
            </a:r>
            <a:r>
              <a:rPr lang="en-US" sz="800" dirty="0" smtClean="0"/>
              <a:t>                 flag=1</a:t>
            </a:r>
            <a:r>
              <a:rPr lang="en-US" sz="800" dirty="0"/>
              <a:t>;</a:t>
            </a:r>
          </a:p>
          <a:p>
            <a:pPr marL="139700" indent="0">
              <a:buNone/>
            </a:pPr>
            <a:r>
              <a:rPr lang="en-US" sz="800" dirty="0" smtClean="0"/>
              <a:t>          }</a:t>
            </a:r>
            <a:endParaRPr lang="en-US" sz="800" dirty="0"/>
          </a:p>
          <a:p>
            <a:pPr marL="139700" indent="0">
              <a:buNone/>
            </a:pPr>
            <a:r>
              <a:rPr lang="en-US" sz="800" dirty="0" smtClean="0"/>
              <a:t>    }</a:t>
            </a:r>
            <a:endParaRPr lang="en-US" sz="800" dirty="0"/>
          </a:p>
          <a:p>
            <a:pPr marL="139700" indent="0">
              <a:buNone/>
            </a:pPr>
            <a:r>
              <a:rPr lang="en-US" sz="800" dirty="0" smtClean="0"/>
              <a:t> }</a:t>
            </a:r>
            <a:endParaRPr lang="en-US" sz="800" dirty="0"/>
          </a:p>
          <a:p>
            <a:pPr marL="139700" indent="0">
              <a:buNone/>
            </a:pPr>
            <a:r>
              <a:rPr lang="en-US" sz="800" dirty="0" err="1" smtClean="0"/>
              <a:t>printf</a:t>
            </a:r>
            <a:r>
              <a:rPr lang="en-US" sz="800" dirty="0"/>
              <a:t>("Coins COLLECTED= %d\n",</a:t>
            </a:r>
            <a:r>
              <a:rPr lang="en-US" sz="800" dirty="0" err="1"/>
              <a:t>coinColl</a:t>
            </a:r>
            <a:r>
              <a:rPr lang="en-US" sz="800" dirty="0"/>
              <a:t>);</a:t>
            </a:r>
          </a:p>
          <a:p>
            <a:pPr marL="139700" indent="0">
              <a:buNone/>
            </a:pPr>
            <a:endParaRPr lang="en-IN"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97724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Output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2" descr="D:\Downloads\OLD DOWNLOADS\STUDY\sem 5\MINOR\MINOR\WhatsApp Image 2020-12-03 at 5.14.43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3566" t="226" r="1184" b="16657"/>
          <a:stretch/>
        </p:blipFill>
        <p:spPr bwMode="auto">
          <a:xfrm>
            <a:off x="762000" y="1072896"/>
            <a:ext cx="7741920" cy="331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7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Output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2050" name="Picture 2" descr="D:\Downloads\OLD DOWNLOADS\STUDY\sem 5\MINOR\MINOR\WhatsApp Image 2020-12-03 at 5.14.43 PM (1).jpeg"/>
          <p:cNvPicPr>
            <a:picLocks noChangeAspect="1" noChangeArrowheads="1"/>
          </p:cNvPicPr>
          <p:nvPr/>
        </p:nvPicPr>
        <p:blipFill rotWithShape="1">
          <a:blip r:embed="rId2">
            <a:extLst>
              <a:ext uri="{28A0092B-C50C-407E-A947-70E740481C1C}">
                <a14:useLocalDpi xmlns:a14="http://schemas.microsoft.com/office/drawing/2010/main" val="0"/>
              </a:ext>
            </a:extLst>
          </a:blip>
          <a:srcRect r="2073" b="15299"/>
          <a:stretch/>
        </p:blipFill>
        <p:spPr bwMode="auto">
          <a:xfrm>
            <a:off x="715072" y="1137984"/>
            <a:ext cx="7959535" cy="323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7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75000"/>
                  </a:schemeClr>
                </a:solidFill>
              </a:rPr>
              <a:t>Activity Diagram</a:t>
            </a:r>
            <a:endParaRPr lang="en-IN" dirty="0">
              <a:solidFill>
                <a:schemeClr val="accent6">
                  <a:lumMod val="75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116961" y="1091184"/>
            <a:ext cx="2800350" cy="388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Applications</a:t>
            </a:r>
          </a:p>
        </p:txBody>
      </p:sp>
      <p:sp>
        <p:nvSpPr>
          <p:cNvPr id="3" name="Text Placeholder 2"/>
          <p:cNvSpPr>
            <a:spLocks noGrp="1"/>
          </p:cNvSpPr>
          <p:nvPr>
            <p:ph type="body" idx="1"/>
          </p:nvPr>
        </p:nvSpPr>
        <p:spPr>
          <a:xfrm>
            <a:off x="311700" y="1152475"/>
            <a:ext cx="8442156" cy="3416400"/>
          </a:xfrm>
        </p:spPr>
        <p:txBody>
          <a:bodyPr/>
          <a:lstStyle/>
          <a:p>
            <a:pPr>
              <a:buFont typeface="Wingdings" pitchFamily="2" charset="2"/>
              <a:buChar char="Ø"/>
            </a:pPr>
            <a:r>
              <a:rPr lang="en-US" sz="1600" dirty="0"/>
              <a:t>2D arrays, commonly known as, matrix, are used in image processing. Thus our algorithm can be used in image processing.</a:t>
            </a:r>
          </a:p>
          <a:p>
            <a:pPr>
              <a:buFont typeface="Wingdings" pitchFamily="2" charset="2"/>
              <a:buChar char="Ø"/>
            </a:pPr>
            <a:r>
              <a:rPr lang="en-US" sz="1600" dirty="0"/>
              <a:t>It can be used in speech processing, in which each speech signal is an array.</a:t>
            </a:r>
          </a:p>
          <a:p>
            <a:pPr>
              <a:buFont typeface="Wingdings" pitchFamily="2" charset="2"/>
              <a:buChar char="Ø"/>
            </a:pPr>
            <a:r>
              <a:rPr lang="en-US" sz="1600" dirty="0"/>
              <a:t>2D array are also used in representing the real-world data’s like the population of people, infant mortality rate, etc. Thus our algorithm can search the required data easily from 2D array.</a:t>
            </a:r>
          </a:p>
          <a:p>
            <a:pPr>
              <a:buFont typeface="Wingdings" pitchFamily="2" charset="2"/>
              <a:buChar char="Ø"/>
            </a:pPr>
            <a:r>
              <a:rPr lang="en-US" sz="1600" dirty="0"/>
              <a:t>Literally in every application of 2D array our algorithm can be used to search a required data from that array ex- Google map distance matrix, Image pixel matrix etc.</a:t>
            </a:r>
          </a:p>
          <a:p>
            <a:pPr>
              <a:buFont typeface="Wingdings" pitchFamily="2" charset="2"/>
              <a:buChar char="Ø"/>
            </a:pPr>
            <a:r>
              <a:rPr lang="en-US" sz="1600" dirty="0"/>
              <a:t>It can be used in many games which requires our character to collect some thing in between the path and completes the race. Ex- need for speed, temple run, subway surfer, asphalt etc.</a:t>
            </a:r>
          </a:p>
          <a:p>
            <a:pPr>
              <a:buFont typeface="Wingdings" pitchFamily="2" charset="2"/>
              <a:buChar char="Ø"/>
            </a:pP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16819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Conclusion</a:t>
            </a:r>
          </a:p>
        </p:txBody>
      </p:sp>
      <p:sp>
        <p:nvSpPr>
          <p:cNvPr id="3" name="Text Placeholder 2"/>
          <p:cNvSpPr>
            <a:spLocks noGrp="1"/>
          </p:cNvSpPr>
          <p:nvPr>
            <p:ph type="body" idx="1"/>
          </p:nvPr>
        </p:nvSpPr>
        <p:spPr>
          <a:xfrm>
            <a:off x="311700" y="1152475"/>
            <a:ext cx="8326332" cy="3416400"/>
          </a:xfrm>
        </p:spPr>
        <p:txBody>
          <a:bodyPr/>
          <a:lstStyle/>
          <a:p>
            <a:r>
              <a:rPr lang="en-US" sz="2000" dirty="0"/>
              <a:t>Placed coins at the 3 different tracks at different randomly generated blocks.</a:t>
            </a:r>
          </a:p>
          <a:p>
            <a:r>
              <a:rPr lang="en-US" sz="2000" dirty="0"/>
              <a:t>Car identifies the position of the coins on the roads and changes path according to the number of coins that can be collected. </a:t>
            </a:r>
          </a:p>
          <a:p>
            <a:r>
              <a:rPr lang="en-US" sz="2000" dirty="0" smtClean="0"/>
              <a:t>Car can only </a:t>
            </a:r>
            <a:r>
              <a:rPr lang="en-US" sz="2000" dirty="0"/>
              <a:t>s</a:t>
            </a:r>
            <a:r>
              <a:rPr lang="en-US" sz="2000" dirty="0" smtClean="0"/>
              <a:t>witch one time from one track to another in a column.</a:t>
            </a:r>
            <a:endParaRPr lang="en-US" sz="2000" dirty="0"/>
          </a:p>
          <a:p>
            <a:r>
              <a:rPr lang="en-US" sz="2000" dirty="0"/>
              <a:t>Showed the </a:t>
            </a:r>
            <a:r>
              <a:rPr lang="en-US" sz="2000" dirty="0" smtClean="0"/>
              <a:t>path on terminal as well as in GUI </a:t>
            </a:r>
            <a:r>
              <a:rPr lang="en-US" sz="2000" dirty="0"/>
              <a:t>on which car is running so that user can identify the path taken.</a:t>
            </a:r>
          </a:p>
          <a:p>
            <a:r>
              <a:rPr lang="en-US" sz="2000" dirty="0"/>
              <a:t>Showed that car always selects the path which has maximum coins.</a:t>
            </a:r>
          </a:p>
          <a:p>
            <a:r>
              <a:rPr lang="en-US" sz="2000" dirty="0"/>
              <a:t>Car always finishes the track having maximum coins collected.  </a:t>
            </a:r>
            <a:endParaRPr lang="en-IN" sz="2000" dirty="0"/>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98550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5E2B-1DBF-41CC-8605-C0FD19BE5A01}"/>
              </a:ext>
            </a:extLst>
          </p:cNvPr>
          <p:cNvSpPr>
            <a:spLocks noGrp="1"/>
          </p:cNvSpPr>
          <p:nvPr>
            <p:ph type="title"/>
          </p:nvPr>
        </p:nvSpPr>
        <p:spPr/>
        <p:txBody>
          <a:bodyPr/>
          <a:lstStyle/>
          <a:p>
            <a:r>
              <a:rPr lang="en-IN" dirty="0">
                <a:solidFill>
                  <a:schemeClr val="accent6">
                    <a:lumMod val="75000"/>
                  </a:schemeClr>
                </a:solidFill>
              </a:rPr>
              <a:t>What we have learnt?</a:t>
            </a:r>
          </a:p>
        </p:txBody>
      </p:sp>
      <p:sp>
        <p:nvSpPr>
          <p:cNvPr id="3" name="Text Placeholder 2">
            <a:extLst>
              <a:ext uri="{FF2B5EF4-FFF2-40B4-BE49-F238E27FC236}">
                <a16:creationId xmlns:a16="http://schemas.microsoft.com/office/drawing/2014/main" id="{2ABC9904-B254-4E1C-A692-C23DB1B1C677}"/>
              </a:ext>
            </a:extLst>
          </p:cNvPr>
          <p:cNvSpPr>
            <a:spLocks noGrp="1"/>
          </p:cNvSpPr>
          <p:nvPr>
            <p:ph type="body" idx="1"/>
          </p:nvPr>
        </p:nvSpPr>
        <p:spPr>
          <a:xfrm>
            <a:off x="311700" y="1152475"/>
            <a:ext cx="8408230" cy="3416400"/>
          </a:xfrm>
        </p:spPr>
        <p:txBody>
          <a:bodyPr/>
          <a:lstStyle/>
          <a:p>
            <a:pPr>
              <a:buFont typeface="Wingdings" pitchFamily="2" charset="2"/>
              <a:buChar char="ü"/>
            </a:pPr>
            <a:r>
              <a:rPr lang="en-IN" sz="1800" dirty="0"/>
              <a:t>Made a full fledged game with the algorithm that can be used in other games and also in many other technology fields.</a:t>
            </a:r>
          </a:p>
          <a:p>
            <a:pPr>
              <a:buFont typeface="Wingdings" pitchFamily="2" charset="2"/>
              <a:buChar char="ü"/>
            </a:pPr>
            <a:r>
              <a:rPr lang="en-IN" sz="1800" dirty="0"/>
              <a:t>Wrote approx. </a:t>
            </a:r>
            <a:r>
              <a:rPr lang="en-IN" sz="1800" dirty="0" smtClean="0"/>
              <a:t>350+ </a:t>
            </a:r>
            <a:r>
              <a:rPr lang="en-IN" sz="1800" dirty="0"/>
              <a:t>lines of code </a:t>
            </a:r>
          </a:p>
          <a:p>
            <a:pPr>
              <a:buFont typeface="Wingdings" pitchFamily="2" charset="2"/>
              <a:buChar char="ü"/>
            </a:pPr>
            <a:r>
              <a:rPr lang="en-IN" sz="1800" dirty="0"/>
              <a:t>Learnt many things in this project like function implementation, Linked list implementation </a:t>
            </a:r>
            <a:r>
              <a:rPr lang="en-IN" sz="1800" dirty="0" smtClean="0"/>
              <a:t>, handling of Pointers , 2Darray </a:t>
            </a:r>
            <a:r>
              <a:rPr lang="en-IN" sz="1800" dirty="0"/>
              <a:t>implementation, use of rand() function , use of abs() function </a:t>
            </a:r>
            <a:r>
              <a:rPr lang="en-IN" sz="1800" dirty="0" smtClean="0"/>
              <a:t>, implementation of </a:t>
            </a:r>
            <a:r>
              <a:rPr lang="en-IN" sz="1800" dirty="0" err="1" smtClean="0"/>
              <a:t>opengl</a:t>
            </a:r>
            <a:r>
              <a:rPr lang="en-IN" sz="1800" dirty="0" smtClean="0"/>
              <a:t>, </a:t>
            </a:r>
            <a:r>
              <a:rPr lang="en-IN" sz="1800" dirty="0"/>
              <a:t>Designing and analysis of </a:t>
            </a:r>
            <a:r>
              <a:rPr lang="en-IN" sz="1800" dirty="0" smtClean="0"/>
              <a:t>algorithm, use of Glut library to make the GUI </a:t>
            </a:r>
            <a:r>
              <a:rPr lang="en-IN" sz="1800" dirty="0"/>
              <a:t>etc.</a:t>
            </a:r>
          </a:p>
          <a:p>
            <a:pPr>
              <a:buFont typeface="Wingdings" pitchFamily="2" charset="2"/>
              <a:buChar char="ü"/>
            </a:pPr>
            <a:r>
              <a:rPr lang="en-IN" sz="1800" dirty="0"/>
              <a:t>Automated every thing using coding skills and mathematical skills.</a:t>
            </a:r>
          </a:p>
          <a:p>
            <a:pPr>
              <a:buFont typeface="Wingdings" pitchFamily="2" charset="2"/>
              <a:buChar char="ü"/>
            </a:pPr>
            <a:r>
              <a:rPr lang="en-IN" sz="1800" dirty="0"/>
              <a:t>Learnt project management and time management skills.</a:t>
            </a:r>
            <a:endParaRPr lang="en-IN" dirty="0"/>
          </a:p>
          <a:p>
            <a:pPr marL="139700" indent="0">
              <a:buNone/>
            </a:pPr>
            <a:endParaRPr lang="en-IN" dirty="0"/>
          </a:p>
        </p:txBody>
      </p:sp>
      <p:sp>
        <p:nvSpPr>
          <p:cNvPr id="5" name="Slide Number Placeholder 4">
            <a:extLst>
              <a:ext uri="{FF2B5EF4-FFF2-40B4-BE49-F238E27FC236}">
                <a16:creationId xmlns:a16="http://schemas.microsoft.com/office/drawing/2014/main" id="{93964DF3-3E68-493F-BCD0-D968407D3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84089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5CF1-BA9A-42D3-8776-5F0634A6AD5E}"/>
              </a:ext>
            </a:extLst>
          </p:cNvPr>
          <p:cNvSpPr>
            <a:spLocks noGrp="1"/>
          </p:cNvSpPr>
          <p:nvPr>
            <p:ph type="title"/>
          </p:nvPr>
        </p:nvSpPr>
        <p:spPr>
          <a:xfrm>
            <a:off x="329988" y="176801"/>
            <a:ext cx="8520600" cy="572700"/>
          </a:xfrm>
        </p:spPr>
        <p:txBody>
          <a:bodyPr/>
          <a:lstStyle/>
          <a:p>
            <a:r>
              <a:rPr lang="en-US" dirty="0">
                <a:solidFill>
                  <a:schemeClr val="accent6">
                    <a:lumMod val="75000"/>
                  </a:schemeClr>
                </a:solidFill>
              </a:rPr>
              <a:t>References</a:t>
            </a:r>
            <a:endParaRPr lang="en-IN" dirty="0">
              <a:solidFill>
                <a:schemeClr val="accent6">
                  <a:lumMod val="75000"/>
                </a:schemeClr>
              </a:solidFill>
            </a:endParaRPr>
          </a:p>
        </p:txBody>
      </p:sp>
      <p:sp>
        <p:nvSpPr>
          <p:cNvPr id="5" name="Slide Number Placeholder 4">
            <a:extLst>
              <a:ext uri="{FF2B5EF4-FFF2-40B4-BE49-F238E27FC236}">
                <a16:creationId xmlns:a16="http://schemas.microsoft.com/office/drawing/2014/main" id="{4D3B58A5-265F-4880-96E2-CD93E655A0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7" name="Text Placeholder 3">
            <a:extLst>
              <a:ext uri="{FF2B5EF4-FFF2-40B4-BE49-F238E27FC236}">
                <a16:creationId xmlns:a16="http://schemas.microsoft.com/office/drawing/2014/main" id="{D2694A44-8218-42B6-89DC-FF5B09D0E9FC}"/>
              </a:ext>
            </a:extLst>
          </p:cNvPr>
          <p:cNvSpPr>
            <a:spLocks noGrp="1"/>
          </p:cNvSpPr>
          <p:nvPr>
            <p:ph type="body" idx="1"/>
          </p:nvPr>
        </p:nvSpPr>
        <p:spPr>
          <a:xfrm>
            <a:off x="305054" y="652652"/>
            <a:ext cx="8308975" cy="4321684"/>
          </a:xfrm>
        </p:spPr>
        <p:txBody>
          <a:bodyPr/>
          <a:lstStyle/>
          <a:p>
            <a:pPr marL="139700" indent="0">
              <a:buNone/>
            </a:pPr>
            <a:r>
              <a:rPr lang="en-US" sz="800" dirty="0"/>
              <a:t>[1] https://www.programiz.com/c-programming/c-multi-dimensional-arrays</a:t>
            </a:r>
          </a:p>
          <a:p>
            <a:pPr marL="139700" indent="0">
              <a:buNone/>
            </a:pPr>
            <a:r>
              <a:rPr lang="en-US" sz="800" dirty="0"/>
              <a:t>[Accessed: 25th Aug, 2020]</a:t>
            </a:r>
          </a:p>
          <a:p>
            <a:pPr marL="139700" indent="0">
              <a:buNone/>
            </a:pPr>
            <a:r>
              <a:rPr lang="en-US" sz="800" dirty="0"/>
              <a:t>[2] https://www.edureka.co/blog/linked-list-in-c/</a:t>
            </a:r>
          </a:p>
          <a:p>
            <a:pPr marL="139700" indent="0">
              <a:buNone/>
            </a:pPr>
            <a:r>
              <a:rPr lang="en-US" sz="800" dirty="0"/>
              <a:t>[Accessed: 25th Aug, 2020]</a:t>
            </a:r>
          </a:p>
          <a:p>
            <a:pPr marL="139700" indent="0">
              <a:buNone/>
            </a:pPr>
            <a:r>
              <a:rPr lang="en-US" sz="800" dirty="0"/>
              <a:t>[3] https://www.techonthenet.com/c_language/standard_library_functions/stdlib_h/rand.php</a:t>
            </a:r>
          </a:p>
          <a:p>
            <a:pPr marL="139700" indent="0">
              <a:buNone/>
            </a:pPr>
            <a:r>
              <a:rPr lang="en-US" sz="800" dirty="0"/>
              <a:t>[Accessed: 25th Aug, 2020]</a:t>
            </a:r>
          </a:p>
          <a:p>
            <a:pPr marL="139700" indent="0">
              <a:buNone/>
            </a:pPr>
            <a:r>
              <a:rPr lang="en-US" sz="800" dirty="0"/>
              <a:t>[4]https://www.cs.cmu.edu/~ab/15-123S09/lectures/Lecture%2010%20-</a:t>
            </a:r>
          </a:p>
          <a:p>
            <a:pPr marL="139700" indent="0">
              <a:buNone/>
            </a:pPr>
            <a:r>
              <a:rPr lang="en-US" sz="800" dirty="0"/>
              <a:t>%20%20Linked%20List%20Operations.pdf</a:t>
            </a:r>
          </a:p>
          <a:p>
            <a:pPr marL="139700" indent="0">
              <a:buNone/>
            </a:pPr>
            <a:r>
              <a:rPr lang="en-US" sz="800" dirty="0"/>
              <a:t>[Accessed: 27th Aug, 2020]</a:t>
            </a:r>
          </a:p>
          <a:p>
            <a:pPr marL="139700" indent="0">
              <a:buNone/>
            </a:pPr>
            <a:r>
              <a:rPr lang="en-US" sz="800" dirty="0"/>
              <a:t>[5] https://www.geeksforgeeks.org/multidimensional-arrays-c-cpp/</a:t>
            </a:r>
          </a:p>
          <a:p>
            <a:pPr marL="139700" indent="0">
              <a:buNone/>
            </a:pPr>
            <a:r>
              <a:rPr lang="en-US" sz="800" dirty="0"/>
              <a:t>[Accessed: 28th Aug, 2020]</a:t>
            </a:r>
          </a:p>
          <a:p>
            <a:pPr marL="139700" indent="0">
              <a:buNone/>
            </a:pPr>
            <a:r>
              <a:rPr lang="en-US" sz="800" dirty="0"/>
              <a:t>[6] https://www.geeksforgeeks.org/linked-list-set-1-introduction/</a:t>
            </a:r>
          </a:p>
          <a:p>
            <a:pPr marL="139700" indent="0">
              <a:buNone/>
            </a:pPr>
            <a:r>
              <a:rPr lang="en-US" sz="800" dirty="0"/>
              <a:t>[Accessed: 28th Aug,2020]</a:t>
            </a:r>
          </a:p>
          <a:p>
            <a:pPr marL="139700" indent="0">
              <a:buNone/>
            </a:pPr>
            <a:r>
              <a:rPr lang="en-US" sz="800" dirty="0"/>
              <a:t>[7] https://www.geeksforgeeks.org/linked-list-set-2-inserting-a-node/?ref=lbp</a:t>
            </a:r>
          </a:p>
          <a:p>
            <a:pPr marL="139700" indent="0">
              <a:buNone/>
            </a:pPr>
            <a:r>
              <a:rPr lang="en-US" sz="800" dirty="0"/>
              <a:t>[Accessed: 28th Aug, 2020]</a:t>
            </a:r>
          </a:p>
          <a:p>
            <a:pPr marL="139700" indent="0">
              <a:buNone/>
            </a:pPr>
            <a:r>
              <a:rPr lang="en-US" sz="800" dirty="0"/>
              <a:t>[8] https://www.geeksforgeeks.org/linked-list-set-3-deleting-node/?ref=lbp</a:t>
            </a:r>
          </a:p>
          <a:p>
            <a:pPr marL="139700" indent="0">
              <a:buNone/>
            </a:pPr>
            <a:r>
              <a:rPr lang="en-US" sz="800" dirty="0"/>
              <a:t>[Accessed: 28th Aug, 2020]</a:t>
            </a:r>
          </a:p>
          <a:p>
            <a:pPr marL="139700" indent="0">
              <a:buNone/>
            </a:pPr>
            <a:r>
              <a:rPr lang="en-US" sz="800" dirty="0"/>
              <a:t>[9] https://www.geeksforgeeks.org/rand-and-srand-in-ccpp/</a:t>
            </a:r>
          </a:p>
          <a:p>
            <a:pPr marL="139700" indent="0">
              <a:buNone/>
            </a:pPr>
            <a:r>
              <a:rPr lang="en-US" sz="800" dirty="0"/>
              <a:t>[Accessed: 29th Aug, 2020]</a:t>
            </a:r>
          </a:p>
          <a:p>
            <a:pPr marL="139700" indent="0">
              <a:buNone/>
            </a:pPr>
            <a:r>
              <a:rPr lang="en-US" sz="800" dirty="0"/>
              <a:t>[10]https://www.semanticscholar.org/paper/An-introduction-to-Linked-List-Dalal-Atri/d065c9c8bbd724d713e2b5075d85865b9905c835</a:t>
            </a:r>
          </a:p>
          <a:p>
            <a:pPr marL="139700" indent="0">
              <a:buNone/>
            </a:pPr>
            <a:r>
              <a:rPr lang="en-US" sz="800" dirty="0"/>
              <a:t>[Accessed: 29th Aug, 2020</a:t>
            </a:r>
            <a:r>
              <a:rPr lang="en-US" sz="800" dirty="0" smtClean="0"/>
              <a:t>]</a:t>
            </a:r>
          </a:p>
          <a:p>
            <a:pPr marL="139700" indent="0">
              <a:buNone/>
            </a:pPr>
            <a:r>
              <a:rPr lang="en-IN" sz="800" dirty="0"/>
              <a:t>https://www.khronos.org/registry/OpenGL-Refpages/gl2.1/xhtml/</a:t>
            </a:r>
          </a:p>
          <a:p>
            <a:pPr marL="139700" indent="0">
              <a:buNone/>
            </a:pPr>
            <a:endParaRPr lang="en-IN" sz="800" dirty="0"/>
          </a:p>
        </p:txBody>
      </p:sp>
    </p:spTree>
    <p:extLst>
      <p:ext uri="{BB962C8B-B14F-4D97-AF65-F5344CB8AC3E}">
        <p14:creationId xmlns:p14="http://schemas.microsoft.com/office/powerpoint/2010/main" val="23646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03" name="Google Shape;203;p22"/>
          <p:cNvPicPr preferRelativeResize="0"/>
          <p:nvPr/>
        </p:nvPicPr>
        <p:blipFill>
          <a:blip r:embed="rId3">
            <a:alphaModFix/>
          </a:blip>
          <a:stretch>
            <a:fillRect/>
          </a:stretch>
        </p:blipFill>
        <p:spPr>
          <a:xfrm>
            <a:off x="152400" y="2196941"/>
            <a:ext cx="8810625" cy="866775"/>
          </a:xfrm>
          <a:prstGeom prst="rect">
            <a:avLst/>
          </a:prstGeom>
          <a:noFill/>
          <a:ln>
            <a:noFill/>
          </a:ln>
        </p:spPr>
      </p:pic>
      <p:pic>
        <p:nvPicPr>
          <p:cNvPr id="204" name="Google Shape;204;p22"/>
          <p:cNvPicPr preferRelativeResize="0"/>
          <p:nvPr/>
        </p:nvPicPr>
        <p:blipFill>
          <a:blip r:embed="rId4">
            <a:alphaModFix/>
          </a:blip>
          <a:stretch>
            <a:fillRect/>
          </a:stretch>
        </p:blipFill>
        <p:spPr>
          <a:xfrm>
            <a:off x="3156475" y="3063716"/>
            <a:ext cx="2971800" cy="1381125"/>
          </a:xfrm>
          <a:prstGeom prst="rect">
            <a:avLst/>
          </a:prstGeom>
          <a:noFill/>
          <a:ln>
            <a:noFill/>
          </a:ln>
        </p:spPr>
      </p:pic>
      <p:sp>
        <p:nvSpPr>
          <p:cNvPr id="2" name="TextBox 1"/>
          <p:cNvSpPr txBox="1"/>
          <p:nvPr/>
        </p:nvSpPr>
        <p:spPr>
          <a:xfrm>
            <a:off x="610552" y="408698"/>
            <a:ext cx="7894320" cy="1288558"/>
          </a:xfrm>
          <a:prstGeom prst="rect">
            <a:avLst/>
          </a:prstGeom>
          <a:noFill/>
        </p:spPr>
        <p:txBody>
          <a:bodyPr wrap="square" rtlCol="0">
            <a:spAutoFit/>
          </a:bodyPr>
          <a:lstStyle/>
          <a:p>
            <a:pPr algn="ctr">
              <a:lnSpc>
                <a:spcPct val="115000"/>
              </a:lnSpc>
              <a:spcBef>
                <a:spcPts val="800"/>
              </a:spcBef>
            </a:pPr>
            <a:r>
              <a:rPr lang="en" sz="2800" dirty="0">
                <a:solidFill>
                  <a:srgbClr val="4F81BD"/>
                </a:solidFill>
              </a:rPr>
              <a:t>Minor 1 Presentation</a:t>
            </a:r>
          </a:p>
          <a:p>
            <a:pPr lvl="0" algn="ctr">
              <a:lnSpc>
                <a:spcPct val="115000"/>
              </a:lnSpc>
              <a:spcBef>
                <a:spcPts val="800"/>
              </a:spcBef>
            </a:pPr>
            <a:r>
              <a:rPr lang="en-IN" dirty="0">
                <a:solidFill>
                  <a:srgbClr val="1F497D"/>
                </a:solidFill>
                <a:latin typeface="Calibri"/>
                <a:ea typeface="Calibri"/>
                <a:cs typeface="Calibri"/>
                <a:sym typeface="Calibri"/>
              </a:rPr>
              <a:t>Project Title: Greedy Car</a:t>
            </a:r>
          </a:p>
          <a:p>
            <a:pPr lvl="0" algn="ctr">
              <a:lnSpc>
                <a:spcPct val="115000"/>
              </a:lnSpc>
              <a:spcBef>
                <a:spcPts val="800"/>
              </a:spcBef>
            </a:pPr>
            <a:r>
              <a:rPr lang="en-IN" dirty="0">
                <a:solidFill>
                  <a:srgbClr val="1F497D"/>
                </a:solidFill>
                <a:latin typeface="Calibri"/>
                <a:ea typeface="Calibri"/>
                <a:cs typeface="Calibri"/>
                <a:sym typeface="Calibri"/>
              </a:rPr>
              <a:t>Submitted By: </a:t>
            </a:r>
            <a:r>
              <a:rPr lang="en-IN" dirty="0" smtClean="0">
                <a:solidFill>
                  <a:srgbClr val="1F497D"/>
                </a:solidFill>
                <a:latin typeface="Calibri"/>
                <a:ea typeface="Calibri"/>
                <a:cs typeface="Calibri"/>
                <a:sym typeface="Calibri"/>
              </a:rPr>
              <a:t>Anish </a:t>
            </a:r>
            <a:r>
              <a:rPr lang="en-IN">
                <a:solidFill>
                  <a:srgbClr val="1F497D"/>
                </a:solidFill>
                <a:latin typeface="Calibri"/>
                <a:ea typeface="Calibri"/>
                <a:cs typeface="Calibri"/>
                <a:sym typeface="Calibri"/>
              </a:rPr>
              <a:t>Bansal </a:t>
            </a:r>
            <a:r>
              <a:rPr lang="en-IN" smtClean="0">
                <a:solidFill>
                  <a:srgbClr val="1F497D"/>
                </a:solidFill>
                <a:latin typeface="Calibri"/>
                <a:ea typeface="Calibri"/>
                <a:cs typeface="Calibri"/>
                <a:sym typeface="Calibri"/>
              </a:rPr>
              <a:t> </a:t>
            </a:r>
            <a:endParaRPr lang="en-IN" dirty="0">
              <a:solidFill>
                <a:srgbClr val="1F497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1" name="Google Shape;61;p9"/>
          <p:cNvSpPr txBox="1"/>
          <p:nvPr/>
        </p:nvSpPr>
        <p:spPr>
          <a:xfrm>
            <a:off x="0" y="-21265"/>
            <a:ext cx="9144000" cy="219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2500" dirty="0">
              <a:solidFill>
                <a:srgbClr val="4F81BD"/>
              </a:solidFill>
            </a:endParaRPr>
          </a:p>
          <a:p>
            <a:pPr marL="0" lvl="0" indent="0" algn="ctr" rtl="0">
              <a:spcBef>
                <a:spcPts val="0"/>
              </a:spcBef>
              <a:spcAft>
                <a:spcPts val="0"/>
              </a:spcAft>
              <a:buNone/>
            </a:pPr>
            <a:r>
              <a:rPr lang="en" sz="4400" dirty="0">
                <a:solidFill>
                  <a:srgbClr val="4F81BD"/>
                </a:solidFill>
              </a:rPr>
              <a:t>Minor 1 Presentation</a:t>
            </a:r>
          </a:p>
          <a:p>
            <a:pPr marL="0" lvl="0" indent="0" algn="ctr" rtl="0">
              <a:spcBef>
                <a:spcPts val="0"/>
              </a:spcBef>
              <a:spcAft>
                <a:spcPts val="0"/>
              </a:spcAft>
              <a:buNone/>
            </a:pPr>
            <a:endParaRPr lang="en" sz="2500" dirty="0">
              <a:solidFill>
                <a:srgbClr val="4F81BD"/>
              </a:solidFill>
            </a:endParaRPr>
          </a:p>
          <a:p>
            <a:pPr marL="0" lvl="0" indent="0" algn="ctr" rtl="0">
              <a:spcBef>
                <a:spcPts val="0"/>
              </a:spcBef>
              <a:spcAft>
                <a:spcPts val="0"/>
              </a:spcAft>
              <a:buNone/>
            </a:pPr>
            <a:r>
              <a:rPr lang="en" sz="2500" dirty="0" smtClean="0">
                <a:solidFill>
                  <a:srgbClr val="4F81BD"/>
                </a:solidFill>
              </a:rPr>
              <a:t>3</a:t>
            </a:r>
            <a:r>
              <a:rPr lang="en" sz="2500" baseline="30000" dirty="0" smtClean="0">
                <a:solidFill>
                  <a:srgbClr val="4F81BD"/>
                </a:solidFill>
              </a:rPr>
              <a:t>rd</a:t>
            </a:r>
            <a:r>
              <a:rPr lang="en" sz="2500" dirty="0" smtClean="0">
                <a:solidFill>
                  <a:srgbClr val="4F81BD"/>
                </a:solidFill>
              </a:rPr>
              <a:t> December, </a:t>
            </a:r>
            <a:r>
              <a:rPr lang="en" sz="2500" dirty="0">
                <a:solidFill>
                  <a:srgbClr val="4F81BD"/>
                </a:solidFill>
              </a:rPr>
              <a:t>UPES-Dehradun</a:t>
            </a:r>
            <a:endParaRPr dirty="0"/>
          </a:p>
        </p:txBody>
      </p:sp>
      <p:sp>
        <p:nvSpPr>
          <p:cNvPr id="62" name="Google Shape;62;p9"/>
          <p:cNvSpPr txBox="1"/>
          <p:nvPr/>
        </p:nvSpPr>
        <p:spPr>
          <a:xfrm>
            <a:off x="543175" y="2198925"/>
            <a:ext cx="7836000" cy="273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2100" dirty="0">
                <a:solidFill>
                  <a:srgbClr val="1F497D"/>
                </a:solidFill>
                <a:latin typeface="Calibri"/>
                <a:ea typeface="Calibri"/>
                <a:cs typeface="Calibri"/>
                <a:sym typeface="Calibri"/>
              </a:rPr>
              <a:t>Project Title: Greedy Car</a:t>
            </a:r>
            <a:endParaRPr sz="2100" dirty="0">
              <a:solidFill>
                <a:srgbClr val="1F497D"/>
              </a:solidFill>
              <a:latin typeface="Calibri"/>
              <a:ea typeface="Calibri"/>
              <a:cs typeface="Calibri"/>
              <a:sym typeface="Calibri"/>
            </a:endParaRPr>
          </a:p>
          <a:p>
            <a:pPr>
              <a:lnSpc>
                <a:spcPct val="115000"/>
              </a:lnSpc>
              <a:spcBef>
                <a:spcPts val="800"/>
              </a:spcBef>
            </a:pPr>
            <a:r>
              <a:rPr lang="en" sz="2100" dirty="0">
                <a:solidFill>
                  <a:srgbClr val="1F497D"/>
                </a:solidFill>
                <a:latin typeface="Calibri"/>
                <a:ea typeface="Calibri"/>
                <a:cs typeface="Calibri"/>
                <a:sym typeface="Calibri"/>
              </a:rPr>
              <a:t>Submitted By: </a:t>
            </a:r>
            <a:r>
              <a:rPr lang="en" sz="2100" dirty="0" smtClean="0">
                <a:solidFill>
                  <a:srgbClr val="1F497D"/>
                </a:solidFill>
                <a:latin typeface="Calibri"/>
                <a:ea typeface="Calibri"/>
                <a:cs typeface="Calibri"/>
                <a:sym typeface="Calibri"/>
              </a:rPr>
              <a:t>Anish </a:t>
            </a:r>
            <a:r>
              <a:rPr lang="en" sz="2100" dirty="0">
                <a:solidFill>
                  <a:srgbClr val="1F497D"/>
                </a:solidFill>
                <a:latin typeface="Calibri"/>
                <a:ea typeface="Calibri"/>
                <a:cs typeface="Calibri"/>
                <a:sym typeface="Calibri"/>
              </a:rPr>
              <a:t>Bansal </a:t>
            </a:r>
            <a:endParaRPr lang="en-IN" sz="2100" dirty="0">
              <a:solidFill>
                <a:srgbClr val="1F497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4200" dirty="0">
                <a:solidFill>
                  <a:schemeClr val="accent6">
                    <a:lumMod val="75000"/>
                  </a:schemeClr>
                </a:solidFill>
              </a:rPr>
              <a:t>Introduction</a:t>
            </a:r>
            <a:endParaRPr sz="4200" dirty="0">
              <a:solidFill>
                <a:schemeClr val="accent6">
                  <a:lumMod val="75000"/>
                </a:schemeClr>
              </a:solidFill>
            </a:endParaRPr>
          </a:p>
        </p:txBody>
      </p:sp>
      <p:sp>
        <p:nvSpPr>
          <p:cNvPr id="69" name="Google Shape;69;p10"/>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000" b="0">
                <a:solidFill>
                  <a:schemeClr val="dk2"/>
                </a:solidFill>
                <a:latin typeface="Arial"/>
                <a:ea typeface="Arial"/>
                <a:cs typeface="Arial"/>
                <a:sym typeface="Arial"/>
              </a:rPr>
              <a:t>3</a:t>
            </a:fld>
            <a:endParaRPr sz="1000" b="0">
              <a:solidFill>
                <a:schemeClr val="dk2"/>
              </a:solidFill>
              <a:latin typeface="Arial"/>
              <a:ea typeface="Arial"/>
              <a:cs typeface="Arial"/>
              <a:sym typeface="Arial"/>
            </a:endParaRPr>
          </a:p>
        </p:txBody>
      </p:sp>
      <p:sp>
        <p:nvSpPr>
          <p:cNvPr id="70" name="Google Shape;70;p10"/>
          <p:cNvSpPr txBox="1">
            <a:spLocks noGrp="1"/>
          </p:cNvSpPr>
          <p:nvPr>
            <p:ph type="body" idx="1"/>
          </p:nvPr>
        </p:nvSpPr>
        <p:spPr>
          <a:xfrm>
            <a:off x="358733" y="1220149"/>
            <a:ext cx="4577961" cy="160970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Clr>
                <a:schemeClr val="dk1"/>
              </a:buClr>
              <a:buSzPts val="1100"/>
              <a:buFont typeface="Arial"/>
              <a:buNone/>
            </a:pPr>
            <a:r>
              <a:rPr lang="en-US" sz="2200" dirty="0">
                <a:solidFill>
                  <a:srgbClr val="FF9800"/>
                </a:solidFill>
              </a:rPr>
              <a:t>Abstract</a:t>
            </a:r>
            <a:endParaRPr sz="2200" dirty="0">
              <a:solidFill>
                <a:srgbClr val="FF9800"/>
              </a:solidFill>
            </a:endParaRPr>
          </a:p>
          <a:p>
            <a:pPr marL="0" lvl="0" indent="0" algn="l" rtl="0">
              <a:spcBef>
                <a:spcPts val="500"/>
              </a:spcBef>
              <a:spcAft>
                <a:spcPts val="0"/>
              </a:spcAft>
              <a:buNone/>
            </a:pPr>
            <a:r>
              <a:rPr lang="en-US" dirty="0"/>
              <a:t>The project aims at taking a step into the field of data structures and algorithms by creating a program which consists of a car traveling in such a way that it collects maximum number of coins which are placed on three different roads of equal length with each road having equal or unequal number of coins. </a:t>
            </a:r>
            <a:endParaRPr dirty="0"/>
          </a:p>
        </p:txBody>
      </p:sp>
      <p:grpSp>
        <p:nvGrpSpPr>
          <p:cNvPr id="71" name="Google Shape;71;p10"/>
          <p:cNvGrpSpPr/>
          <p:nvPr/>
        </p:nvGrpSpPr>
        <p:grpSpPr>
          <a:xfrm>
            <a:off x="293683" y="574116"/>
            <a:ext cx="309041" cy="403123"/>
            <a:chOff x="590250" y="244200"/>
            <a:chExt cx="407975" cy="532175"/>
          </a:xfrm>
        </p:grpSpPr>
        <p:sp>
          <p:nvSpPr>
            <p:cNvPr id="72" name="Google Shape;72;p1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body" idx="2"/>
          </p:nvPr>
        </p:nvSpPr>
        <p:spPr>
          <a:xfrm>
            <a:off x="4841360" y="1838995"/>
            <a:ext cx="3990940" cy="1781980"/>
          </a:xfrm>
          <a:prstGeom prst="rect">
            <a:avLst/>
          </a:prstGeom>
        </p:spPr>
        <p:txBody>
          <a:bodyPr spcFirstLastPara="1" wrap="square" lIns="68575" tIns="34275" rIns="68575" bIns="34275" anchor="t" anchorCtr="0">
            <a:noAutofit/>
          </a:bodyPr>
          <a:lstStyle/>
          <a:p>
            <a:pPr marL="0" lvl="0" indent="0" algn="l" rtl="0">
              <a:spcBef>
                <a:spcPts val="500"/>
              </a:spcBef>
              <a:spcAft>
                <a:spcPts val="0"/>
              </a:spcAft>
              <a:buClr>
                <a:schemeClr val="dk1"/>
              </a:buClr>
              <a:buSzPts val="1100"/>
              <a:buFont typeface="Arial"/>
              <a:buNone/>
            </a:pPr>
            <a:r>
              <a:rPr lang="en-US" dirty="0"/>
              <a:t>When the program starts coins are randomly placed on these roads, each run of the program results in different distribution of coins rather than having fixed coin position. The car runs with certain constant velocity, move to left or right road and doesn’t accelerate or decelerate in the course of its run. It uses a certain kind of algorithm to collect maximum coins possible until it reaches the end of the track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How &amp; why this idea</a:t>
            </a:r>
          </a:p>
        </p:txBody>
      </p:sp>
      <p:sp>
        <p:nvSpPr>
          <p:cNvPr id="3" name="Text Placeholder 2"/>
          <p:cNvSpPr>
            <a:spLocks noGrp="1"/>
          </p:cNvSpPr>
          <p:nvPr>
            <p:ph type="body" idx="1"/>
          </p:nvPr>
        </p:nvSpPr>
        <p:spPr>
          <a:xfrm>
            <a:off x="311700" y="1152475"/>
            <a:ext cx="8405580" cy="3416400"/>
          </a:xfrm>
        </p:spPr>
        <p:txBody>
          <a:bodyPr/>
          <a:lstStyle/>
          <a:p>
            <a:pPr marL="139700" indent="0">
              <a:buNone/>
            </a:pPr>
            <a:r>
              <a:rPr lang="en-IN" sz="1800" dirty="0"/>
              <a:t>We all have played board games a lot in our childhood. There were </a:t>
            </a:r>
            <a:r>
              <a:rPr lang="en-IN" sz="1800" dirty="0" smtClean="0"/>
              <a:t>smartphones </a:t>
            </a:r>
            <a:r>
              <a:rPr lang="en-IN" sz="1800" dirty="0"/>
              <a:t>but not as popularized as they are </a:t>
            </a:r>
            <a:r>
              <a:rPr lang="en-IN" sz="1800" dirty="0" smtClean="0"/>
              <a:t>now, </a:t>
            </a:r>
            <a:r>
              <a:rPr lang="en-IN" sz="1800" dirty="0"/>
              <a:t>so we all played board games. My team always wanted to make a board game, but with the use of technology. So, this was the perfect moment when we decided to build a car racing board game but with a twist. The twist is that in this game our car will decide that which path is best for it to reach it’s final destination collecting maximum coins. Thus, we automate every process thinking around this logic and made an algorithm for maximizing coin collection which can not only be used in our game but can also be used in many other things where we have to search the required data from the 2D array.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16001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8CBF10-0D2D-4D21-B01A-CF0B974A444D}"/>
              </a:ext>
            </a:extLst>
          </p:cNvPr>
          <p:cNvSpPr>
            <a:spLocks noGrp="1"/>
          </p:cNvSpPr>
          <p:nvPr>
            <p:ph type="body" idx="1"/>
          </p:nvPr>
        </p:nvSpPr>
        <p:spPr/>
        <p:txBody>
          <a:bodyPr/>
          <a:lstStyle/>
          <a:p>
            <a:pPr marL="139700" indent="0">
              <a:buNone/>
            </a:pPr>
            <a:r>
              <a:rPr lang="en-US" sz="2200" dirty="0">
                <a:solidFill>
                  <a:srgbClr val="FF9800"/>
                </a:solidFill>
              </a:rPr>
              <a:t>Objectives</a:t>
            </a:r>
          </a:p>
          <a:p>
            <a:pPr marL="139700" indent="0">
              <a:buNone/>
            </a:pPr>
            <a:r>
              <a:rPr lang="en-US" dirty="0"/>
              <a:t>To create a GUI based application consisting of a car traveling in such a way that it collects the maximum number of coins that are present randomly on the 3 different paths.</a:t>
            </a:r>
          </a:p>
          <a:p>
            <a:pPr marL="139700" indent="0">
              <a:buNone/>
            </a:pPr>
            <a:endParaRPr lang="en-US" dirty="0">
              <a:solidFill>
                <a:srgbClr val="FF9800"/>
              </a:solidFill>
            </a:endParaRPr>
          </a:p>
          <a:p>
            <a:pPr marL="139700" indent="0">
              <a:buNone/>
            </a:pPr>
            <a:r>
              <a:rPr lang="en-US" dirty="0">
                <a:solidFill>
                  <a:srgbClr val="FF9800"/>
                </a:solidFill>
              </a:rPr>
              <a:t>System requirements:</a:t>
            </a:r>
          </a:p>
          <a:p>
            <a:pPr marL="139700" indent="0">
              <a:buNone/>
            </a:pPr>
            <a:r>
              <a:rPr lang="en-US" dirty="0"/>
              <a:t>Hardware: RAM: 512MB</a:t>
            </a:r>
          </a:p>
          <a:p>
            <a:pPr marL="139700" indent="0">
              <a:buNone/>
            </a:pPr>
            <a:r>
              <a:rPr lang="en-US" dirty="0"/>
              <a:t>	 Disk Space: 500MB</a:t>
            </a:r>
          </a:p>
          <a:p>
            <a:pPr marL="139700" indent="0">
              <a:buNone/>
            </a:pPr>
            <a:r>
              <a:rPr lang="en-US" dirty="0"/>
              <a:t>Software:  Any C </a:t>
            </a:r>
            <a:r>
              <a:rPr lang="en-US" dirty="0" smtClean="0"/>
              <a:t>IDE, Glut library</a:t>
            </a:r>
            <a:endParaRPr lang="en-US" dirty="0"/>
          </a:p>
          <a:p>
            <a:pPr marL="139700" indent="0">
              <a:buNone/>
            </a:pPr>
            <a:r>
              <a:rPr lang="en-US" dirty="0"/>
              <a:t>Operating System: </a:t>
            </a:r>
            <a:r>
              <a:rPr lang="en-US" dirty="0" smtClean="0"/>
              <a:t>Windows, Linux</a:t>
            </a:r>
          </a:p>
          <a:p>
            <a:pPr marL="139700" indent="0">
              <a:buNone/>
            </a:pPr>
            <a:r>
              <a:rPr lang="en-US" dirty="0" smtClean="0"/>
              <a:t>Language: C</a:t>
            </a:r>
            <a:endParaRPr lang="en-IN" dirty="0"/>
          </a:p>
        </p:txBody>
      </p:sp>
      <p:sp>
        <p:nvSpPr>
          <p:cNvPr id="4" name="Text Placeholder 3">
            <a:extLst>
              <a:ext uri="{FF2B5EF4-FFF2-40B4-BE49-F238E27FC236}">
                <a16:creationId xmlns:a16="http://schemas.microsoft.com/office/drawing/2014/main" id="{DB74C2A2-8104-4BD6-BF31-012141260A2C}"/>
              </a:ext>
            </a:extLst>
          </p:cNvPr>
          <p:cNvSpPr>
            <a:spLocks noGrp="1"/>
          </p:cNvSpPr>
          <p:nvPr>
            <p:ph type="body" idx="2"/>
          </p:nvPr>
        </p:nvSpPr>
        <p:spPr>
          <a:xfrm>
            <a:off x="4832400" y="1152474"/>
            <a:ext cx="3999900" cy="3657269"/>
          </a:xfrm>
        </p:spPr>
        <p:txBody>
          <a:bodyPr/>
          <a:lstStyle/>
          <a:p>
            <a:pPr marL="139700" indent="0">
              <a:buNone/>
            </a:pPr>
            <a:r>
              <a:rPr lang="en-US" sz="2200" dirty="0">
                <a:solidFill>
                  <a:srgbClr val="FF9800"/>
                </a:solidFill>
              </a:rPr>
              <a:t>Sub-Objectives</a:t>
            </a:r>
          </a:p>
          <a:p>
            <a:r>
              <a:rPr lang="en-US" dirty="0"/>
              <a:t>To make graphical interfaces for roads and placing coins randomly on them.</a:t>
            </a:r>
          </a:p>
          <a:p>
            <a:r>
              <a:rPr lang="en-US" dirty="0"/>
              <a:t>To make car identify the position of the coins on the roads. And change the path according to the number of coins placed in the </a:t>
            </a:r>
            <a:r>
              <a:rPr lang="en-US" dirty="0" smtClean="0"/>
              <a:t>path</a:t>
            </a:r>
            <a:r>
              <a:rPr lang="en-US" dirty="0"/>
              <a:t> but Car can only switch one time from one track to another in a column</a:t>
            </a:r>
            <a:r>
              <a:rPr lang="en-US" dirty="0" smtClean="0"/>
              <a:t>.</a:t>
            </a:r>
            <a:endParaRPr lang="en-US" dirty="0"/>
          </a:p>
          <a:p>
            <a:r>
              <a:rPr lang="en-US" dirty="0"/>
              <a:t>To show the car running on certain path such that user can identify the path taken.</a:t>
            </a:r>
          </a:p>
          <a:p>
            <a:r>
              <a:rPr lang="en-US" dirty="0"/>
              <a:t>To show that car always select the path which has maximum coins.</a:t>
            </a:r>
          </a:p>
          <a:p>
            <a:r>
              <a:rPr lang="en-US" dirty="0"/>
              <a:t>To finish the track having maximum coins collected.  </a:t>
            </a:r>
            <a:endParaRPr lang="en-IN" dirty="0"/>
          </a:p>
        </p:txBody>
      </p:sp>
      <p:sp>
        <p:nvSpPr>
          <p:cNvPr id="5" name="Slide Number Placeholder 4">
            <a:extLst>
              <a:ext uri="{FF2B5EF4-FFF2-40B4-BE49-F238E27FC236}">
                <a16:creationId xmlns:a16="http://schemas.microsoft.com/office/drawing/2014/main" id="{A6E654C1-2BE4-4513-9E0D-F3D55D9943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7453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B9E2-B045-4627-A8C7-63AF0EFFECE1}"/>
              </a:ext>
            </a:extLst>
          </p:cNvPr>
          <p:cNvSpPr>
            <a:spLocks noGrp="1"/>
          </p:cNvSpPr>
          <p:nvPr>
            <p:ph type="title"/>
          </p:nvPr>
        </p:nvSpPr>
        <p:spPr/>
        <p:txBody>
          <a:bodyPr/>
          <a:lstStyle/>
          <a:p>
            <a:r>
              <a:rPr lang="en-US" dirty="0">
                <a:solidFill>
                  <a:schemeClr val="accent6">
                    <a:lumMod val="75000"/>
                  </a:schemeClr>
                </a:solidFill>
              </a:rPr>
              <a:t>Proposed Model</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2C4EF5EB-FBFF-4D0D-BEA0-2F871422848E}"/>
              </a:ext>
            </a:extLst>
          </p:cNvPr>
          <p:cNvSpPr>
            <a:spLocks noGrp="1"/>
          </p:cNvSpPr>
          <p:nvPr>
            <p:ph type="body" idx="1"/>
          </p:nvPr>
        </p:nvSpPr>
        <p:spPr/>
        <p:txBody>
          <a:bodyPr/>
          <a:lstStyle/>
          <a:p>
            <a:r>
              <a:rPr lang="en-US" dirty="0"/>
              <a:t>For the representation of the three different tracks we will use 2D array. Each row of the 2D array will represent a track and total number of columns represents the size of each track.</a:t>
            </a:r>
          </a:p>
          <a:p>
            <a:r>
              <a:rPr lang="en-US" dirty="0"/>
              <a:t>We will execute “for” loop ten times. In each iteration “rand()” function will generate a random integer. The random integer generated by the rand() function must be in the range of [0,N) where N= total number of cells in the 2D array for example in the 2D array given below total number of cells is equal to 24.</a:t>
            </a:r>
            <a:endParaRPr lang="en-IN" dirty="0"/>
          </a:p>
        </p:txBody>
      </p:sp>
      <p:sp>
        <p:nvSpPr>
          <p:cNvPr id="5" name="Slide Number Placeholder 4">
            <a:extLst>
              <a:ext uri="{FF2B5EF4-FFF2-40B4-BE49-F238E27FC236}">
                <a16:creationId xmlns:a16="http://schemas.microsoft.com/office/drawing/2014/main" id="{E5FE84F0-4E10-421D-BCB6-D8BAE83E77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26136CA0-3DE0-4F0F-BD61-80AD0C10AC8B}"/>
              </a:ext>
            </a:extLst>
          </p:cNvPr>
          <p:cNvPicPr>
            <a:picLocks noChangeAspect="1"/>
          </p:cNvPicPr>
          <p:nvPr/>
        </p:nvPicPr>
        <p:blipFill>
          <a:blip r:embed="rId2"/>
          <a:stretch>
            <a:fillRect/>
          </a:stretch>
        </p:blipFill>
        <p:spPr>
          <a:xfrm>
            <a:off x="4783654" y="1175410"/>
            <a:ext cx="3903007" cy="1419275"/>
          </a:xfrm>
          <a:prstGeom prst="rect">
            <a:avLst/>
          </a:prstGeom>
        </p:spPr>
      </p:pic>
      <p:sp>
        <p:nvSpPr>
          <p:cNvPr id="9" name="TextBox 8">
            <a:extLst>
              <a:ext uri="{FF2B5EF4-FFF2-40B4-BE49-F238E27FC236}">
                <a16:creationId xmlns:a16="http://schemas.microsoft.com/office/drawing/2014/main" id="{9C0BB681-FF22-46BD-B86F-D2B216D590DB}"/>
              </a:ext>
            </a:extLst>
          </p:cNvPr>
          <p:cNvSpPr txBox="1"/>
          <p:nvPr/>
        </p:nvSpPr>
        <p:spPr>
          <a:xfrm>
            <a:off x="4449158" y="2594685"/>
            <a:ext cx="4572000" cy="1600438"/>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Node-0 of the Linked List has address of 0th row ,0th columns cell of the 2D array and</a:t>
            </a:r>
          </a:p>
          <a:p>
            <a:r>
              <a:rPr lang="en-IN" dirty="0">
                <a:latin typeface="Calibri" panose="020F0502020204030204" pitchFamily="34" charset="0"/>
                <a:cs typeface="Calibri" panose="020F0502020204030204" pitchFamily="34" charset="0"/>
              </a:rPr>
              <a:t>likewise Node-1 has address of (1,0), Node-2 has address of (2,0), Node-3 has address</a:t>
            </a:r>
          </a:p>
          <a:p>
            <a:r>
              <a:rPr lang="en-IN" dirty="0">
                <a:latin typeface="Calibri" panose="020F0502020204030204" pitchFamily="34" charset="0"/>
                <a:cs typeface="Calibri" panose="020F0502020204030204" pitchFamily="34" charset="0"/>
              </a:rPr>
              <a:t>(0,1), Node-4 has address (1,1) cell of the 2D array. Thus, coins will be placed on the</a:t>
            </a:r>
          </a:p>
          <a:p>
            <a:r>
              <a:rPr lang="en-IN" dirty="0">
                <a:latin typeface="Calibri" panose="020F0502020204030204" pitchFamily="34" charset="0"/>
                <a:cs typeface="Calibri" panose="020F0502020204030204" pitchFamily="34" charset="0"/>
              </a:rPr>
              <a:t>address corresponding to the node selected of the 2D array.</a:t>
            </a:r>
          </a:p>
        </p:txBody>
      </p:sp>
    </p:spTree>
    <p:extLst>
      <p:ext uri="{BB962C8B-B14F-4D97-AF65-F5344CB8AC3E}">
        <p14:creationId xmlns:p14="http://schemas.microsoft.com/office/powerpoint/2010/main" val="201868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D64C-E340-4D04-93BB-F04341570F62}"/>
              </a:ext>
            </a:extLst>
          </p:cNvPr>
          <p:cNvSpPr>
            <a:spLocks noGrp="1"/>
          </p:cNvSpPr>
          <p:nvPr>
            <p:ph type="title"/>
          </p:nvPr>
        </p:nvSpPr>
        <p:spPr/>
        <p:txBody>
          <a:bodyPr/>
          <a:lstStyle/>
          <a:p>
            <a:r>
              <a:rPr lang="en-US" dirty="0">
                <a:solidFill>
                  <a:schemeClr val="accent6">
                    <a:lumMod val="75000"/>
                  </a:schemeClr>
                </a:solidFill>
              </a:rPr>
              <a:t>Proposed Model (Contd.)</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26152B2B-B978-4739-95DC-1DDCE6671EDD}"/>
              </a:ext>
            </a:extLst>
          </p:cNvPr>
          <p:cNvSpPr>
            <a:spLocks noGrp="1"/>
          </p:cNvSpPr>
          <p:nvPr>
            <p:ph type="body" idx="1"/>
          </p:nvPr>
        </p:nvSpPr>
        <p:spPr>
          <a:xfrm>
            <a:off x="311700" y="1158571"/>
            <a:ext cx="3999900" cy="3416400"/>
          </a:xfrm>
        </p:spPr>
        <p:txBody>
          <a:bodyPr/>
          <a:lstStyle/>
          <a:p>
            <a:r>
              <a:rPr lang="en-US" dirty="0"/>
              <a:t>The rand() function returns a pseudo-random number in the range of 0 to RAND_MAX. RAND_MAX: is a constant whose default value may vary between implementations but it is granted to be at least 32767. So, to limit the range up to 23 we will us modulo (%) operator. For Example: a=rand() %24.</a:t>
            </a:r>
          </a:p>
          <a:p>
            <a:r>
              <a:rPr lang="en-US" dirty="0"/>
              <a:t>The random numbers generated in the range of 0 to 23 will help us to select random nodes of the link list whose nodes are numbered 0 to 23, with each node also having address to one cell of the 2D array. </a:t>
            </a:r>
            <a:endParaRPr lang="en-IN" dirty="0"/>
          </a:p>
        </p:txBody>
      </p:sp>
      <p:sp>
        <p:nvSpPr>
          <p:cNvPr id="5" name="Slide Number Placeholder 4">
            <a:extLst>
              <a:ext uri="{FF2B5EF4-FFF2-40B4-BE49-F238E27FC236}">
                <a16:creationId xmlns:a16="http://schemas.microsoft.com/office/drawing/2014/main" id="{67A45494-59E8-446A-9F14-A9BD91D9CC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B379F9D5-F1E0-48E9-AAA0-BA7852EE9703}"/>
              </a:ext>
            </a:extLst>
          </p:cNvPr>
          <p:cNvPicPr>
            <a:picLocks noChangeAspect="1"/>
          </p:cNvPicPr>
          <p:nvPr/>
        </p:nvPicPr>
        <p:blipFill>
          <a:blip r:embed="rId2"/>
          <a:stretch>
            <a:fillRect/>
          </a:stretch>
        </p:blipFill>
        <p:spPr>
          <a:xfrm>
            <a:off x="4832402" y="1873629"/>
            <a:ext cx="4100076" cy="1396242"/>
          </a:xfrm>
          <a:prstGeom prst="rect">
            <a:avLst/>
          </a:prstGeom>
        </p:spPr>
      </p:pic>
    </p:spTree>
    <p:extLst>
      <p:ext uri="{BB962C8B-B14F-4D97-AF65-F5344CB8AC3E}">
        <p14:creationId xmlns:p14="http://schemas.microsoft.com/office/powerpoint/2010/main" val="171362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5B7E-6F00-4E45-B771-5ED9ACDA3975}"/>
              </a:ext>
            </a:extLst>
          </p:cNvPr>
          <p:cNvSpPr>
            <a:spLocks noGrp="1"/>
          </p:cNvSpPr>
          <p:nvPr>
            <p:ph type="title"/>
          </p:nvPr>
        </p:nvSpPr>
        <p:spPr/>
        <p:txBody>
          <a:bodyPr/>
          <a:lstStyle/>
          <a:p>
            <a:r>
              <a:rPr lang="en-US" dirty="0">
                <a:solidFill>
                  <a:schemeClr val="accent6">
                    <a:lumMod val="75000"/>
                  </a:schemeClr>
                </a:solidFill>
              </a:rPr>
              <a:t>Methodology</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B074B9A4-4586-4A21-9288-EE166514144B}"/>
              </a:ext>
            </a:extLst>
          </p:cNvPr>
          <p:cNvSpPr>
            <a:spLocks noGrp="1"/>
          </p:cNvSpPr>
          <p:nvPr>
            <p:ph type="body" idx="1"/>
          </p:nvPr>
        </p:nvSpPr>
        <p:spPr/>
        <p:txBody>
          <a:bodyPr/>
          <a:lstStyle/>
          <a:p>
            <a:pPr marL="139700" indent="0">
              <a:buNone/>
            </a:pPr>
            <a:r>
              <a:rPr lang="en-US" dirty="0"/>
              <a:t>The only Programming language that will be used to make this project is C Programming Language. Since this is a purely C programming language-based project, we will also make use of all the concepts that we know of or can learn through the resources that are available to us. The basic functions and working have already been described but this section will describe the step-by-step implementation of this project.</a:t>
            </a:r>
            <a:endParaRPr lang="en-IN" dirty="0"/>
          </a:p>
        </p:txBody>
      </p:sp>
      <p:sp>
        <p:nvSpPr>
          <p:cNvPr id="4" name="Text Placeholder 3">
            <a:extLst>
              <a:ext uri="{FF2B5EF4-FFF2-40B4-BE49-F238E27FC236}">
                <a16:creationId xmlns:a16="http://schemas.microsoft.com/office/drawing/2014/main" id="{485AB224-3262-4122-8C54-D7B97CB3AE3F}"/>
              </a:ext>
            </a:extLst>
          </p:cNvPr>
          <p:cNvSpPr>
            <a:spLocks noGrp="1"/>
          </p:cNvSpPr>
          <p:nvPr>
            <p:ph type="body" idx="2"/>
          </p:nvPr>
        </p:nvSpPr>
        <p:spPr/>
        <p:txBody>
          <a:bodyPr/>
          <a:lstStyle/>
          <a:p>
            <a:r>
              <a:rPr lang="en-US" b="1" u="sng" dirty="0"/>
              <a:t>Create a Multidimensional (2D) Array –</a:t>
            </a:r>
            <a:r>
              <a:rPr lang="en-US" dirty="0"/>
              <a:t> A 2D Array with 3 rows and N number of Columns will be created to represent 3 tracks of N length. Only 1 car will traverse through any of the rows that fulfil our scenario/condition.</a:t>
            </a:r>
          </a:p>
          <a:p>
            <a:r>
              <a:rPr lang="en-US" b="1" u="sng" dirty="0"/>
              <a:t>Use Linked List to place coins inside the tracks –</a:t>
            </a:r>
            <a:r>
              <a:rPr lang="en-US" dirty="0"/>
              <a:t> A Linked List will be used to place coins inside positions of the tracks. Each tab will have an address associated to them which corresponds to an address inside the Multidimensional array.</a:t>
            </a:r>
          </a:p>
        </p:txBody>
      </p:sp>
      <p:sp>
        <p:nvSpPr>
          <p:cNvPr id="5" name="Slide Number Placeholder 4">
            <a:extLst>
              <a:ext uri="{FF2B5EF4-FFF2-40B4-BE49-F238E27FC236}">
                <a16:creationId xmlns:a16="http://schemas.microsoft.com/office/drawing/2014/main" id="{6E634432-D320-48EF-8087-24568A4494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0086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D503-D1E9-401F-B6B6-1B26B074AB13}"/>
              </a:ext>
            </a:extLst>
          </p:cNvPr>
          <p:cNvSpPr>
            <a:spLocks noGrp="1"/>
          </p:cNvSpPr>
          <p:nvPr>
            <p:ph type="title"/>
          </p:nvPr>
        </p:nvSpPr>
        <p:spPr/>
        <p:txBody>
          <a:bodyPr/>
          <a:lstStyle/>
          <a:p>
            <a:r>
              <a:rPr lang="en-US" dirty="0">
                <a:solidFill>
                  <a:schemeClr val="accent6">
                    <a:lumMod val="75000"/>
                  </a:schemeClr>
                </a:solidFill>
              </a:rPr>
              <a:t>Methodology (Contd.)</a:t>
            </a:r>
            <a:endParaRPr lang="en-IN" dirty="0">
              <a:solidFill>
                <a:schemeClr val="accent6">
                  <a:lumMod val="75000"/>
                </a:schemeClr>
              </a:solidFill>
            </a:endParaRPr>
          </a:p>
        </p:txBody>
      </p:sp>
      <p:sp>
        <p:nvSpPr>
          <p:cNvPr id="3" name="Text Placeholder 2">
            <a:extLst>
              <a:ext uri="{FF2B5EF4-FFF2-40B4-BE49-F238E27FC236}">
                <a16:creationId xmlns:a16="http://schemas.microsoft.com/office/drawing/2014/main" id="{DA9DCB26-E644-4912-85B0-43D27535863D}"/>
              </a:ext>
            </a:extLst>
          </p:cNvPr>
          <p:cNvSpPr>
            <a:spLocks noGrp="1"/>
          </p:cNvSpPr>
          <p:nvPr>
            <p:ph type="body" idx="1"/>
          </p:nvPr>
        </p:nvSpPr>
        <p:spPr/>
        <p:txBody>
          <a:bodyPr/>
          <a:lstStyle/>
          <a:p>
            <a:r>
              <a:rPr lang="en-US" b="1" u="sng" dirty="0"/>
              <a:t>rand() function to generate coins at random positions – </a:t>
            </a:r>
            <a:r>
              <a:rPr lang="en-US" dirty="0"/>
              <a:t>Inside the Linked List we will use the rand() function to generate coins at random positions inside the multidimensional array.</a:t>
            </a:r>
          </a:p>
          <a:p>
            <a:r>
              <a:rPr lang="en-US" b="1" u="sng" dirty="0"/>
              <a:t>Use a searching Algorithm to determine the position of the coins – </a:t>
            </a:r>
            <a:r>
              <a:rPr lang="en-US" dirty="0"/>
              <a:t>To determine the position of the coins on the tracks, we will use Searching Algorithms column by column.</a:t>
            </a:r>
            <a:endParaRPr lang="en-IN" dirty="0"/>
          </a:p>
        </p:txBody>
      </p:sp>
      <p:sp>
        <p:nvSpPr>
          <p:cNvPr id="4" name="Text Placeholder 3">
            <a:extLst>
              <a:ext uri="{FF2B5EF4-FFF2-40B4-BE49-F238E27FC236}">
                <a16:creationId xmlns:a16="http://schemas.microsoft.com/office/drawing/2014/main" id="{D701AFE6-54EE-4754-8449-ED735B010E66}"/>
              </a:ext>
            </a:extLst>
          </p:cNvPr>
          <p:cNvSpPr>
            <a:spLocks noGrp="1"/>
          </p:cNvSpPr>
          <p:nvPr>
            <p:ph type="body" idx="2"/>
          </p:nvPr>
        </p:nvSpPr>
        <p:spPr/>
        <p:txBody>
          <a:bodyPr/>
          <a:lstStyle/>
          <a:p>
            <a:r>
              <a:rPr lang="en-US" b="1" u="sng" dirty="0"/>
              <a:t>Using Computer Graphics to create interfaces for the car, tracks and coins – </a:t>
            </a:r>
            <a:r>
              <a:rPr lang="en-US" dirty="0"/>
              <a:t>The last step in the coding process will be to design graphical interfaces for the car, the tracks and the coins. This will be the part that the user will be able to observe when the project is finally complete.</a:t>
            </a:r>
            <a:endParaRPr lang="en-IN" dirty="0"/>
          </a:p>
        </p:txBody>
      </p:sp>
      <p:sp>
        <p:nvSpPr>
          <p:cNvPr id="5" name="Slide Number Placeholder 4">
            <a:extLst>
              <a:ext uri="{FF2B5EF4-FFF2-40B4-BE49-F238E27FC236}">
                <a16:creationId xmlns:a16="http://schemas.microsoft.com/office/drawing/2014/main" id="{C3C5B53F-0A98-4B8C-8A2F-B616EB7689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8715296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1901</Words>
  <Application>Microsoft Office PowerPoint</Application>
  <PresentationFormat>On-screen Show (16:9)</PresentationFormat>
  <Paragraphs>137</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Arvo</vt:lpstr>
      <vt:lpstr>Calibri</vt:lpstr>
      <vt:lpstr>Arial</vt:lpstr>
      <vt:lpstr>Wingdings</vt:lpstr>
      <vt:lpstr>Office Theme</vt:lpstr>
      <vt:lpstr>PowerPoint Presentation</vt:lpstr>
      <vt:lpstr>PowerPoint Presentation</vt:lpstr>
      <vt:lpstr>Introduction</vt:lpstr>
      <vt:lpstr>How &amp; why this idea</vt:lpstr>
      <vt:lpstr>PowerPoint Presentation</vt:lpstr>
      <vt:lpstr>Proposed Model</vt:lpstr>
      <vt:lpstr>Proposed Model (Contd.)</vt:lpstr>
      <vt:lpstr>Methodology</vt:lpstr>
      <vt:lpstr>Methodology (Contd.)</vt:lpstr>
      <vt:lpstr>Max. Coin Collection Algorithm</vt:lpstr>
      <vt:lpstr>Output</vt:lpstr>
      <vt:lpstr>Output</vt:lpstr>
      <vt:lpstr>Activity Diagram</vt:lpstr>
      <vt:lpstr>Applications</vt:lpstr>
      <vt:lpstr>Conclusion</vt:lpstr>
      <vt:lpstr>What we have learnt?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Kathir Sudan</dc:creator>
  <cp:lastModifiedBy>LENOVO</cp:lastModifiedBy>
  <cp:revision>33</cp:revision>
  <dcterms:modified xsi:type="dcterms:W3CDTF">2021-02-17T05:17:52Z</dcterms:modified>
</cp:coreProperties>
</file>