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Helvetica Neue"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9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5" name="Google Shape;115;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2" name="Google Shape;122;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 name="Google Shape;6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3"/>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3"/>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4"/>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ql-using-c-c-and-sqlit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geeksforgeeks.org/sorting-algorithms/" TargetMode="External"/><Relationship Id="rId5" Type="http://schemas.openxmlformats.org/officeDocument/2006/relationships/hyperlink" Target="https://www.geeksforgeeks.org/searching-algorithms/" TargetMode="External"/><Relationship Id="rId4" Type="http://schemas.openxmlformats.org/officeDocument/2006/relationships/hyperlink" Target="https://press.rebus.community/programmingfundamentals/chapter/file-input-and-outpu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0" y="212836"/>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6000"/>
              <a:buFont typeface="Times New Roman"/>
              <a:buNone/>
            </a:pPr>
            <a:r>
              <a:rPr lang="en-US" sz="6000" u="sng" dirty="0">
                <a:solidFill>
                  <a:schemeClr val="dk1"/>
                </a:solidFill>
                <a:latin typeface="Times New Roman"/>
                <a:ea typeface="Times New Roman"/>
                <a:cs typeface="Times New Roman"/>
                <a:sym typeface="Times New Roman"/>
              </a:rPr>
              <a:t>ALGORITHM</a:t>
            </a:r>
            <a:endParaRPr dirty="0"/>
          </a:p>
        </p:txBody>
      </p:sp>
      <p:sp>
        <p:nvSpPr>
          <p:cNvPr id="98" name="Google Shape;98;p16"/>
          <p:cNvSpPr txBox="1"/>
          <p:nvPr/>
        </p:nvSpPr>
        <p:spPr>
          <a:xfrm>
            <a:off x="2236179" y="777746"/>
            <a:ext cx="3000000" cy="61862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t>1. Start</a:t>
            </a:r>
            <a:endParaRPr sz="1300" dirty="0"/>
          </a:p>
          <a:p>
            <a:pPr marL="0" lvl="0" indent="0" algn="l" rtl="0">
              <a:spcBef>
                <a:spcPts val="0"/>
              </a:spcBef>
              <a:spcAft>
                <a:spcPts val="0"/>
              </a:spcAft>
              <a:buNone/>
            </a:pPr>
            <a:r>
              <a:rPr lang="en-US" sz="1300" dirty="0"/>
              <a:t>2. Check if user is accessing  librarian section or reader section or about us or exit</a:t>
            </a:r>
            <a:endParaRPr sz="1300" dirty="0"/>
          </a:p>
          <a:p>
            <a:pPr marL="0" lvl="0" indent="0" algn="l" rtl="0">
              <a:spcBef>
                <a:spcPts val="0"/>
              </a:spcBef>
              <a:spcAft>
                <a:spcPts val="0"/>
              </a:spcAft>
              <a:buNone/>
            </a:pPr>
            <a:r>
              <a:rPr lang="en-US" sz="1300" dirty="0"/>
              <a:t>3. If(librarian)</a:t>
            </a:r>
            <a:endParaRPr sz="1300" dirty="0"/>
          </a:p>
          <a:p>
            <a:pPr marL="0" lvl="0" indent="0" algn="l" rtl="0">
              <a:spcBef>
                <a:spcPts val="0"/>
              </a:spcBef>
              <a:spcAft>
                <a:spcPts val="0"/>
              </a:spcAft>
              <a:buNone/>
            </a:pPr>
            <a:r>
              <a:rPr lang="en-US" sz="1300" dirty="0"/>
              <a:t>	a. Find Book.</a:t>
            </a:r>
            <a:endParaRPr sz="1300" dirty="0"/>
          </a:p>
          <a:p>
            <a:pPr marL="0" lvl="0" indent="0" algn="l" rtl="0">
              <a:spcBef>
                <a:spcPts val="0"/>
              </a:spcBef>
              <a:spcAft>
                <a:spcPts val="0"/>
              </a:spcAft>
              <a:buNone/>
            </a:pPr>
            <a:r>
              <a:rPr lang="en-US" sz="1300" dirty="0"/>
              <a:t>	b. Issued Books.</a:t>
            </a:r>
            <a:endParaRPr sz="1300" dirty="0"/>
          </a:p>
          <a:p>
            <a:pPr marL="0" lvl="0" indent="0" algn="l" rtl="0">
              <a:spcBef>
                <a:spcPts val="0"/>
              </a:spcBef>
              <a:spcAft>
                <a:spcPts val="0"/>
              </a:spcAft>
              <a:buNone/>
            </a:pPr>
            <a:r>
              <a:rPr lang="en-US" sz="1300" dirty="0"/>
              <a:t>	c. Books in Stock.</a:t>
            </a:r>
            <a:endParaRPr sz="1300" dirty="0"/>
          </a:p>
          <a:p>
            <a:pPr marL="0" lvl="0" indent="0" algn="l" rtl="0">
              <a:spcBef>
                <a:spcPts val="0"/>
              </a:spcBef>
              <a:spcAft>
                <a:spcPts val="0"/>
              </a:spcAft>
              <a:buNone/>
            </a:pPr>
            <a:r>
              <a:rPr lang="en-US" sz="1300" dirty="0"/>
              <a:t>	d. All Books.</a:t>
            </a:r>
            <a:endParaRPr sz="1300" dirty="0"/>
          </a:p>
          <a:p>
            <a:pPr marL="0" lvl="0" indent="0" algn="l" rtl="0">
              <a:spcBef>
                <a:spcPts val="0"/>
              </a:spcBef>
              <a:spcAft>
                <a:spcPts val="0"/>
              </a:spcAft>
              <a:buNone/>
            </a:pPr>
            <a:r>
              <a:rPr lang="en-US" sz="1300" dirty="0"/>
              <a:t>	e. Add New Book.</a:t>
            </a:r>
            <a:endParaRPr sz="1300" dirty="0"/>
          </a:p>
          <a:p>
            <a:pPr marL="0" lvl="0" indent="0" algn="l" rtl="0">
              <a:spcBef>
                <a:spcPts val="0"/>
              </a:spcBef>
              <a:spcAft>
                <a:spcPts val="0"/>
              </a:spcAft>
              <a:buNone/>
            </a:pPr>
            <a:r>
              <a:rPr lang="en-US" sz="1300" dirty="0"/>
              <a:t>	f. Edit Book details.</a:t>
            </a:r>
            <a:endParaRPr sz="1300" dirty="0"/>
          </a:p>
          <a:p>
            <a:pPr marL="0" lvl="0" indent="0" algn="l" rtl="0">
              <a:spcBef>
                <a:spcPts val="0"/>
              </a:spcBef>
              <a:spcAft>
                <a:spcPts val="0"/>
              </a:spcAft>
              <a:buNone/>
            </a:pPr>
            <a:r>
              <a:rPr lang="en-US" sz="1300" dirty="0"/>
              <a:t>	g. Remove Book.</a:t>
            </a:r>
            <a:endParaRPr sz="1300" dirty="0"/>
          </a:p>
          <a:p>
            <a:pPr marL="0" lvl="0" indent="0" algn="l" rtl="0">
              <a:spcBef>
                <a:spcPts val="0"/>
              </a:spcBef>
              <a:spcAft>
                <a:spcPts val="0"/>
              </a:spcAft>
              <a:buNone/>
            </a:pPr>
            <a:r>
              <a:rPr lang="en-US" sz="1300" dirty="0"/>
              <a:t>	h. Back To Library Main Section.</a:t>
            </a:r>
            <a:endParaRPr sz="1300" dirty="0"/>
          </a:p>
          <a:p>
            <a:pPr marL="0" lvl="0" indent="0" algn="l" rtl="0">
              <a:spcBef>
                <a:spcPts val="0"/>
              </a:spcBef>
              <a:spcAft>
                <a:spcPts val="0"/>
              </a:spcAft>
              <a:buNone/>
            </a:pPr>
            <a:r>
              <a:rPr lang="en-US" sz="1300" dirty="0"/>
              <a:t>    Else if(reader)</a:t>
            </a:r>
            <a:endParaRPr sz="1300" dirty="0"/>
          </a:p>
          <a:p>
            <a:pPr marL="0" lvl="0" indent="0" algn="l" rtl="0">
              <a:spcBef>
                <a:spcPts val="0"/>
              </a:spcBef>
              <a:spcAft>
                <a:spcPts val="0"/>
              </a:spcAft>
              <a:buNone/>
            </a:pPr>
            <a:r>
              <a:rPr lang="en-US" sz="1300" dirty="0"/>
              <a:t>	a. Create Order.</a:t>
            </a:r>
            <a:endParaRPr sz="1300" dirty="0"/>
          </a:p>
          <a:p>
            <a:pPr marL="0" lvl="0" indent="0" algn="l" rtl="0">
              <a:spcBef>
                <a:spcPts val="0"/>
              </a:spcBef>
              <a:spcAft>
                <a:spcPts val="0"/>
              </a:spcAft>
              <a:buNone/>
            </a:pPr>
            <a:r>
              <a:rPr lang="en-US" sz="1300" dirty="0"/>
              <a:t>	b. Find Book.</a:t>
            </a:r>
            <a:endParaRPr sz="1300" dirty="0"/>
          </a:p>
          <a:p>
            <a:pPr marL="0" lvl="0" indent="0" algn="l" rtl="0">
              <a:spcBef>
                <a:spcPts val="0"/>
              </a:spcBef>
              <a:spcAft>
                <a:spcPts val="0"/>
              </a:spcAft>
              <a:buNone/>
            </a:pPr>
            <a:r>
              <a:rPr lang="en-US" sz="1300" dirty="0"/>
              <a:t>	c. Issued Books.</a:t>
            </a:r>
            <a:endParaRPr sz="1300" dirty="0"/>
          </a:p>
          <a:p>
            <a:pPr marL="0" lvl="0" indent="0" algn="l" rtl="0">
              <a:spcBef>
                <a:spcPts val="0"/>
              </a:spcBef>
              <a:spcAft>
                <a:spcPts val="0"/>
              </a:spcAft>
              <a:buNone/>
            </a:pPr>
            <a:r>
              <a:rPr lang="en-US" sz="1300" dirty="0"/>
              <a:t>	d. Books in Stock.</a:t>
            </a:r>
            <a:endParaRPr sz="1300" dirty="0"/>
          </a:p>
          <a:p>
            <a:pPr marL="0" lvl="0" indent="0" algn="l" rtl="0">
              <a:spcBef>
                <a:spcPts val="0"/>
              </a:spcBef>
              <a:spcAft>
                <a:spcPts val="0"/>
              </a:spcAft>
              <a:buNone/>
            </a:pPr>
            <a:r>
              <a:rPr lang="en-US" sz="1300" dirty="0"/>
              <a:t>	e. All Books.</a:t>
            </a:r>
            <a:endParaRPr sz="1300" dirty="0"/>
          </a:p>
          <a:p>
            <a:pPr marL="0" lvl="0" indent="0" algn="l" rtl="0">
              <a:spcBef>
                <a:spcPts val="0"/>
              </a:spcBef>
              <a:spcAft>
                <a:spcPts val="0"/>
              </a:spcAft>
              <a:buNone/>
            </a:pPr>
            <a:r>
              <a:rPr lang="en-US" sz="1300" dirty="0"/>
              <a:t>	f. Back To Library Main</a:t>
            </a:r>
          </a:p>
          <a:p>
            <a:pPr marL="0" lvl="0" indent="0" algn="l" rtl="0">
              <a:spcBef>
                <a:spcPts val="0"/>
              </a:spcBef>
              <a:spcAft>
                <a:spcPts val="0"/>
              </a:spcAft>
              <a:buNone/>
            </a:pPr>
            <a:r>
              <a:rPr lang="en-US" sz="1300" dirty="0"/>
              <a:t>	g. Return Book</a:t>
            </a:r>
          </a:p>
          <a:p>
            <a:pPr marL="0" lvl="0" indent="0" algn="l" rtl="0">
              <a:spcBef>
                <a:spcPts val="0"/>
              </a:spcBef>
              <a:spcAft>
                <a:spcPts val="0"/>
              </a:spcAft>
              <a:buNone/>
            </a:pPr>
            <a:r>
              <a:rPr lang="en-US" sz="1300" dirty="0"/>
              <a:t>	h. Logout</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 Section.</a:t>
            </a:r>
            <a:endParaRPr sz="1300" dirty="0"/>
          </a:p>
          <a:p>
            <a:pPr marL="0" lvl="0" indent="0" algn="l" rtl="0">
              <a:spcBef>
                <a:spcPts val="0"/>
              </a:spcBef>
              <a:spcAft>
                <a:spcPts val="0"/>
              </a:spcAft>
              <a:buNone/>
            </a:pPr>
            <a:r>
              <a:rPr lang="en-US" sz="1300" dirty="0"/>
              <a:t>    Else if(about us)</a:t>
            </a:r>
            <a:endParaRPr sz="1300" dirty="0"/>
          </a:p>
          <a:p>
            <a:pPr marL="0" lvl="0" indent="0" algn="l" rtl="0">
              <a:spcBef>
                <a:spcPts val="0"/>
              </a:spcBef>
              <a:spcAft>
                <a:spcPts val="0"/>
              </a:spcAft>
              <a:buNone/>
            </a:pPr>
            <a:r>
              <a:rPr lang="en-US" sz="1300" dirty="0"/>
              <a:t>	 Display about us </a:t>
            </a:r>
            <a:endParaRPr sz="1300" dirty="0"/>
          </a:p>
          <a:p>
            <a:pPr marL="0" lvl="0" indent="0" algn="l" rtl="0">
              <a:spcBef>
                <a:spcPts val="0"/>
              </a:spcBef>
              <a:spcAft>
                <a:spcPts val="0"/>
              </a:spcAft>
              <a:buNone/>
            </a:pPr>
            <a:r>
              <a:rPr lang="en-US" sz="1300" dirty="0"/>
              <a:t>    Else</a:t>
            </a:r>
            <a:endParaRPr sz="1300" dirty="0"/>
          </a:p>
          <a:p>
            <a:pPr marL="0" lvl="0" indent="0" algn="l" rtl="0">
              <a:spcBef>
                <a:spcPts val="0"/>
              </a:spcBef>
              <a:spcAft>
                <a:spcPts val="0"/>
              </a:spcAft>
              <a:buNone/>
            </a:pPr>
            <a:r>
              <a:rPr lang="en-US" sz="1300" dirty="0"/>
              <a:t>	Exit</a:t>
            </a:r>
            <a:endParaRPr sz="1300" dirty="0"/>
          </a:p>
          <a:p>
            <a:pPr marL="0" lvl="0" indent="0" algn="l" rtl="0">
              <a:spcBef>
                <a:spcPts val="0"/>
              </a:spcBef>
              <a:spcAft>
                <a:spcPts val="0"/>
              </a:spcAft>
              <a:buNone/>
            </a:pPr>
            <a:r>
              <a:rPr lang="en-US" sz="1300" dirty="0"/>
              <a:t>4. End</a:t>
            </a:r>
            <a:endParaRPr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0" y="569843"/>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Times New Roman"/>
              <a:buNone/>
            </a:pPr>
            <a:r>
              <a:rPr lang="en-US" sz="5400" u="sng">
                <a:solidFill>
                  <a:schemeClr val="dk1"/>
                </a:solidFill>
                <a:latin typeface="Times New Roman"/>
                <a:ea typeface="Times New Roman"/>
                <a:cs typeface="Times New Roman"/>
                <a:sym typeface="Times New Roman"/>
              </a:rPr>
              <a:t>OUTPUT</a:t>
            </a:r>
            <a:endParaRPr sz="4000" u="sng">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E9A17D04-90B9-48E4-919A-24D40C1AFBFF}"/>
              </a:ext>
            </a:extLst>
          </p:cNvPr>
          <p:cNvPicPr>
            <a:picLocks noChangeAspect="1"/>
          </p:cNvPicPr>
          <p:nvPr/>
        </p:nvPicPr>
        <p:blipFill rotWithShape="1">
          <a:blip r:embed="rId3"/>
          <a:srcRect b="61998"/>
          <a:stretch/>
        </p:blipFill>
        <p:spPr>
          <a:xfrm>
            <a:off x="1803999" y="1619955"/>
            <a:ext cx="8584002" cy="1850389"/>
          </a:xfrm>
          <a:prstGeom prst="rect">
            <a:avLst/>
          </a:prstGeom>
        </p:spPr>
      </p:pic>
      <p:pic>
        <p:nvPicPr>
          <p:cNvPr id="7" name="Picture 6">
            <a:extLst>
              <a:ext uri="{FF2B5EF4-FFF2-40B4-BE49-F238E27FC236}">
                <a16:creationId xmlns:a16="http://schemas.microsoft.com/office/drawing/2014/main" id="{F0E6205A-DA12-47F2-882F-342CB95D975D}"/>
              </a:ext>
            </a:extLst>
          </p:cNvPr>
          <p:cNvPicPr>
            <a:picLocks noChangeAspect="1"/>
          </p:cNvPicPr>
          <p:nvPr/>
        </p:nvPicPr>
        <p:blipFill rotWithShape="1">
          <a:blip r:embed="rId4"/>
          <a:srcRect b="53680"/>
          <a:stretch/>
        </p:blipFill>
        <p:spPr>
          <a:xfrm>
            <a:off x="1803999" y="3955546"/>
            <a:ext cx="8584002" cy="23326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4" name="Picture 3">
            <a:extLst>
              <a:ext uri="{FF2B5EF4-FFF2-40B4-BE49-F238E27FC236}">
                <a16:creationId xmlns:a16="http://schemas.microsoft.com/office/drawing/2014/main" id="{436A7F29-2C1E-4BC2-9773-9ABDED82EA71}"/>
              </a:ext>
            </a:extLst>
          </p:cNvPr>
          <p:cNvPicPr>
            <a:picLocks noChangeAspect="1"/>
          </p:cNvPicPr>
          <p:nvPr/>
        </p:nvPicPr>
        <p:blipFill rotWithShape="1">
          <a:blip r:embed="rId3"/>
          <a:srcRect b="51508"/>
          <a:stretch/>
        </p:blipFill>
        <p:spPr>
          <a:xfrm>
            <a:off x="871537" y="2863273"/>
            <a:ext cx="10487025" cy="2419928"/>
          </a:xfrm>
          <a:prstGeom prst="rect">
            <a:avLst/>
          </a:prstGeom>
        </p:spPr>
      </p:pic>
      <p:pic>
        <p:nvPicPr>
          <p:cNvPr id="5" name="Picture 4">
            <a:extLst>
              <a:ext uri="{FF2B5EF4-FFF2-40B4-BE49-F238E27FC236}">
                <a16:creationId xmlns:a16="http://schemas.microsoft.com/office/drawing/2014/main" id="{329CFDE4-E63F-4BB5-BFBA-9ED8B6F0498C}"/>
              </a:ext>
            </a:extLst>
          </p:cNvPr>
          <p:cNvPicPr>
            <a:picLocks noChangeAspect="1"/>
          </p:cNvPicPr>
          <p:nvPr/>
        </p:nvPicPr>
        <p:blipFill rotWithShape="1">
          <a:blip r:embed="rId4"/>
          <a:srcRect b="71368"/>
          <a:stretch/>
        </p:blipFill>
        <p:spPr>
          <a:xfrm>
            <a:off x="871537" y="533255"/>
            <a:ext cx="10448925" cy="17481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DE59F3-9A8A-4C39-A3ED-DD90AFFE64B0}"/>
              </a:ext>
            </a:extLst>
          </p:cNvPr>
          <p:cNvPicPr>
            <a:picLocks noChangeAspect="1"/>
          </p:cNvPicPr>
          <p:nvPr/>
        </p:nvPicPr>
        <p:blipFill>
          <a:blip r:embed="rId2"/>
          <a:stretch>
            <a:fillRect/>
          </a:stretch>
        </p:blipFill>
        <p:spPr>
          <a:xfrm>
            <a:off x="1768399" y="572126"/>
            <a:ext cx="9497808" cy="4978929"/>
          </a:xfrm>
          <a:prstGeom prst="rect">
            <a:avLst/>
          </a:prstGeom>
        </p:spPr>
      </p:pic>
    </p:spTree>
    <p:extLst>
      <p:ext uri="{BB962C8B-B14F-4D97-AF65-F5344CB8AC3E}">
        <p14:creationId xmlns:p14="http://schemas.microsoft.com/office/powerpoint/2010/main" val="260033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609600" y="567564"/>
            <a:ext cx="10972800" cy="630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u="sng">
                <a:solidFill>
                  <a:schemeClr val="dk1"/>
                </a:solidFill>
                <a:latin typeface="Times New Roman"/>
                <a:ea typeface="Times New Roman"/>
                <a:cs typeface="Times New Roman"/>
                <a:sym typeface="Times New Roman"/>
              </a:rPr>
              <a:t>Conclusion</a:t>
            </a:r>
            <a:endParaRPr/>
          </a:p>
        </p:txBody>
      </p:sp>
      <p:sp>
        <p:nvSpPr>
          <p:cNvPr id="118" name="Google Shape;118;p19"/>
          <p:cNvSpPr txBox="1">
            <a:spLocks noGrp="1"/>
          </p:cNvSpPr>
          <p:nvPr>
            <p:ph type="body" idx="1"/>
          </p:nvPr>
        </p:nvSpPr>
        <p:spPr>
          <a:xfrm>
            <a:off x="953540" y="1905370"/>
            <a:ext cx="10284900" cy="3834600"/>
          </a:xfrm>
          <a:prstGeom prst="rect">
            <a:avLst/>
          </a:prstGeom>
          <a:noFill/>
          <a:ln>
            <a:noFill/>
          </a:ln>
        </p:spPr>
        <p:txBody>
          <a:bodyPr spcFirstLastPara="1" wrap="square" lIns="91425" tIns="45700" rIns="91425" bIns="45700" anchor="t" anchorCtr="0">
            <a:noAutofit/>
          </a:bodyPr>
          <a:lstStyle/>
          <a:p>
            <a:pPr marL="457200" lvl="0" indent="-361950" algn="l" rtl="0">
              <a:lnSpc>
                <a:spcPct val="107916"/>
              </a:lnSpc>
              <a:spcBef>
                <a:spcPts val="0"/>
              </a:spcBef>
              <a:spcAft>
                <a:spcPts val="0"/>
              </a:spcAft>
              <a:buSzPts val="2100"/>
              <a:buFont typeface="Noto Sans Symbols"/>
              <a:buChar char="●"/>
            </a:pPr>
            <a:r>
              <a:rPr lang="en-US" sz="2100"/>
              <a:t>Successfully added different functionalities required in library management system such Searching Books, calculating total cost of books reader has to pay, keeping track of books available in the stock and the books issued.</a:t>
            </a:r>
            <a:endParaRPr sz="2100"/>
          </a:p>
          <a:p>
            <a:pPr marL="457200" lvl="0" indent="-361950" algn="l" rtl="0">
              <a:lnSpc>
                <a:spcPct val="107916"/>
              </a:lnSpc>
              <a:spcBef>
                <a:spcPts val="0"/>
              </a:spcBef>
              <a:spcAft>
                <a:spcPts val="0"/>
              </a:spcAft>
              <a:buSzPts val="2100"/>
              <a:buFont typeface="Noto Sans Symbols"/>
              <a:buChar char="●"/>
            </a:pPr>
            <a:r>
              <a:rPr lang="en-US" sz="2100"/>
              <a:t>Also provided other functionalities which librarian can perform such as Adding, Deleting, and editing Books content in the database.</a:t>
            </a:r>
            <a:endParaRPr sz="2100"/>
          </a:p>
          <a:p>
            <a:pPr marL="457200" lvl="0" indent="-361950" algn="l" rtl="0">
              <a:lnSpc>
                <a:spcPct val="107916"/>
              </a:lnSpc>
              <a:spcBef>
                <a:spcPts val="0"/>
              </a:spcBef>
              <a:spcAft>
                <a:spcPts val="0"/>
              </a:spcAft>
              <a:buSzPts val="2100"/>
              <a:buFont typeface="Noto Sans Symbols"/>
              <a:buChar char="●"/>
            </a:pPr>
            <a:r>
              <a:rPr lang="en-US" sz="2100"/>
              <a:t>Provided separate interface for the librarian and the reader, which comprises of different functions based upon their requirements. </a:t>
            </a:r>
            <a:endParaRPr sz="2100"/>
          </a:p>
          <a:p>
            <a:pPr marL="457200" lvl="0" indent="-361950" algn="l" rtl="0">
              <a:lnSpc>
                <a:spcPct val="107916"/>
              </a:lnSpc>
              <a:spcBef>
                <a:spcPts val="0"/>
              </a:spcBef>
              <a:spcAft>
                <a:spcPts val="0"/>
              </a:spcAft>
              <a:buSzPts val="2100"/>
              <a:buFont typeface="Noto Sans Symbols"/>
              <a:buChar char="●"/>
            </a:pPr>
            <a:r>
              <a:rPr lang="en-US" sz="2100"/>
              <a:t>Designed the system, which saves our time and effort of manual maintenance of records.</a:t>
            </a:r>
            <a:endParaRPr sz="2100"/>
          </a:p>
          <a:p>
            <a:pPr marL="0" lvl="0" indent="0" algn="l" rtl="0">
              <a:lnSpc>
                <a:spcPct val="100000"/>
              </a:lnSpc>
              <a:spcBef>
                <a:spcPts val="80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609305" y="385732"/>
            <a:ext cx="10972800" cy="630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u="sng">
                <a:solidFill>
                  <a:schemeClr val="dk1"/>
                </a:solidFill>
              </a:rPr>
              <a:t>REFERENCES</a:t>
            </a:r>
            <a:endParaRPr/>
          </a:p>
        </p:txBody>
      </p:sp>
      <p:sp>
        <p:nvSpPr>
          <p:cNvPr id="125" name="Google Shape;125;p20"/>
          <p:cNvSpPr txBox="1">
            <a:spLocks noGrp="1"/>
          </p:cNvSpPr>
          <p:nvPr>
            <p:ph type="body" idx="1"/>
          </p:nvPr>
        </p:nvSpPr>
        <p:spPr>
          <a:xfrm>
            <a:off x="953555" y="1294250"/>
            <a:ext cx="10284900" cy="621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2500"/>
              <a:buNone/>
            </a:pPr>
            <a:endParaRPr sz="2500"/>
          </a:p>
          <a:p>
            <a:pPr marL="317500" lvl="0" indent="0" algn="l" rtl="0">
              <a:lnSpc>
                <a:spcPct val="107000"/>
              </a:lnSpc>
              <a:spcBef>
                <a:spcPts val="0"/>
              </a:spcBef>
              <a:spcAft>
                <a:spcPts val="0"/>
              </a:spcAft>
              <a:buClr>
                <a:schemeClr val="dk1"/>
              </a:buClr>
              <a:buSzPts val="1100"/>
              <a:buFont typeface="Arial"/>
              <a:buNone/>
            </a:pPr>
            <a:r>
              <a:rPr lang="en-US" sz="2400">
                <a:latin typeface="Arial"/>
                <a:ea typeface="Arial"/>
                <a:cs typeface="Arial"/>
                <a:sym typeface="Arial"/>
              </a:rPr>
              <a:t>1)</a:t>
            </a:r>
            <a:r>
              <a:rPr lang="en-US" sz="2000">
                <a:latin typeface="Arial"/>
                <a:ea typeface="Arial"/>
                <a:cs typeface="Arial"/>
                <a:sym typeface="Arial"/>
              </a:rPr>
              <a:t>     </a:t>
            </a:r>
            <a:r>
              <a:rPr lang="en-US" sz="2000">
                <a:solidFill>
                  <a:schemeClr val="hlink"/>
                </a:solidFill>
                <a:uFill>
                  <a:noFill/>
                </a:uFill>
                <a:latin typeface="Arial"/>
                <a:ea typeface="Arial"/>
                <a:cs typeface="Arial"/>
                <a:sym typeface="Arial"/>
                <a:hlinkClick r:id="rId3"/>
              </a:rPr>
              <a:t> </a:t>
            </a:r>
            <a:r>
              <a:rPr lang="en-US" sz="2400" u="sng">
                <a:solidFill>
                  <a:schemeClr val="hlink"/>
                </a:solidFill>
                <a:latin typeface="Arial"/>
                <a:ea typeface="Arial"/>
                <a:cs typeface="Arial"/>
                <a:sym typeface="Arial"/>
                <a:hlinkClick r:id="rId3"/>
              </a:rPr>
              <a:t>https://www.geeksforgeeks.org/sql-using-c-c-and-sqlite/</a:t>
            </a:r>
            <a:endParaRPr sz="2400" u="sng">
              <a:solidFill>
                <a:schemeClr val="hlink"/>
              </a:solidFill>
              <a:latin typeface="Arial"/>
              <a:ea typeface="Arial"/>
              <a:cs typeface="Arial"/>
              <a:sym typeface="Arial"/>
            </a:endParaRPr>
          </a:p>
          <a:p>
            <a:pPr marL="317500" lvl="0" indent="0" algn="l" rtl="0">
              <a:lnSpc>
                <a:spcPct val="107000"/>
              </a:lnSpc>
              <a:spcBef>
                <a:spcPts val="800"/>
              </a:spcBef>
              <a:spcAft>
                <a:spcPts val="0"/>
              </a:spcAft>
              <a:buClr>
                <a:schemeClr val="dk1"/>
              </a:buClr>
              <a:buSzPts val="1100"/>
              <a:buFont typeface="Arial"/>
              <a:buNone/>
            </a:pPr>
            <a:r>
              <a:rPr lang="en-US" sz="2400">
                <a:latin typeface="Arial"/>
                <a:ea typeface="Arial"/>
                <a:cs typeface="Arial"/>
                <a:sym typeface="Arial"/>
              </a:rPr>
              <a:t>2)</a:t>
            </a:r>
            <a:r>
              <a:rPr lang="en-US" sz="2000">
                <a:latin typeface="Arial"/>
                <a:ea typeface="Arial"/>
                <a:cs typeface="Arial"/>
                <a:sym typeface="Arial"/>
              </a:rPr>
              <a:t>  </a:t>
            </a:r>
            <a:r>
              <a:rPr lang="en-US" sz="2400" u="sng">
                <a:solidFill>
                  <a:schemeClr val="hlink"/>
                </a:solidFill>
                <a:latin typeface="Arial"/>
                <a:ea typeface="Arial"/>
                <a:cs typeface="Arial"/>
                <a:sym typeface="Arial"/>
                <a:hlinkClick r:id="rId4"/>
              </a:rPr>
              <a:t>https://press.rebus.community/programmingfundamentals/chapter/file-input-and-output/</a:t>
            </a:r>
            <a:endParaRPr sz="2400" u="sng">
              <a:solidFill>
                <a:schemeClr val="hlink"/>
              </a:solidFill>
              <a:latin typeface="Arial"/>
              <a:ea typeface="Arial"/>
              <a:cs typeface="Arial"/>
              <a:sym typeface="Arial"/>
            </a:endParaRPr>
          </a:p>
          <a:p>
            <a:pPr marL="317500" lvl="0" indent="0" algn="l" rtl="0">
              <a:lnSpc>
                <a:spcPct val="107000"/>
              </a:lnSpc>
              <a:spcBef>
                <a:spcPts val="800"/>
              </a:spcBef>
              <a:spcAft>
                <a:spcPts val="0"/>
              </a:spcAft>
              <a:buClr>
                <a:schemeClr val="dk1"/>
              </a:buClr>
              <a:buSzPts val="1100"/>
              <a:buFont typeface="Arial"/>
              <a:buNone/>
            </a:pPr>
            <a:r>
              <a:rPr lang="en-US" sz="2400">
                <a:latin typeface="Arial"/>
                <a:ea typeface="Arial"/>
                <a:cs typeface="Arial"/>
                <a:sym typeface="Arial"/>
              </a:rPr>
              <a:t>3)</a:t>
            </a:r>
            <a:r>
              <a:rPr lang="en-US" sz="2000">
                <a:latin typeface="Arial"/>
                <a:ea typeface="Arial"/>
                <a:cs typeface="Arial"/>
                <a:sym typeface="Arial"/>
              </a:rPr>
              <a:t>     </a:t>
            </a:r>
            <a:r>
              <a:rPr lang="en-US" sz="2000">
                <a:solidFill>
                  <a:schemeClr val="hlink"/>
                </a:solidFill>
                <a:uFill>
                  <a:noFill/>
                </a:uFill>
                <a:latin typeface="Arial"/>
                <a:ea typeface="Arial"/>
                <a:cs typeface="Arial"/>
                <a:sym typeface="Arial"/>
                <a:hlinkClick r:id="rId5"/>
              </a:rPr>
              <a:t> </a:t>
            </a:r>
            <a:r>
              <a:rPr lang="en-US" sz="2400" u="sng">
                <a:solidFill>
                  <a:schemeClr val="hlink"/>
                </a:solidFill>
                <a:latin typeface="Arial"/>
                <a:ea typeface="Arial"/>
                <a:cs typeface="Arial"/>
                <a:sym typeface="Arial"/>
                <a:hlinkClick r:id="rId5"/>
              </a:rPr>
              <a:t>https://www.geeksforgeeks.org/searching-algorithms/</a:t>
            </a:r>
            <a:endParaRPr sz="2400" u="sng">
              <a:solidFill>
                <a:schemeClr val="hlink"/>
              </a:solidFill>
              <a:latin typeface="Arial"/>
              <a:ea typeface="Arial"/>
              <a:cs typeface="Arial"/>
              <a:sym typeface="Arial"/>
            </a:endParaRPr>
          </a:p>
          <a:p>
            <a:pPr marL="317500" lvl="0" indent="0" algn="l" rtl="0">
              <a:lnSpc>
                <a:spcPct val="107000"/>
              </a:lnSpc>
              <a:spcBef>
                <a:spcPts val="800"/>
              </a:spcBef>
              <a:spcAft>
                <a:spcPts val="0"/>
              </a:spcAft>
              <a:buClr>
                <a:schemeClr val="dk1"/>
              </a:buClr>
              <a:buSzPts val="1100"/>
              <a:buFont typeface="Arial"/>
              <a:buNone/>
            </a:pPr>
            <a:r>
              <a:rPr lang="en-US" sz="2400">
                <a:latin typeface="Arial"/>
                <a:ea typeface="Arial"/>
                <a:cs typeface="Arial"/>
                <a:sym typeface="Arial"/>
              </a:rPr>
              <a:t>4)</a:t>
            </a:r>
            <a:r>
              <a:rPr lang="en-US" sz="2000">
                <a:latin typeface="Arial"/>
                <a:ea typeface="Arial"/>
                <a:cs typeface="Arial"/>
                <a:sym typeface="Arial"/>
              </a:rPr>
              <a:t>     </a:t>
            </a:r>
            <a:r>
              <a:rPr lang="en-US" sz="2000">
                <a:solidFill>
                  <a:schemeClr val="hlink"/>
                </a:solidFill>
                <a:uFill>
                  <a:noFill/>
                </a:uFill>
                <a:latin typeface="Arial"/>
                <a:ea typeface="Arial"/>
                <a:cs typeface="Arial"/>
                <a:sym typeface="Arial"/>
                <a:hlinkClick r:id="rId6"/>
              </a:rPr>
              <a:t> </a:t>
            </a:r>
            <a:r>
              <a:rPr lang="en-US" sz="2400" u="sng">
                <a:solidFill>
                  <a:schemeClr val="hlink"/>
                </a:solidFill>
                <a:latin typeface="Arial"/>
                <a:ea typeface="Arial"/>
                <a:cs typeface="Arial"/>
                <a:sym typeface="Arial"/>
                <a:hlinkClick r:id="rId6"/>
              </a:rPr>
              <a:t>https://www.geeksforgeeks.org/sorting-algorithms/</a:t>
            </a:r>
            <a:endParaRPr sz="2400" u="sng">
              <a:solidFill>
                <a:schemeClr val="hlink"/>
              </a:solidFill>
              <a:latin typeface="Arial"/>
              <a:ea typeface="Arial"/>
              <a:cs typeface="Arial"/>
              <a:sym typeface="Arial"/>
            </a:endParaRPr>
          </a:p>
          <a:p>
            <a:pPr marL="317500" lvl="0" indent="0" algn="l" rtl="0">
              <a:lnSpc>
                <a:spcPct val="115000"/>
              </a:lnSpc>
              <a:spcBef>
                <a:spcPts val="120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1200"/>
              </a:spcBef>
              <a:spcAft>
                <a:spcPts val="0"/>
              </a:spcAft>
              <a:buClr>
                <a:schemeClr val="dk1"/>
              </a:buClr>
              <a:buSzPts val="2500"/>
              <a:buNone/>
            </a:pP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516255" y="375126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Minor Project </a:t>
            </a:r>
            <a:r>
              <a:rPr lang="en-US" sz="2000" b="1">
                <a:latin typeface="Times New Roman"/>
                <a:ea typeface="Times New Roman"/>
                <a:cs typeface="Times New Roman"/>
                <a:sym typeface="Times New Roman"/>
              </a:rPr>
              <a:t>2</a:t>
            </a:r>
            <a:br>
              <a:rPr lang="en-US" sz="2000" b="1" i="0" u="none" strike="noStrike" cap="none">
                <a:solidFill>
                  <a:schemeClr val="dk1"/>
                </a:solidFill>
                <a:latin typeface="Times New Roman"/>
                <a:ea typeface="Times New Roman"/>
                <a:cs typeface="Times New Roman"/>
                <a:sym typeface="Times New Roman"/>
              </a:rPr>
            </a:br>
            <a:br>
              <a:rPr lang="en-US" sz="2000" b="1" i="0" u="none" strike="noStrike"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Title: </a:t>
            </a:r>
            <a:r>
              <a:rPr lang="en-US" sz="2000" b="1" u="sng">
                <a:latin typeface="Times New Roman"/>
                <a:ea typeface="Times New Roman"/>
                <a:cs typeface="Times New Roman"/>
                <a:sym typeface="Times New Roman"/>
              </a:rPr>
              <a:t>Library management System</a:t>
            </a:r>
            <a:br>
              <a:rPr lang="en-US" sz="2000" b="1" u="sng">
                <a:solidFill>
                  <a:schemeClr val="dk1"/>
                </a:solidFill>
                <a:latin typeface="Times New Roman"/>
                <a:ea typeface="Times New Roman"/>
                <a:cs typeface="Times New Roman"/>
                <a:sym typeface="Times New Roman"/>
              </a:rPr>
            </a:br>
            <a:br>
              <a:rPr lang="en-US" sz="2000" b="1">
                <a:solidFill>
                  <a:schemeClr val="dk1"/>
                </a:solidFill>
                <a:latin typeface="Times New Roman"/>
                <a:ea typeface="Times New Roman"/>
                <a:cs typeface="Times New Roman"/>
                <a:sym typeface="Times New Roman"/>
              </a:rPr>
            </a:br>
            <a:br>
              <a:rPr lang="en-US" sz="2000" b="1">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Submitted By:</a:t>
            </a:r>
            <a:br>
              <a:rPr lang="en-US" sz="2000" b="1">
                <a:solidFill>
                  <a:schemeClr val="dk1"/>
                </a:solidFill>
                <a:latin typeface="Times New Roman"/>
                <a:ea typeface="Times New Roman"/>
                <a:cs typeface="Times New Roman"/>
                <a:sym typeface="Times New Roman"/>
              </a:rPr>
            </a:br>
            <a:r>
              <a:rPr lang="en-US" sz="2000" b="1">
                <a:latin typeface="Times New Roman"/>
                <a:ea typeface="Times New Roman"/>
                <a:cs typeface="Times New Roman"/>
                <a:sym typeface="Times New Roman"/>
              </a:rPr>
              <a:t>Anish Bansal(R134218020)</a:t>
            </a:r>
            <a:br>
              <a:rPr lang="en-US" sz="2000" b="1">
                <a:solidFill>
                  <a:schemeClr val="dk1"/>
                </a:solidFill>
                <a:latin typeface="Times New Roman"/>
                <a:ea typeface="Times New Roman"/>
                <a:cs typeface="Times New Roman"/>
                <a:sym typeface="Times New Roman"/>
              </a:rPr>
            </a:br>
            <a:r>
              <a:rPr lang="en-US" sz="2000" b="1">
                <a:latin typeface="Times New Roman"/>
                <a:ea typeface="Times New Roman"/>
                <a:cs typeface="Times New Roman"/>
                <a:sym typeface="Times New Roman"/>
              </a:rPr>
              <a:t>Kartikey(R134218077)</a:t>
            </a:r>
            <a:endParaRPr sz="20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000"/>
              <a:buFont typeface="Times New Roman"/>
              <a:buNone/>
            </a:pPr>
            <a:r>
              <a:rPr lang="en-US" sz="2000" b="1">
                <a:latin typeface="Times New Roman"/>
                <a:ea typeface="Times New Roman"/>
                <a:cs typeface="Times New Roman"/>
                <a:sym typeface="Times New Roman"/>
              </a:rPr>
              <a:t>Nikhil Jain(R134218105)</a:t>
            </a:r>
            <a:br>
              <a:rPr lang="en-US" sz="2000" b="1">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Ankit Gupta ( R134218021)</a:t>
            </a:r>
            <a:br>
              <a:rPr lang="en-US" sz="2000" b="1">
                <a:solidFill>
                  <a:schemeClr val="dk1"/>
                </a:solidFill>
                <a:latin typeface="Times New Roman"/>
                <a:ea typeface="Times New Roman"/>
                <a:cs typeface="Times New Roman"/>
                <a:sym typeface="Times New Roman"/>
              </a:rPr>
            </a:br>
            <a:br>
              <a:rPr lang="en-US" sz="2000" b="1">
                <a:solidFill>
                  <a:schemeClr val="dk1"/>
                </a:solidFill>
                <a:latin typeface="Times New Roman"/>
                <a:ea typeface="Times New Roman"/>
                <a:cs typeface="Times New Roman"/>
                <a:sym typeface="Times New Roman"/>
              </a:rPr>
            </a:br>
            <a:br>
              <a:rPr lang="en-US" sz="2000" b="1">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Under the guidance of:</a:t>
            </a:r>
            <a:br>
              <a:rPr lang="en-US" sz="2000" b="1">
                <a:solidFill>
                  <a:schemeClr val="dk1"/>
                </a:solidFill>
                <a:latin typeface="Times New Roman"/>
                <a:ea typeface="Times New Roman"/>
                <a:cs typeface="Times New Roman"/>
                <a:sym typeface="Times New Roman"/>
              </a:rPr>
            </a:br>
            <a:r>
              <a:rPr lang="en-US" sz="2000" b="1">
                <a:latin typeface="Times New Roman"/>
                <a:ea typeface="Times New Roman"/>
                <a:cs typeface="Times New Roman"/>
                <a:sym typeface="Times New Roman"/>
              </a:rPr>
              <a:t>Mr. Ankit Vishnoi</a:t>
            </a:r>
            <a:br>
              <a:rPr lang="en-US" sz="2000" b="1">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School of Computer Science and Engineering</a:t>
            </a:r>
            <a:r>
              <a:rPr lang="en-US" sz="2000">
                <a:solidFill>
                  <a:schemeClr val="dk1"/>
                </a:solidFill>
                <a:latin typeface="Arial"/>
                <a:ea typeface="Arial"/>
                <a:cs typeface="Arial"/>
                <a:sym typeface="Arial"/>
              </a:rPr>
              <a:t> </a:t>
            </a: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pic>
        <p:nvPicPr>
          <p:cNvPr id="49" name="Google Shape;49;p8"/>
          <p:cNvPicPr preferRelativeResize="0">
            <a:picLocks noGrp="1"/>
          </p:cNvPicPr>
          <p:nvPr>
            <p:ph type="body" idx="1"/>
          </p:nvPr>
        </p:nvPicPr>
        <p:blipFill rotWithShape="1">
          <a:blip r:embed="rId3">
            <a:alphaModFix/>
          </a:blip>
          <a:srcRect/>
          <a:stretch/>
        </p:blipFill>
        <p:spPr>
          <a:xfrm>
            <a:off x="5158740" y="431165"/>
            <a:ext cx="1874520" cy="544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762000" y="890954"/>
            <a:ext cx="109728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br>
              <a:rPr lang="en-US">
                <a:solidFill>
                  <a:schemeClr val="dk1"/>
                </a:solidFill>
                <a:latin typeface="Times New Roman"/>
                <a:ea typeface="Times New Roman"/>
                <a:cs typeface="Times New Roman"/>
                <a:sym typeface="Times New Roman"/>
              </a:rPr>
            </a:br>
            <a:r>
              <a:rPr lang="en-US" u="sng">
                <a:solidFill>
                  <a:schemeClr val="dk1"/>
                </a:solidFill>
                <a:latin typeface="Times New Roman"/>
                <a:ea typeface="Times New Roman"/>
                <a:cs typeface="Times New Roman"/>
                <a:sym typeface="Times New Roman"/>
              </a:rPr>
              <a:t>ACKNOWLEDGEMENT</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55" name="Google Shape;55;p9"/>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a:solidFill>
                  <a:srgbClr val="00000A"/>
                </a:solidFill>
                <a:latin typeface="Times New Roman"/>
                <a:ea typeface="Times New Roman"/>
                <a:cs typeface="Times New Roman"/>
                <a:sym typeface="Times New Roman"/>
              </a:rPr>
              <a:t>The project “Library Management System”, is made by Anish Bansal,Kartikey,Nikhil Jain, Ankit Gupta under the guidance of  Ankit Vishnoi. All the progress that has been made till now has been verified by our mentor.</a:t>
            </a:r>
            <a:br>
              <a:rPr lang="en-US">
                <a:solidFill>
                  <a:srgbClr val="00000A"/>
                </a:solidFill>
                <a:latin typeface="Times New Roman"/>
                <a:ea typeface="Times New Roman"/>
                <a:cs typeface="Times New Roman"/>
                <a:sym typeface="Times New Roman"/>
              </a:rPr>
            </a:br>
            <a:r>
              <a:rPr lang="en-US">
                <a:solidFill>
                  <a:srgbClr val="00000A"/>
                </a:solidFill>
                <a:latin typeface="Times New Roman"/>
                <a:ea typeface="Times New Roman"/>
                <a:cs typeface="Times New Roman"/>
                <a:sym typeface="Times New Roman"/>
              </a:rPr>
              <a:t>The following report has been made so as to submit our progress to the Activity Coordinator.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12065" y="955329"/>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Times New Roman"/>
              <a:buNone/>
            </a:pPr>
            <a:r>
              <a:rPr lang="en-US" sz="5400" u="sng" dirty="0">
                <a:solidFill>
                  <a:schemeClr val="dk1"/>
                </a:solidFill>
                <a:latin typeface="Times New Roman"/>
                <a:ea typeface="Times New Roman"/>
                <a:cs typeface="Times New Roman"/>
                <a:sym typeface="Times New Roman"/>
              </a:rPr>
              <a:t>PURPOSE</a:t>
            </a:r>
            <a:br>
              <a:rPr lang="en-US" sz="5400" u="sng" dirty="0">
                <a:solidFill>
                  <a:schemeClr val="dk1"/>
                </a:solidFill>
                <a:latin typeface="Times New Roman"/>
                <a:ea typeface="Times New Roman"/>
                <a:cs typeface="Times New Roman"/>
                <a:sym typeface="Times New Roman"/>
              </a:rPr>
            </a:br>
            <a:endParaRPr sz="5400" u="sng" dirty="0">
              <a:solidFill>
                <a:schemeClr val="dk1"/>
              </a:solidFill>
              <a:latin typeface="Times New Roman"/>
              <a:ea typeface="Times New Roman"/>
              <a:cs typeface="Times New Roman"/>
              <a:sym typeface="Times New Roman"/>
            </a:endParaRPr>
          </a:p>
        </p:txBody>
      </p:sp>
      <p:sp>
        <p:nvSpPr>
          <p:cNvPr id="61" name="Google Shape;61;p10"/>
          <p:cNvSpPr txBox="1"/>
          <p:nvPr/>
        </p:nvSpPr>
        <p:spPr>
          <a:xfrm>
            <a:off x="574040" y="1353185"/>
            <a:ext cx="10651500" cy="551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3200" b="0" i="0" u="none" strike="noStrike" cap="none" dirty="0">
                <a:solidFill>
                  <a:schemeClr val="dk1"/>
                </a:solidFill>
                <a:latin typeface="Times New Roman"/>
                <a:ea typeface="Times New Roman"/>
                <a:cs typeface="Times New Roman"/>
                <a:sym typeface="Times New Roman"/>
              </a:rPr>
              <a:t>The main objective of the Project on Library Management System is to manage the details of Student Books, Issues, Librarian, Member. It manages all the information about Student, Member. The project is totally built at administrative end and thus only the administrator is guaranteed the access. The purpose of the project is to build an application program to reduce the manual work for managing the Student, Books, Issues. It tracks all the details about the Issues, Librarian, Member. </a:t>
            </a:r>
            <a:endParaRPr sz="3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3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62000" y="432047"/>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MOTIVATION</a:t>
            </a:r>
            <a:endParaRPr/>
          </a:p>
        </p:txBody>
      </p:sp>
      <p:sp>
        <p:nvSpPr>
          <p:cNvPr id="67" name="Google Shape;67;p11"/>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Clr>
                <a:schemeClr val="dk1"/>
              </a:buClr>
              <a:buSzPts val="688"/>
              <a:buFont typeface="Arial"/>
              <a:buNone/>
            </a:pPr>
            <a:r>
              <a:rPr lang="en-US" sz="5049">
                <a:latin typeface="Times New Roman"/>
                <a:ea typeface="Times New Roman"/>
                <a:cs typeface="Times New Roman"/>
                <a:sym typeface="Times New Roman"/>
              </a:rPr>
              <a:t>The old manual system was suffering from a series of drawbacks. Since whole of the system was to be maintained with hands the process of keeping, maintaining and retrieving the information was very tedious and lengthy. The records were never used to be in a systematic order. there used to be lots of difficulties in associating any particular transaction with a particular context. If any information was to be found it was required to go through the different registers, documents there would never exist anything like report generation. </a:t>
            </a:r>
            <a:endParaRPr sz="288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Times New Roman"/>
              <a:buNone/>
            </a:pPr>
            <a:r>
              <a:rPr lang="en-US" sz="4800" u="sng">
                <a:solidFill>
                  <a:schemeClr val="dk1"/>
                </a:solidFill>
                <a:latin typeface="Times New Roman"/>
                <a:ea typeface="Times New Roman"/>
                <a:cs typeface="Times New Roman"/>
                <a:sym typeface="Times New Roman"/>
              </a:rPr>
              <a:t>PROPOSED MODEL</a:t>
            </a:r>
            <a:endParaRPr/>
          </a:p>
        </p:txBody>
      </p:sp>
      <p:sp>
        <p:nvSpPr>
          <p:cNvPr id="73" name="Google Shape;73;p12"/>
          <p:cNvSpPr txBox="1">
            <a:spLocks noGrp="1"/>
          </p:cNvSpPr>
          <p:nvPr>
            <p:ph type="body" idx="1"/>
          </p:nvPr>
        </p:nvSpPr>
        <p:spPr>
          <a:xfrm>
            <a:off x="762000" y="1570051"/>
            <a:ext cx="10972800" cy="45261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SzPts val="3765"/>
              <a:buNone/>
            </a:pPr>
            <a:r>
              <a:rPr lang="en-US" sz="1800">
                <a:latin typeface="Times New Roman"/>
                <a:ea typeface="Times New Roman"/>
                <a:cs typeface="Times New Roman"/>
                <a:sym typeface="Times New Roman"/>
              </a:rPr>
              <a:t>The implementation of this project consists of the following steps:</a:t>
            </a:r>
            <a:endParaRPr sz="1800"/>
          </a:p>
          <a:p>
            <a:pPr marL="348503" marR="0" lvl="0" indent="-342900" algn="l" rtl="0">
              <a:lnSpc>
                <a:spcPct val="100000"/>
              </a:lnSpc>
              <a:spcBef>
                <a:spcPts val="0"/>
              </a:spcBef>
              <a:spcAft>
                <a:spcPts val="0"/>
              </a:spcAft>
              <a:buSzPts val="1176"/>
              <a:buFont typeface="Arial"/>
              <a:buAutoNum type="arabicPeriod"/>
            </a:pPr>
            <a:r>
              <a:rPr lang="en-US" sz="1800" b="1">
                <a:solidFill>
                  <a:srgbClr val="4C4C4C"/>
                </a:solidFill>
                <a:latin typeface="Helvetica Neue"/>
                <a:ea typeface="Helvetica Neue"/>
                <a:cs typeface="Helvetica Neue"/>
                <a:sym typeface="Helvetica Neue"/>
              </a:rPr>
              <a:t>Create Admin login:</a:t>
            </a:r>
            <a:r>
              <a:rPr lang="en-US" sz="1800">
                <a:solidFill>
                  <a:srgbClr val="4C4C4C"/>
                </a:solidFill>
                <a:latin typeface="Helvetica Neue"/>
                <a:ea typeface="Helvetica Neue"/>
                <a:cs typeface="Helvetica Neue"/>
                <a:sym typeface="Helvetica Neue"/>
              </a:rPr>
              <a:t> Admin is the one who administers the system by adding or removing books into and from the system respectively.</a:t>
            </a:r>
            <a:endParaRPr sz="1800">
              <a:latin typeface="Times New Roman"/>
              <a:ea typeface="Times New Roman"/>
              <a:cs typeface="Times New Roman"/>
              <a:sym typeface="Times New Roman"/>
            </a:endParaRPr>
          </a:p>
          <a:p>
            <a:pPr marL="348503" marR="0" lvl="0" indent="-342900" algn="l" rtl="0">
              <a:lnSpc>
                <a:spcPct val="100000"/>
              </a:lnSpc>
              <a:spcBef>
                <a:spcPts val="0"/>
              </a:spcBef>
              <a:spcAft>
                <a:spcPts val="0"/>
              </a:spcAft>
              <a:buSzPts val="1176"/>
              <a:buFont typeface="Arial"/>
              <a:buAutoNum type="arabicPeriod"/>
            </a:pPr>
            <a:r>
              <a:rPr lang="en-US" sz="1800" b="1">
                <a:solidFill>
                  <a:srgbClr val="4C4C4C"/>
                </a:solidFill>
                <a:latin typeface="Helvetica Neue"/>
                <a:ea typeface="Helvetica Neue"/>
                <a:cs typeface="Helvetica Neue"/>
                <a:sym typeface="Helvetica Neue"/>
              </a:rPr>
              <a:t>Create User login:</a:t>
            </a:r>
            <a:r>
              <a:rPr lang="en-US" sz="1800">
                <a:solidFill>
                  <a:srgbClr val="4C4C4C"/>
                </a:solidFill>
                <a:latin typeface="Helvetica Neue"/>
                <a:ea typeface="Helvetica Neue"/>
                <a:cs typeface="Helvetica Neue"/>
                <a:sym typeface="Helvetica Neue"/>
              </a:rPr>
              <a:t> Students have to register themselves into the system to create an account. After registering successfully, they can then login into the system.</a:t>
            </a:r>
            <a:endParaRPr sz="1800">
              <a:latin typeface="Times New Roman"/>
              <a:ea typeface="Times New Roman"/>
              <a:cs typeface="Times New Roman"/>
              <a:sym typeface="Times New Roman"/>
            </a:endParaRPr>
          </a:p>
          <a:p>
            <a:pPr marL="348503" marR="0" lvl="0" indent="-342900" algn="l" rtl="0">
              <a:lnSpc>
                <a:spcPct val="100000"/>
              </a:lnSpc>
              <a:spcBef>
                <a:spcPts val="0"/>
              </a:spcBef>
              <a:spcAft>
                <a:spcPts val="0"/>
              </a:spcAft>
              <a:buSzPts val="1176"/>
              <a:buFont typeface="Arial"/>
              <a:buAutoNum type="arabicPeriod"/>
            </a:pPr>
            <a:r>
              <a:rPr lang="en-US" sz="1800" b="1">
                <a:solidFill>
                  <a:srgbClr val="4C4C4C"/>
                </a:solidFill>
                <a:latin typeface="Helvetica Neue"/>
                <a:ea typeface="Helvetica Neue"/>
                <a:cs typeface="Helvetica Neue"/>
                <a:sym typeface="Helvetica Neue"/>
              </a:rPr>
              <a:t>Create Functionality to Add and Update Books:</a:t>
            </a:r>
            <a:r>
              <a:rPr lang="en-US" sz="1800">
                <a:solidFill>
                  <a:srgbClr val="4C4C4C"/>
                </a:solidFill>
                <a:latin typeface="Helvetica Neue"/>
                <a:ea typeface="Helvetica Neue"/>
                <a:cs typeface="Helvetica Neue"/>
                <a:sym typeface="Helvetica Neue"/>
              </a:rPr>
              <a:t> The admin can add books to the system by entering the details of the books and can even update the details.</a:t>
            </a:r>
            <a:endParaRPr sz="1800">
              <a:latin typeface="Times New Roman"/>
              <a:ea typeface="Times New Roman"/>
              <a:cs typeface="Times New Roman"/>
              <a:sym typeface="Times New Roman"/>
            </a:endParaRPr>
          </a:p>
          <a:p>
            <a:pPr marL="348503" marR="0" lvl="0" indent="-342900" algn="l" rtl="0">
              <a:lnSpc>
                <a:spcPct val="100000"/>
              </a:lnSpc>
              <a:spcBef>
                <a:spcPts val="0"/>
              </a:spcBef>
              <a:spcAft>
                <a:spcPts val="0"/>
              </a:spcAft>
              <a:buSzPts val="1176"/>
              <a:buFont typeface="Arial"/>
              <a:buAutoNum type="arabicPeriod"/>
            </a:pPr>
            <a:r>
              <a:rPr lang="en-US" sz="1800" b="1">
                <a:solidFill>
                  <a:srgbClr val="4C4C4C"/>
                </a:solidFill>
                <a:latin typeface="Helvetica Neue"/>
                <a:ea typeface="Helvetica Neue"/>
                <a:cs typeface="Helvetica Neue"/>
                <a:sym typeface="Helvetica Neue"/>
              </a:rPr>
              <a:t>Add other features such as -</a:t>
            </a:r>
            <a:r>
              <a:rPr lang="en-US" sz="1800">
                <a:solidFill>
                  <a:srgbClr val="4C4C4C"/>
                </a:solidFill>
                <a:latin typeface="Helvetica Neue"/>
                <a:ea typeface="Helvetica Neue"/>
                <a:cs typeface="Helvetica Neue"/>
                <a:sym typeface="Helvetica Neue"/>
              </a:rPr>
              <a:t>:</a:t>
            </a:r>
            <a:endParaRPr sz="1800">
              <a:latin typeface="Times New Roman"/>
              <a:ea typeface="Times New Roman"/>
              <a:cs typeface="Times New Roman"/>
              <a:sym typeface="Times New Roman"/>
            </a:endParaRPr>
          </a:p>
          <a:p>
            <a:pPr marL="17930" marR="0" lvl="0" indent="0" algn="l" rtl="0">
              <a:lnSpc>
                <a:spcPct val="100000"/>
              </a:lnSpc>
              <a:spcBef>
                <a:spcPts val="0"/>
              </a:spcBef>
              <a:spcAft>
                <a:spcPts val="0"/>
              </a:spcAft>
              <a:buSzPts val="3765"/>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228600" marR="0" lvl="0" indent="-239058" algn="l" rtl="0">
              <a:lnSpc>
                <a:spcPct val="100000"/>
              </a:lnSpc>
              <a:spcBef>
                <a:spcPts val="0"/>
              </a:spcBef>
              <a:spcAft>
                <a:spcPts val="0"/>
              </a:spcAft>
              <a:buSzPts val="3765"/>
              <a:buChar char="•"/>
            </a:pPr>
            <a:r>
              <a:rPr lang="en-US" sz="1800" b="1">
                <a:solidFill>
                  <a:srgbClr val="4C4C4C"/>
                </a:solidFill>
                <a:latin typeface="Helvetica Neue"/>
                <a:ea typeface="Helvetica Neue"/>
                <a:cs typeface="Helvetica Neue"/>
                <a:sym typeface="Helvetica Neue"/>
              </a:rPr>
              <a:t>View Order-</a:t>
            </a:r>
            <a:r>
              <a:rPr lang="en-US" sz="1800">
                <a:solidFill>
                  <a:srgbClr val="4C4C4C"/>
                </a:solidFill>
                <a:latin typeface="Helvetica Neue"/>
                <a:ea typeface="Helvetica Neue"/>
                <a:cs typeface="Helvetica Neue"/>
                <a:sym typeface="Helvetica Neue"/>
              </a:rPr>
              <a:t>The admin can view order for the books.</a:t>
            </a:r>
            <a:endParaRPr sz="1800">
              <a:latin typeface="Times New Roman"/>
              <a:ea typeface="Times New Roman"/>
              <a:cs typeface="Times New Roman"/>
              <a:sym typeface="Times New Roman"/>
            </a:endParaRPr>
          </a:p>
          <a:p>
            <a:pPr marL="228600" marR="0" lvl="0" indent="-239058" algn="l" rtl="0">
              <a:lnSpc>
                <a:spcPct val="100000"/>
              </a:lnSpc>
              <a:spcBef>
                <a:spcPts val="0"/>
              </a:spcBef>
              <a:spcAft>
                <a:spcPts val="0"/>
              </a:spcAft>
              <a:buSzPts val="3765"/>
              <a:buChar char="•"/>
            </a:pPr>
            <a:r>
              <a:rPr lang="en-US" sz="1800" b="1">
                <a:solidFill>
                  <a:srgbClr val="4C4C4C"/>
                </a:solidFill>
                <a:latin typeface="Helvetica Neue"/>
                <a:ea typeface="Helvetica Neue"/>
                <a:cs typeface="Helvetica Neue"/>
                <a:sym typeface="Helvetica Neue"/>
              </a:rPr>
              <a:t>Place order-</a:t>
            </a:r>
            <a:r>
              <a:rPr lang="en-US" sz="1800">
                <a:solidFill>
                  <a:srgbClr val="4C4C4C"/>
                </a:solidFill>
                <a:latin typeface="Helvetica Neue"/>
                <a:ea typeface="Helvetica Neue"/>
                <a:cs typeface="Helvetica Neue"/>
                <a:sym typeface="Helvetica Neue"/>
              </a:rPr>
              <a:t> The students can place order for the books and simultaneously the quantity of the book ordered will be decremented.</a:t>
            </a:r>
            <a:endParaRPr sz="1800">
              <a:latin typeface="Times New Roman"/>
              <a:ea typeface="Times New Roman"/>
              <a:cs typeface="Times New Roman"/>
              <a:sym typeface="Times New Roman"/>
            </a:endParaRPr>
          </a:p>
          <a:p>
            <a:pPr marL="457200" lvl="0" indent="-413870" algn="l" rtl="0">
              <a:lnSpc>
                <a:spcPct val="100000"/>
              </a:lnSpc>
              <a:spcBef>
                <a:spcPts val="640"/>
              </a:spcBef>
              <a:spcAft>
                <a:spcPts val="0"/>
              </a:spcAft>
              <a:buClr>
                <a:schemeClr val="dk1"/>
              </a:buClr>
              <a:buSzPts val="3765"/>
              <a:buChar char="•"/>
            </a:pPr>
            <a:r>
              <a:rPr lang="en-US" sz="1800" b="1">
                <a:solidFill>
                  <a:srgbClr val="4C4C4C"/>
                </a:solidFill>
                <a:latin typeface="Helvetica Neue"/>
                <a:ea typeface="Helvetica Neue"/>
                <a:cs typeface="Helvetica Neue"/>
                <a:sym typeface="Helvetica Neue"/>
              </a:rPr>
              <a:t>Calculate Fine-</a:t>
            </a:r>
            <a:r>
              <a:rPr lang="en-US" sz="1800">
                <a:solidFill>
                  <a:srgbClr val="4C4C4C"/>
                </a:solidFill>
                <a:latin typeface="Helvetica Neue"/>
                <a:ea typeface="Helvetica Neue"/>
                <a:cs typeface="Helvetica Neue"/>
                <a:sym typeface="Helvetica Neue"/>
              </a:rPr>
              <a:t> The student can view the issue and expiry date for the book issued and can even calculate fine.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800" u="sng"/>
              <a:t>Program Module</a:t>
            </a:r>
            <a:endParaRPr sz="4800" u="sng"/>
          </a:p>
        </p:txBody>
      </p:sp>
      <p:sp>
        <p:nvSpPr>
          <p:cNvPr id="80" name="Google Shape;80;p13"/>
          <p:cNvSpPr txBox="1">
            <a:spLocks noGrp="1"/>
          </p:cNvSpPr>
          <p:nvPr>
            <p:ph type="body" idx="1"/>
          </p:nvPr>
        </p:nvSpPr>
        <p:spPr>
          <a:xfrm>
            <a:off x="762000" y="1752601"/>
            <a:ext cx="10972800" cy="4526100"/>
          </a:xfrm>
          <a:prstGeom prst="rect">
            <a:avLst/>
          </a:prstGeom>
          <a:noFill/>
          <a:ln>
            <a:noFill/>
          </a:ln>
        </p:spPr>
        <p:txBody>
          <a:bodyPr spcFirstLastPara="1" wrap="square" lIns="91425" tIns="45700" rIns="91425" bIns="45700" anchor="t" anchorCtr="0">
            <a:normAutofit/>
          </a:bodyPr>
          <a:lstStyle/>
          <a:p>
            <a:pPr marL="0" lvl="0" indent="0" algn="l" rtl="0">
              <a:lnSpc>
                <a:spcPct val="107916"/>
              </a:lnSpc>
              <a:spcBef>
                <a:spcPts val="0"/>
              </a:spcBef>
              <a:spcAft>
                <a:spcPts val="0"/>
              </a:spcAft>
              <a:buClr>
                <a:schemeClr val="dk1"/>
              </a:buClr>
              <a:buSzPts val="1100"/>
              <a:buFont typeface="Arial"/>
              <a:buNone/>
            </a:pPr>
            <a:r>
              <a:rPr lang="en-US" sz="2000" dirty="0"/>
              <a:t>Librarian Section:</a:t>
            </a:r>
            <a:endParaRPr sz="2000" dirty="0"/>
          </a:p>
          <a:p>
            <a:pPr marL="457200" lvl="0" indent="-355600" algn="l" rtl="0">
              <a:lnSpc>
                <a:spcPct val="107916"/>
              </a:lnSpc>
              <a:spcBef>
                <a:spcPts val="800"/>
              </a:spcBef>
              <a:spcAft>
                <a:spcPts val="0"/>
              </a:spcAft>
              <a:buSzPts val="2000"/>
              <a:buFont typeface="Calibri"/>
              <a:buAutoNum type="arabicParenR"/>
            </a:pPr>
            <a:r>
              <a:rPr lang="en-US" sz="2000" dirty="0"/>
              <a:t>Find Book: Librarian can find their books with four different categories Name, Category, Type, and Author.</a:t>
            </a:r>
            <a:endParaRPr sz="2000" dirty="0"/>
          </a:p>
          <a:p>
            <a:pPr marL="457200" lvl="0" indent="-355600" algn="l" rtl="0">
              <a:lnSpc>
                <a:spcPct val="107916"/>
              </a:lnSpc>
              <a:spcBef>
                <a:spcPts val="0"/>
              </a:spcBef>
              <a:spcAft>
                <a:spcPts val="0"/>
              </a:spcAft>
              <a:buSzPts val="2000"/>
              <a:buFont typeface="Calibri"/>
              <a:buAutoNum type="arabicParenR"/>
            </a:pPr>
            <a:r>
              <a:rPr lang="en-US" sz="2000" dirty="0"/>
              <a:t>Issued Books: Through this function librarian can check how many books and which books were issued.</a:t>
            </a:r>
            <a:endParaRPr sz="2000" dirty="0"/>
          </a:p>
          <a:p>
            <a:pPr marL="457200" lvl="0" indent="-355600" algn="l" rtl="0">
              <a:lnSpc>
                <a:spcPct val="107916"/>
              </a:lnSpc>
              <a:spcBef>
                <a:spcPts val="0"/>
              </a:spcBef>
              <a:spcAft>
                <a:spcPts val="0"/>
              </a:spcAft>
              <a:buSzPts val="2000"/>
              <a:buFont typeface="Calibri"/>
              <a:buAutoNum type="arabicParenR"/>
            </a:pPr>
            <a:r>
              <a:rPr lang="en-US" sz="2000" dirty="0"/>
              <a:t>Books in stock: It shows the book that is in the stock that means the quantity of the book is more than zero.</a:t>
            </a:r>
            <a:endParaRPr sz="2000" dirty="0"/>
          </a:p>
          <a:p>
            <a:pPr marL="457200" lvl="0" indent="-355600" algn="l" rtl="0">
              <a:lnSpc>
                <a:spcPct val="107916"/>
              </a:lnSpc>
              <a:spcBef>
                <a:spcPts val="0"/>
              </a:spcBef>
              <a:spcAft>
                <a:spcPts val="0"/>
              </a:spcAft>
              <a:buSzPts val="2000"/>
              <a:buFont typeface="Calibri"/>
              <a:buAutoNum type="arabicParenR"/>
            </a:pPr>
            <a:r>
              <a:rPr lang="en-US" sz="2000" dirty="0"/>
              <a:t>All books: It shows all the books in the database.</a:t>
            </a:r>
            <a:endParaRPr sz="2000" dirty="0"/>
          </a:p>
          <a:p>
            <a:pPr marL="457200" lvl="0" indent="-355600" algn="l" rtl="0">
              <a:lnSpc>
                <a:spcPct val="107916"/>
              </a:lnSpc>
              <a:spcBef>
                <a:spcPts val="0"/>
              </a:spcBef>
              <a:spcAft>
                <a:spcPts val="0"/>
              </a:spcAft>
              <a:buSzPts val="2000"/>
              <a:buFont typeface="Calibri"/>
              <a:buAutoNum type="arabicParenR"/>
            </a:pPr>
            <a:r>
              <a:rPr lang="en-US" sz="2000" dirty="0"/>
              <a:t>Add new Book: This is used to add new book in the database.</a:t>
            </a:r>
            <a:endParaRPr sz="2000" dirty="0"/>
          </a:p>
          <a:p>
            <a:pPr marL="457200" lvl="0" indent="-355600" algn="l" rtl="0">
              <a:lnSpc>
                <a:spcPct val="107916"/>
              </a:lnSpc>
              <a:spcBef>
                <a:spcPts val="0"/>
              </a:spcBef>
              <a:spcAft>
                <a:spcPts val="0"/>
              </a:spcAft>
              <a:buSzPts val="2000"/>
              <a:buFont typeface="Calibri"/>
              <a:buAutoNum type="arabicParenR"/>
            </a:pPr>
            <a:r>
              <a:rPr lang="en-US" sz="2000" dirty="0"/>
              <a:t>Edit book details:  It is used to edit any book contents.</a:t>
            </a:r>
            <a:endParaRPr sz="2000" dirty="0"/>
          </a:p>
          <a:p>
            <a:pPr marL="457200" lvl="0" indent="-355600" algn="l" rtl="0">
              <a:lnSpc>
                <a:spcPct val="107916"/>
              </a:lnSpc>
              <a:spcBef>
                <a:spcPts val="0"/>
              </a:spcBef>
              <a:spcAft>
                <a:spcPts val="800"/>
              </a:spcAft>
              <a:buSzPts val="2000"/>
              <a:buFont typeface="Calibri"/>
              <a:buAutoNum type="arabicParenR"/>
            </a:pPr>
            <a:r>
              <a:rPr lang="en-US" sz="2000" dirty="0"/>
              <a:t>Remove Book: It allows librarian to delete any book from the database.</a:t>
            </a:r>
            <a:endParaRPr sz="4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609600" y="429995"/>
            <a:ext cx="10972800" cy="5139533"/>
          </a:xfrm>
          <a:prstGeom prst="rect">
            <a:avLst/>
          </a:prstGeom>
          <a:noFill/>
          <a:ln>
            <a:noFill/>
          </a:ln>
        </p:spPr>
        <p:txBody>
          <a:bodyPr spcFirstLastPara="1" wrap="square" lIns="91425" tIns="45700" rIns="91425" bIns="45700" anchor="t" anchorCtr="0">
            <a:normAutofit/>
          </a:bodyPr>
          <a:lstStyle/>
          <a:p>
            <a:pPr marL="0" lvl="0" indent="0" algn="l" rtl="0">
              <a:lnSpc>
                <a:spcPct val="107916"/>
              </a:lnSpc>
              <a:spcBef>
                <a:spcPts val="0"/>
              </a:spcBef>
              <a:spcAft>
                <a:spcPts val="0"/>
              </a:spcAft>
              <a:buClr>
                <a:schemeClr val="dk1"/>
              </a:buClr>
              <a:buSzPts val="1100"/>
              <a:buFont typeface="Arial"/>
              <a:buNone/>
            </a:pPr>
            <a:r>
              <a:rPr lang="en-US" sz="2000" dirty="0"/>
              <a:t>Reader Section:</a:t>
            </a:r>
          </a:p>
          <a:p>
            <a:pPr marL="0" lvl="0" indent="0" algn="l" rtl="0">
              <a:lnSpc>
                <a:spcPct val="107916"/>
              </a:lnSpc>
              <a:spcBef>
                <a:spcPts val="0"/>
              </a:spcBef>
              <a:spcAft>
                <a:spcPts val="0"/>
              </a:spcAft>
              <a:buClr>
                <a:schemeClr val="dk1"/>
              </a:buClr>
              <a:buSzPts val="1100"/>
              <a:buFont typeface="Arial"/>
              <a:buNone/>
            </a:pPr>
            <a:r>
              <a:rPr lang="en-US" sz="2000" dirty="0"/>
              <a:t>1)	Reader register login: Here a new user can register and then login to issue books or an existing user can login with the credentials to issue books.</a:t>
            </a:r>
          </a:p>
          <a:p>
            <a:pPr marL="0" lvl="0" indent="0" algn="l" rtl="0">
              <a:lnSpc>
                <a:spcPct val="107916"/>
              </a:lnSpc>
              <a:spcBef>
                <a:spcPts val="0"/>
              </a:spcBef>
              <a:spcAft>
                <a:spcPts val="0"/>
              </a:spcAft>
              <a:buClr>
                <a:schemeClr val="dk1"/>
              </a:buClr>
              <a:buSzPts val="1100"/>
              <a:buFont typeface="Arial"/>
              <a:buNone/>
            </a:pPr>
            <a:r>
              <a:rPr lang="en-US" sz="2000" dirty="0"/>
              <a:t>2)	Issue Book: Here the reader can choose the books, not more than 3 books and specify the number of days between 8 to 40 days for which reader wants to issue book. Also, the issue date and the due date is calculated.</a:t>
            </a:r>
          </a:p>
          <a:p>
            <a:pPr marL="0" lvl="0" indent="0" algn="l" rtl="0">
              <a:lnSpc>
                <a:spcPct val="107916"/>
              </a:lnSpc>
              <a:spcBef>
                <a:spcPts val="0"/>
              </a:spcBef>
              <a:spcAft>
                <a:spcPts val="0"/>
              </a:spcAft>
              <a:buClr>
                <a:schemeClr val="dk1"/>
              </a:buClr>
              <a:buSzPts val="1100"/>
              <a:buFont typeface="Arial"/>
              <a:buNone/>
            </a:pPr>
            <a:r>
              <a:rPr lang="en-US" sz="2000" dirty="0"/>
              <a:t>3)	Find Book: Reader can find their books with four different categories Name, Category, Type, and Author.</a:t>
            </a:r>
          </a:p>
          <a:p>
            <a:pPr marL="0" lvl="0" indent="0" algn="l" rtl="0">
              <a:lnSpc>
                <a:spcPct val="107916"/>
              </a:lnSpc>
              <a:spcBef>
                <a:spcPts val="0"/>
              </a:spcBef>
              <a:spcAft>
                <a:spcPts val="0"/>
              </a:spcAft>
              <a:buClr>
                <a:schemeClr val="dk1"/>
              </a:buClr>
              <a:buSzPts val="1100"/>
              <a:buFont typeface="Arial"/>
              <a:buNone/>
            </a:pPr>
            <a:r>
              <a:rPr lang="en-US" sz="2000" dirty="0"/>
              <a:t>4)	Issued Books: Through this function, Reader can check how many books and which books were sold.</a:t>
            </a:r>
          </a:p>
          <a:p>
            <a:pPr marL="0" lvl="0" indent="0" algn="l" rtl="0">
              <a:lnSpc>
                <a:spcPct val="107916"/>
              </a:lnSpc>
              <a:spcBef>
                <a:spcPts val="0"/>
              </a:spcBef>
              <a:spcAft>
                <a:spcPts val="0"/>
              </a:spcAft>
              <a:buClr>
                <a:schemeClr val="dk1"/>
              </a:buClr>
              <a:buSzPts val="1100"/>
              <a:buFont typeface="Arial"/>
              <a:buNone/>
            </a:pPr>
            <a:r>
              <a:rPr lang="en-US" sz="2000" dirty="0"/>
              <a:t>5)	Books in stock: It shows the book that is in the stock that means the quantity of the book is more than zero.</a:t>
            </a:r>
          </a:p>
          <a:p>
            <a:pPr marL="0" lvl="0" indent="0" algn="l" rtl="0">
              <a:lnSpc>
                <a:spcPct val="107916"/>
              </a:lnSpc>
              <a:spcBef>
                <a:spcPts val="0"/>
              </a:spcBef>
              <a:spcAft>
                <a:spcPts val="0"/>
              </a:spcAft>
              <a:buClr>
                <a:schemeClr val="dk1"/>
              </a:buClr>
              <a:buSzPts val="1100"/>
              <a:buFont typeface="Arial"/>
              <a:buNone/>
            </a:pPr>
            <a:r>
              <a:rPr lang="en-US" sz="2000" dirty="0"/>
              <a:t>6)	Return Book: This function allows the user to return the books and fine alert is also shown.</a:t>
            </a:r>
          </a:p>
          <a:p>
            <a:pPr marL="0" lvl="0" indent="0" algn="l" rtl="0">
              <a:lnSpc>
                <a:spcPct val="107916"/>
              </a:lnSpc>
              <a:spcBef>
                <a:spcPts val="0"/>
              </a:spcBef>
              <a:spcAft>
                <a:spcPts val="0"/>
              </a:spcAft>
              <a:buClr>
                <a:schemeClr val="dk1"/>
              </a:buClr>
              <a:buSzPts val="1100"/>
              <a:buFont typeface="Arial"/>
              <a:buNone/>
            </a:pPr>
            <a:r>
              <a:rPr lang="en-US" sz="2000" dirty="0"/>
              <a:t>7)	All books: It shows all the books in the database.</a:t>
            </a:r>
          </a:p>
          <a:p>
            <a:pPr marL="0" lvl="0" indent="0" algn="l" rtl="0">
              <a:lnSpc>
                <a:spcPct val="107916"/>
              </a:lnSpc>
              <a:spcBef>
                <a:spcPts val="0"/>
              </a:spcBef>
              <a:spcAft>
                <a:spcPts val="0"/>
              </a:spcAft>
              <a:buClr>
                <a:schemeClr val="dk1"/>
              </a:buClr>
              <a:buSzPts val="1100"/>
              <a:buFont typeface="Arial"/>
              <a:buNone/>
            </a:pPr>
            <a:r>
              <a:rPr lang="en-US" sz="2000" dirty="0"/>
              <a:t>8)	Logout: This allows the user to logout from the reader section.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0" y="262619"/>
            <a:ext cx="12192000" cy="5649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Times New Roman"/>
              <a:buNone/>
            </a:pPr>
            <a:r>
              <a:rPr lang="en-US" sz="4800" u="sng" dirty="0">
                <a:solidFill>
                  <a:schemeClr val="dk1"/>
                </a:solidFill>
                <a:latin typeface="Times New Roman"/>
                <a:ea typeface="Times New Roman"/>
                <a:cs typeface="Times New Roman"/>
                <a:sym typeface="Times New Roman"/>
              </a:rPr>
              <a:t>FLOWCHART</a:t>
            </a:r>
            <a:endParaRPr dirty="0"/>
          </a:p>
        </p:txBody>
      </p:sp>
      <p:pic>
        <p:nvPicPr>
          <p:cNvPr id="3" name="Picture 2">
            <a:extLst>
              <a:ext uri="{FF2B5EF4-FFF2-40B4-BE49-F238E27FC236}">
                <a16:creationId xmlns:a16="http://schemas.microsoft.com/office/drawing/2014/main" id="{0D27A28E-1CEB-421B-8B8A-3B2AC8B72ABD}"/>
              </a:ext>
            </a:extLst>
          </p:cNvPr>
          <p:cNvPicPr>
            <a:picLocks noChangeAspect="1"/>
          </p:cNvPicPr>
          <p:nvPr/>
        </p:nvPicPr>
        <p:blipFill>
          <a:blip r:embed="rId3"/>
          <a:stretch>
            <a:fillRect/>
          </a:stretch>
        </p:blipFill>
        <p:spPr>
          <a:xfrm>
            <a:off x="1335566" y="979055"/>
            <a:ext cx="9520868" cy="49229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1118</Words>
  <Application>Microsoft Office PowerPoint</Application>
  <PresentationFormat>Widescreen</PresentationFormat>
  <Paragraphs>82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Helvetica Neue</vt:lpstr>
      <vt:lpstr>Noto Sans Symbols</vt:lpstr>
      <vt:lpstr>Times New Roman</vt:lpstr>
      <vt:lpstr>Arial</vt:lpstr>
      <vt:lpstr>Office Theme</vt:lpstr>
      <vt:lpstr>PowerPoint Presentation</vt:lpstr>
      <vt:lpstr>Minor Project 2  Title: Library management System   Submitted By: Anish Bansal(R134218020) Kartikey(R134218077) Nikhil Jain(R134218105) Ankit Gupta ( R134218021)   Under the guidance of: Mr. Ankit Vishnoi School of Computer Science and Engineering     </vt:lpstr>
      <vt:lpstr> ACKNOWLEDGEMENT  </vt:lpstr>
      <vt:lpstr>PURPOSE </vt:lpstr>
      <vt:lpstr>MOTIVATION</vt:lpstr>
      <vt:lpstr>PROPOSED MODEL</vt:lpstr>
      <vt:lpstr>Program Module</vt:lpstr>
      <vt:lpstr>PowerPoint Presentation</vt:lpstr>
      <vt:lpstr>FLOWCHART</vt:lpstr>
      <vt:lpstr>ALGORITHM</vt:lpstr>
      <vt:lpstr>OUTPUT</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Ankit Gupta</cp:lastModifiedBy>
  <cp:revision>7</cp:revision>
  <dcterms:modified xsi:type="dcterms:W3CDTF">2021-05-08T16:41:11Z</dcterms:modified>
</cp:coreProperties>
</file>