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81"/>
  </p:normalViewPr>
  <p:slideViewPr>
    <p:cSldViewPr snapToGrid="0">
      <p:cViewPr>
        <p:scale>
          <a:sx n="108" d="100"/>
          <a:sy n="108" d="100"/>
        </p:scale>
        <p:origin x="640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6/26/25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6/26/25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6/26/25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ACDE-37AA-7871-0C4B-2224E0D3F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A7FAD-C610-CFFB-6047-70C6F1431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dirty="0"/>
              <a:t>Using Snowflake and Feature Stores</a:t>
            </a:r>
          </a:p>
          <a:p>
            <a:endParaRPr lang="en-IN" dirty="0"/>
          </a:p>
          <a:p>
            <a:r>
              <a:rPr lang="en-IN" i="1" dirty="0"/>
              <a:t>- Anish Rout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03158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9D778-3DA0-8CAF-260F-24AE9A90A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83046"/>
            <a:ext cx="10058400" cy="5489154"/>
          </a:xfrm>
        </p:spPr>
        <p:txBody>
          <a:bodyPr>
            <a:normAutofit/>
          </a:bodyPr>
          <a:lstStyle/>
          <a:p>
            <a:r>
              <a:rPr lang="en-US" sz="1400" dirty="0"/>
              <a:t>Compare different feature stores 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678F3B-BCFF-9D30-2FF2-C32027DF7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77105"/>
              </p:ext>
            </p:extLst>
          </p:nvPr>
        </p:nvGraphicFramePr>
        <p:xfrm>
          <a:off x="1734545" y="1187833"/>
          <a:ext cx="8128000" cy="510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358231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808739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367964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54531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Feature 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AWS SageMaker Feature Store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Snowflake Feature Store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Databricks Feature Store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4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Provider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Amazon Web Services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Snowflake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Databricks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5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Primary Storage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Amazon S3 / DynamoDB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Snowflake Tables (internal DB)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Delta Lake (on cloud storage)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72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Integration with ML Tools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Tight with SageMaker pipelines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Integrates with Snowpark, Python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Native to Databricks ML + notebooks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72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Real-time Feature Serving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</a:t>
                      </a:r>
                      <a:r>
                        <a:rPr lang="en-IN" sz="1400" dirty="0"/>
                        <a:t>es (via online store - DynamoDB)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Limited (batch-focused, real-time via workarounds)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27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Batch Feature Access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Yes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b="1" dirty="0"/>
                        <a:t>Feature Monitoring / Metadata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Integrated with SageMaker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Basic metadata, manual tracking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Automatic metadata &amp; lineage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88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Versioning Support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Manual versioning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Yes (built-in with Delta tables)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Use Case Fit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Production-scale real-time apps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Enterprise BI + ML data unification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ML experimentation + production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247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Pricing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Pay-per-use (based on storage + requests)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Based on Snowflake compute/storage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Based on Databricks usage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498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16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54283-31B1-34E3-ECE0-518B6E43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Implementing Feature Engineering with Snowflake &amp; Feature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74678-D42E-F535-F17A-85368996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400" dirty="0">
                <a:highlight>
                  <a:srgbClr val="FFFF00"/>
                </a:highlight>
              </a:rPr>
              <a:t>Extract: Fetch Raw Data from Snowflake 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    SELECT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   	 </a:t>
            </a:r>
            <a:r>
              <a:rPr lang="en-US" sz="1400" dirty="0" err="1"/>
              <a:t>user_id</a:t>
            </a:r>
            <a:r>
              <a:rPr lang="en-US" sz="1400" dirty="0"/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    	</a:t>
            </a:r>
            <a:r>
              <a:rPr lang="en-US" sz="1400" dirty="0" err="1"/>
              <a:t>event_time</a:t>
            </a:r>
            <a:r>
              <a:rPr lang="en-US" sz="1400" dirty="0"/>
              <a:t>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    	amount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FROM </a:t>
            </a:r>
            <a:r>
              <a:rPr lang="en-US" sz="1400" dirty="0" err="1"/>
              <a:t>ecommerce_events</a:t>
            </a:r>
            <a:endParaRPr lang="en-US" sz="1400" dirty="0"/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WHERE </a:t>
            </a:r>
            <a:r>
              <a:rPr lang="en-US" sz="1400" dirty="0" err="1"/>
              <a:t>event_type</a:t>
            </a:r>
            <a:r>
              <a:rPr lang="en-US" sz="1400" dirty="0"/>
              <a:t> = 'purchase’;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/* T</a:t>
            </a:r>
            <a:r>
              <a:rPr lang="en-IN" sz="1400" dirty="0"/>
              <a:t>his pulls raw purchase data for feature creation. */</a:t>
            </a:r>
          </a:p>
          <a:p>
            <a:pPr marL="0" indent="0">
              <a:lnSpc>
                <a:spcPct val="50000"/>
              </a:lnSpc>
              <a:buNone/>
            </a:pPr>
            <a:endParaRPr lang="en-IN" sz="1400" dirty="0"/>
          </a:p>
          <a:p>
            <a:pPr>
              <a:lnSpc>
                <a:spcPct val="50000"/>
              </a:lnSpc>
            </a:pPr>
            <a:r>
              <a:rPr lang="en-IN" sz="1400" dirty="0">
                <a:highlight>
                  <a:srgbClr val="FFFF00"/>
                </a:highlight>
              </a:rPr>
              <a:t>Transform: Feature Engineering (Aggregations, Encoding, etc.) :</a:t>
            </a:r>
            <a:endParaRPr lang="en-US" sz="14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400" dirty="0"/>
              <a:t>    Once the raw data is fetched, you apply feature engineering techniques like: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/>
              <a:t> Aggregations:  Total purchases, total amount spent, last purchase date.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/>
              <a:t> Encoding: Convert categories into numeric values if needed.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/>
              <a:t>Time-Based Features: Monthly spending, days since last login, etc.</a:t>
            </a:r>
          </a:p>
          <a:p>
            <a:pPr marL="274320" lvl="1" indent="0">
              <a:buNone/>
            </a:pPr>
            <a:endParaRPr lang="en-US" sz="1200" dirty="0"/>
          </a:p>
          <a:p>
            <a:pPr lvl="1">
              <a:buFont typeface="Wingdings" pitchFamily="2" charset="2"/>
              <a:buChar char="Ø"/>
            </a:pPr>
            <a:endParaRPr lang="en-US" sz="1200" dirty="0"/>
          </a:p>
          <a:p>
            <a:pPr lvl="1">
              <a:buFont typeface="Wingdings" pitchFamily="2" charset="2"/>
              <a:buChar char="Ø"/>
            </a:pPr>
            <a:endParaRPr lang="en-US" sz="1200" dirty="0"/>
          </a:p>
          <a:p>
            <a:pPr lvl="1">
              <a:buFont typeface="Wingdings" pitchFamily="2" charset="2"/>
              <a:buChar char="Ø"/>
            </a:pPr>
            <a:endParaRPr lang="en-US" sz="1200" dirty="0"/>
          </a:p>
          <a:p>
            <a:pPr lvl="1">
              <a:buFont typeface="Wingdings" pitchFamily="2" charset="2"/>
              <a:buChar char="Ø"/>
            </a:pPr>
            <a:endParaRPr lang="en-US" sz="1200" dirty="0"/>
          </a:p>
          <a:p>
            <a:pPr marL="0" indent="0">
              <a:buNone/>
            </a:pPr>
            <a:r>
              <a:rPr lang="en-US" sz="1400" dirty="0"/>
              <a:t>Monthly spending, days since last login, etc.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205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1CD2-FF51-2F74-6EB4-1DEEE488E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73725"/>
            <a:ext cx="10058400" cy="5698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400" i="1" dirty="0"/>
              <a:t>Example in Python:</a:t>
            </a:r>
            <a:endParaRPr lang="en-US" sz="1400" i="1" dirty="0"/>
          </a:p>
          <a:p>
            <a:pPr marL="0" indent="0">
              <a:buNone/>
            </a:pPr>
            <a:r>
              <a:rPr lang="en-US" sz="1400" dirty="0"/>
              <a:t>     import pandas as pd</a:t>
            </a:r>
          </a:p>
          <a:p>
            <a:pPr marL="0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df</a:t>
            </a:r>
            <a:r>
              <a:rPr lang="en-US" sz="1400" dirty="0"/>
              <a:t> = </a:t>
            </a:r>
            <a:r>
              <a:rPr lang="en-US" sz="1400" dirty="0" err="1"/>
              <a:t>pd.read_csv</a:t>
            </a:r>
            <a:r>
              <a:rPr lang="en-US" sz="1400" dirty="0"/>
              <a:t>("</a:t>
            </a:r>
            <a:r>
              <a:rPr lang="en-US" sz="1400" dirty="0" err="1"/>
              <a:t>raw_data.csv</a:t>
            </a:r>
            <a:r>
              <a:rPr lang="en-US" sz="1400" dirty="0"/>
              <a:t>")</a:t>
            </a:r>
          </a:p>
          <a:p>
            <a:pPr marL="0" indent="0">
              <a:buNone/>
            </a:pPr>
            <a:r>
              <a:rPr lang="en-US" sz="1400" dirty="0"/>
              <a:t>     features = </a:t>
            </a:r>
            <a:r>
              <a:rPr lang="en-US" sz="1400" dirty="0" err="1"/>
              <a:t>df.groupby</a:t>
            </a:r>
            <a:r>
              <a:rPr lang="en-US" sz="1400" dirty="0"/>
              <a:t>("</a:t>
            </a:r>
            <a:r>
              <a:rPr lang="en-US" sz="1400" dirty="0" err="1"/>
              <a:t>user_id</a:t>
            </a:r>
            <a:r>
              <a:rPr lang="en-US" sz="1400" dirty="0"/>
              <a:t>").</a:t>
            </a:r>
            <a:r>
              <a:rPr lang="en-US" sz="1400" dirty="0" err="1"/>
              <a:t>agg</a:t>
            </a:r>
            <a:r>
              <a:rPr lang="en-US" sz="1400" dirty="0"/>
              <a:t>(</a:t>
            </a:r>
          </a:p>
          <a:p>
            <a:pPr marL="0" indent="0">
              <a:buNone/>
            </a:pPr>
            <a:r>
              <a:rPr lang="en-US" sz="1400" dirty="0"/>
              <a:t>    	</a:t>
            </a:r>
            <a:r>
              <a:rPr lang="en-US" sz="1400" dirty="0" err="1"/>
              <a:t>total_spent</a:t>
            </a:r>
            <a:r>
              <a:rPr lang="en-US" sz="1400" dirty="0"/>
              <a:t>=("amount", "sum"),</a:t>
            </a:r>
          </a:p>
          <a:p>
            <a:pPr marL="0" indent="0">
              <a:buNone/>
            </a:pPr>
            <a:r>
              <a:rPr lang="en-US" sz="1400" dirty="0"/>
              <a:t>    	</a:t>
            </a:r>
            <a:r>
              <a:rPr lang="en-US" sz="1400" dirty="0" err="1"/>
              <a:t>avg_spent</a:t>
            </a:r>
            <a:r>
              <a:rPr lang="en-US" sz="1400" dirty="0"/>
              <a:t>=("amount", "mean"),</a:t>
            </a:r>
          </a:p>
          <a:p>
            <a:pPr marL="0" indent="0">
              <a:buNone/>
            </a:pPr>
            <a:r>
              <a:rPr lang="en-US" sz="1400" dirty="0"/>
              <a:t>    	transactions=("amount", "count")</a:t>
            </a:r>
          </a:p>
          <a:p>
            <a:pPr marL="0" indent="0">
              <a:buNone/>
            </a:pPr>
            <a:r>
              <a:rPr lang="en-US" sz="1400" dirty="0"/>
              <a:t>    ).</a:t>
            </a:r>
            <a:r>
              <a:rPr lang="en-US" sz="1400" dirty="0" err="1"/>
              <a:t>reset_index</a:t>
            </a:r>
            <a:r>
              <a:rPr lang="en-US" sz="1400" dirty="0"/>
              <a:t>()</a:t>
            </a:r>
          </a:p>
          <a:p>
            <a:pPr marL="0" indent="0">
              <a:buNone/>
            </a:pPr>
            <a:r>
              <a:rPr lang="en-IN" sz="1400" dirty="0"/>
              <a:t>These engineered features are now ready to be stored.</a:t>
            </a:r>
          </a:p>
          <a:p>
            <a:r>
              <a:rPr lang="en-IN" sz="1400" dirty="0">
                <a:highlight>
                  <a:srgbClr val="FFFF00"/>
                </a:highlight>
              </a:rPr>
              <a:t>Load into Feature Store :   </a:t>
            </a:r>
            <a:r>
              <a:rPr lang="en-IN" sz="1400" dirty="0"/>
              <a:t>The engineered features are loaded back into Snowflake (used here as the Feature Store), or pushed to a cloud-based store like SageMaker or Databricks.</a:t>
            </a:r>
            <a:endParaRPr lang="en-US" sz="1400" dirty="0"/>
          </a:p>
          <a:p>
            <a:pPr marL="0" indent="0">
              <a:buNone/>
            </a:pPr>
            <a:r>
              <a:rPr lang="en-IN" sz="1400" dirty="0"/>
              <a:t>    Example SQL to Store in Snowflake:</a:t>
            </a:r>
          </a:p>
          <a:p>
            <a:pPr marL="0" indent="0">
              <a:buNone/>
            </a:pPr>
            <a:r>
              <a:rPr lang="en-US" sz="1400" dirty="0"/>
              <a:t>    CREATE OR REPLACE TABLE </a:t>
            </a:r>
            <a:r>
              <a:rPr lang="en-US" sz="1400" dirty="0" err="1"/>
              <a:t>user_features</a:t>
            </a:r>
            <a:r>
              <a:rPr lang="en-US" sz="1400" dirty="0"/>
              <a:t> (</a:t>
            </a:r>
          </a:p>
          <a:p>
            <a:pPr marL="0" indent="0">
              <a:buNone/>
            </a:pPr>
            <a:r>
              <a:rPr lang="en-US" sz="1400" dirty="0"/>
              <a:t>    	</a:t>
            </a:r>
            <a:r>
              <a:rPr lang="en-US" sz="1400" dirty="0" err="1"/>
              <a:t>user_id</a:t>
            </a:r>
            <a:r>
              <a:rPr lang="en-US" sz="1400" dirty="0"/>
              <a:t> STRING PRIMARY KEY,</a:t>
            </a:r>
          </a:p>
          <a:p>
            <a:pPr marL="0" indent="0">
              <a:buNone/>
            </a:pPr>
            <a:r>
              <a:rPr lang="en-US" sz="1400" dirty="0"/>
              <a:t>    	</a:t>
            </a:r>
            <a:r>
              <a:rPr lang="en-US" sz="1400" dirty="0" err="1"/>
              <a:t>total_spent</a:t>
            </a:r>
            <a:r>
              <a:rPr lang="en-US" sz="1400" dirty="0"/>
              <a:t> FLOAT,</a:t>
            </a:r>
          </a:p>
          <a:p>
            <a:pPr marL="0" indent="0">
              <a:buNone/>
            </a:pPr>
            <a:r>
              <a:rPr lang="en-US" sz="1400" dirty="0"/>
              <a:t>    	</a:t>
            </a:r>
            <a:r>
              <a:rPr lang="en-US" sz="1400" dirty="0" err="1"/>
              <a:t>avg_spent</a:t>
            </a:r>
            <a:r>
              <a:rPr lang="en-US" sz="1400" dirty="0"/>
              <a:t> FLOAT,</a:t>
            </a:r>
          </a:p>
          <a:p>
            <a:pPr marL="0" indent="0">
              <a:buNone/>
            </a:pPr>
            <a:r>
              <a:rPr lang="en-US" sz="1400" dirty="0"/>
              <a:t>    	transactions INT</a:t>
            </a:r>
          </a:p>
          <a:p>
            <a:pPr marL="0" indent="0">
              <a:buNone/>
            </a:pPr>
            <a:r>
              <a:rPr lang="en-US" sz="1400" dirty="0"/>
              <a:t>);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16946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C7002-BA10-7420-DD7D-B6C1BE3AA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95759"/>
            <a:ext cx="10058400" cy="5676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INSERT INTO </a:t>
            </a:r>
            <a:r>
              <a:rPr lang="en-US" sz="1400" dirty="0" err="1"/>
              <a:t>user_features</a:t>
            </a:r>
            <a:r>
              <a:rPr lang="en-US" sz="1400" dirty="0"/>
              <a:t> VALUES </a:t>
            </a:r>
          </a:p>
          <a:p>
            <a:pPr marL="0" indent="0">
              <a:buNone/>
            </a:pPr>
            <a:r>
              <a:rPr lang="en-US" sz="1400" dirty="0"/>
              <a:t>      ('U001', 250.0, 125.0, 2),</a:t>
            </a:r>
          </a:p>
          <a:p>
            <a:pPr marL="0" indent="0">
              <a:buNone/>
            </a:pPr>
            <a:r>
              <a:rPr lang="en-US" sz="1400" dirty="0"/>
              <a:t>      ('U002', 300.0, 100.0, 3);</a:t>
            </a:r>
          </a:p>
          <a:p>
            <a:r>
              <a:rPr lang="en-IN" sz="1400" dirty="0">
                <a:highlight>
                  <a:srgbClr val="FFFF00"/>
                </a:highlight>
              </a:rPr>
              <a:t>Access for ML : </a:t>
            </a:r>
            <a:r>
              <a:rPr lang="en-IN" sz="1400" dirty="0"/>
              <a:t>Retrieve Features for Model Training 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IN" sz="1400" dirty="0"/>
              <a:t>ML models access features using:</a:t>
            </a:r>
          </a:p>
          <a:p>
            <a:pPr lvl="1">
              <a:buFont typeface="Wingdings" pitchFamily="2" charset="2"/>
              <a:buChar char="Ø"/>
            </a:pPr>
            <a:r>
              <a:rPr lang="en-IN" sz="1200" b="1" dirty="0"/>
              <a:t>SQL Queries</a:t>
            </a:r>
            <a:r>
              <a:rPr lang="en-IN" sz="1200" dirty="0"/>
              <a:t> (for batch access)</a:t>
            </a:r>
          </a:p>
          <a:p>
            <a:pPr lvl="1">
              <a:buFont typeface="Wingdings" pitchFamily="2" charset="2"/>
              <a:buChar char="Ø"/>
            </a:pPr>
            <a:r>
              <a:rPr lang="en-IN" sz="1200" dirty="0"/>
              <a:t>Snowflake Python Connector</a:t>
            </a:r>
          </a:p>
          <a:p>
            <a:pPr lvl="1">
              <a:buFont typeface="Wingdings" pitchFamily="2" charset="2"/>
              <a:buChar char="Ø"/>
            </a:pPr>
            <a:r>
              <a:rPr lang="en-IN" sz="1200" dirty="0" err="1"/>
              <a:t>DataFrames</a:t>
            </a:r>
            <a:r>
              <a:rPr lang="en-IN" sz="1200" dirty="0"/>
              <a:t> (Snowpark or Pandas)</a:t>
            </a:r>
          </a:p>
          <a:p>
            <a:pPr lvl="1">
              <a:buFont typeface="Wingdings" pitchFamily="2" charset="2"/>
              <a:buChar char="Ø"/>
            </a:pPr>
            <a:r>
              <a:rPr lang="en-IN" sz="1200" dirty="0"/>
              <a:t>Connected platforms like </a:t>
            </a:r>
            <a:r>
              <a:rPr lang="en-IN" sz="1200" b="1" dirty="0"/>
              <a:t>SageMaker, Databricks, Vertex AI</a:t>
            </a:r>
            <a:r>
              <a:rPr lang="en-IN" sz="1200" dirty="0"/>
              <a:t>, etc.</a:t>
            </a:r>
          </a:p>
          <a:p>
            <a:pPr lvl="1">
              <a:buFont typeface="Wingdings" pitchFamily="2" charset="2"/>
              <a:buChar char="Ø"/>
            </a:pPr>
            <a:endParaRPr lang="en-IN" sz="1200" dirty="0"/>
          </a:p>
          <a:p>
            <a:pPr marL="274320" lvl="1" indent="0">
              <a:buNone/>
            </a:pPr>
            <a:r>
              <a:rPr lang="en-IN" sz="1400" i="1" dirty="0"/>
              <a:t>Example in Python :</a:t>
            </a:r>
          </a:p>
          <a:p>
            <a:pPr marL="274320" lvl="1" indent="0">
              <a:buNone/>
            </a:pPr>
            <a:endParaRPr lang="en-IN" sz="1400" dirty="0"/>
          </a:p>
          <a:p>
            <a:pPr marL="274320" lvl="1" indent="0">
              <a:buNone/>
            </a:pPr>
            <a:r>
              <a:rPr lang="en-IN" sz="1400" dirty="0"/>
              <a:t>from </a:t>
            </a:r>
            <a:r>
              <a:rPr lang="en-IN" sz="1400" dirty="0" err="1"/>
              <a:t>snowflake.connector</a:t>
            </a:r>
            <a:r>
              <a:rPr lang="en-IN" sz="1400" dirty="0"/>
              <a:t> import connect</a:t>
            </a:r>
          </a:p>
          <a:p>
            <a:pPr marL="274320" lvl="1" indent="0">
              <a:buNone/>
            </a:pPr>
            <a:r>
              <a:rPr lang="en-IN" sz="1400" dirty="0"/>
              <a:t>import pandas as pd</a:t>
            </a:r>
          </a:p>
          <a:p>
            <a:pPr marL="274320" lvl="1" indent="0">
              <a:buNone/>
            </a:pPr>
            <a:r>
              <a:rPr lang="en-IN" sz="1400" dirty="0"/>
              <a:t>conn = connect(...)  </a:t>
            </a:r>
          </a:p>
          <a:p>
            <a:pPr marL="274320" lvl="1" indent="0">
              <a:buNone/>
            </a:pPr>
            <a:r>
              <a:rPr lang="en-IN" sz="1400" dirty="0"/>
              <a:t>cursor = </a:t>
            </a:r>
            <a:r>
              <a:rPr lang="en-IN" sz="1400" dirty="0" err="1"/>
              <a:t>conn.cursor</a:t>
            </a:r>
            <a:r>
              <a:rPr lang="en-IN" sz="1400" dirty="0"/>
              <a:t>()</a:t>
            </a:r>
          </a:p>
          <a:p>
            <a:pPr marL="274320" lvl="1" indent="0">
              <a:buNone/>
            </a:pPr>
            <a:r>
              <a:rPr lang="en-IN" sz="1400" dirty="0" err="1"/>
              <a:t>cursor.execute</a:t>
            </a:r>
            <a:r>
              <a:rPr lang="en-IN" sz="1400" dirty="0"/>
              <a:t>("SELECT * FROM </a:t>
            </a:r>
            <a:r>
              <a:rPr lang="en-IN" sz="1400" dirty="0" err="1"/>
              <a:t>user_features</a:t>
            </a:r>
            <a:r>
              <a:rPr lang="en-IN" sz="1400" dirty="0"/>
              <a:t>")</a:t>
            </a:r>
          </a:p>
          <a:p>
            <a:pPr marL="274320" lvl="1" indent="0">
              <a:buNone/>
            </a:pPr>
            <a:r>
              <a:rPr lang="en-IN" sz="1400" dirty="0" err="1"/>
              <a:t>df</a:t>
            </a:r>
            <a:r>
              <a:rPr lang="en-IN" sz="1400" dirty="0"/>
              <a:t> = </a:t>
            </a:r>
            <a:r>
              <a:rPr lang="en-IN" sz="1400" dirty="0" err="1"/>
              <a:t>pd.DataFrame</a:t>
            </a:r>
            <a:r>
              <a:rPr lang="en-IN" sz="1400" dirty="0"/>
              <a:t>(</a:t>
            </a:r>
            <a:r>
              <a:rPr lang="en-IN" sz="1400" dirty="0" err="1"/>
              <a:t>cursor.fetchall</a:t>
            </a:r>
            <a:r>
              <a:rPr lang="en-IN" sz="1400" dirty="0"/>
              <a:t>(), columns=["</a:t>
            </a:r>
            <a:r>
              <a:rPr lang="en-IN" sz="1400" dirty="0" err="1"/>
              <a:t>user_id</a:t>
            </a:r>
            <a:r>
              <a:rPr lang="en-IN" sz="1400" dirty="0"/>
              <a:t>", "</a:t>
            </a:r>
            <a:r>
              <a:rPr lang="en-IN" sz="1400" dirty="0" err="1"/>
              <a:t>total_spent</a:t>
            </a:r>
            <a:r>
              <a:rPr lang="en-IN" sz="1400" dirty="0"/>
              <a:t>", "</a:t>
            </a:r>
            <a:r>
              <a:rPr lang="en-IN" sz="1400" dirty="0" err="1"/>
              <a:t>avg_spent</a:t>
            </a:r>
            <a:r>
              <a:rPr lang="en-IN" sz="1400" dirty="0"/>
              <a:t>", "transactions"])</a:t>
            </a:r>
          </a:p>
          <a:p>
            <a:pPr marL="274320" lvl="1" indent="0">
              <a:buNone/>
            </a:pPr>
            <a:endParaRPr lang="en-IN" sz="1400" dirty="0"/>
          </a:p>
          <a:p>
            <a:pPr marL="274320" lvl="1" indent="0">
              <a:buNone/>
            </a:pPr>
            <a:r>
              <a:rPr lang="en-IN" sz="1400" dirty="0"/>
              <a:t>This feature </a:t>
            </a:r>
            <a:r>
              <a:rPr lang="en-IN" sz="1400" dirty="0" err="1"/>
              <a:t>DataFrame</a:t>
            </a:r>
            <a:r>
              <a:rPr lang="en-IN" sz="1400" dirty="0"/>
              <a:t> can now be used for </a:t>
            </a:r>
            <a:r>
              <a:rPr lang="en-IN" sz="1400" b="1" dirty="0"/>
              <a:t>training ML models</a:t>
            </a:r>
            <a:r>
              <a:rPr lang="en-IN" sz="1400" dirty="0"/>
              <a:t> like logistic regression, random forests, etc.</a:t>
            </a:r>
          </a:p>
        </p:txBody>
      </p:sp>
    </p:spTree>
    <p:extLst>
      <p:ext uri="{BB962C8B-B14F-4D97-AF65-F5344CB8AC3E}">
        <p14:creationId xmlns:p14="http://schemas.microsoft.com/office/powerpoint/2010/main" val="2062832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BA10-44CD-9654-2812-BFAE5741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719" y="103469"/>
            <a:ext cx="10058400" cy="1609344"/>
          </a:xfrm>
        </p:spPr>
        <p:txBody>
          <a:bodyPr>
            <a:normAutofit/>
          </a:bodyPr>
          <a:lstStyle/>
          <a:p>
            <a:r>
              <a:rPr lang="en-IN" b="1"/>
              <a:t>Practical Task:</a:t>
            </a:r>
            <a:br>
              <a:rPr lang="en-IN" b="1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4AF27-0511-B2FB-F63E-96F8AD850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896" y="1094395"/>
            <a:ext cx="6482419" cy="4050792"/>
          </a:xfrm>
        </p:spPr>
        <p:txBody>
          <a:bodyPr>
            <a:noAutofit/>
          </a:bodyPr>
          <a:lstStyle/>
          <a:p>
            <a:r>
              <a:rPr lang="en-IN" sz="1200" b="1" dirty="0">
                <a:highlight>
                  <a:srgbClr val="FFFF00"/>
                </a:highlight>
              </a:rPr>
              <a:t>Snowflake Configuration for ML Project: Warehouse, Database, and Schema</a:t>
            </a:r>
            <a:endParaRPr lang="en-IN" sz="12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1200" dirty="0"/>
              <a:t>-- Create a warehouse for ML processing</a:t>
            </a:r>
          </a:p>
          <a:p>
            <a:pPr marL="0" indent="0">
              <a:buNone/>
            </a:pPr>
            <a:r>
              <a:rPr lang="en-US" sz="1200" dirty="0"/>
              <a:t>CREATE OR REPLACE WAREHOUSE ML_WH</a:t>
            </a:r>
          </a:p>
          <a:p>
            <a:pPr marL="0" indent="0">
              <a:buNone/>
            </a:pPr>
            <a:r>
              <a:rPr lang="en-US" sz="1200" dirty="0"/>
              <a:t>  WITH WAREHOUSE_SIZE = 'XSMALL'</a:t>
            </a:r>
          </a:p>
          <a:p>
            <a:pPr marL="0" indent="0">
              <a:buNone/>
            </a:pPr>
            <a:r>
              <a:rPr lang="en-US" sz="1200" dirty="0"/>
              <a:t>  AUTO_SUSPEND = 60</a:t>
            </a:r>
          </a:p>
          <a:p>
            <a:pPr marL="0" indent="0">
              <a:buNone/>
            </a:pPr>
            <a:r>
              <a:rPr lang="en-US" sz="1200" dirty="0"/>
              <a:t>  AUTO_RESUME = TRUE;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-- Create a database to store your project tables</a:t>
            </a:r>
          </a:p>
          <a:p>
            <a:pPr marL="0" indent="0">
              <a:buNone/>
            </a:pPr>
            <a:r>
              <a:rPr lang="en-US" sz="1200" dirty="0"/>
              <a:t>CREATE OR REPLACE DATABASE ML_PROJECT;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-- Create a schema within that database</a:t>
            </a:r>
          </a:p>
          <a:p>
            <a:pPr marL="0" indent="0">
              <a:buNone/>
            </a:pPr>
            <a:r>
              <a:rPr lang="en-US" sz="1200" dirty="0"/>
              <a:t>USE DATABASE ML_PROJECT;</a:t>
            </a:r>
          </a:p>
          <a:p>
            <a:pPr marL="0" indent="0">
              <a:buNone/>
            </a:pPr>
            <a:r>
              <a:rPr lang="en-US" sz="1200" dirty="0"/>
              <a:t>CREATE OR REPLACE SCHEMA FEATURES;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USE WAREHOUSE ML_WH;</a:t>
            </a:r>
          </a:p>
          <a:p>
            <a:pPr marL="0" indent="0">
              <a:buNone/>
            </a:pPr>
            <a:r>
              <a:rPr lang="en-US" sz="1200" dirty="0"/>
              <a:t>USE SCHEMA ML_PROJECT.FEATURES;</a:t>
            </a:r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4C40D-6737-34E2-A3F1-EFBC643C0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600" y="1513765"/>
            <a:ext cx="6897473" cy="405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74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5B29-F8F7-176D-AB63-D52F2B11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63" y="383960"/>
            <a:ext cx="10058400" cy="5777089"/>
          </a:xfrm>
        </p:spPr>
        <p:txBody>
          <a:bodyPr>
            <a:normAutofit lnSpcReduction="10000"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SAMPLE DATA :</a:t>
            </a:r>
          </a:p>
          <a:p>
            <a:pPr marL="0" indent="0">
              <a:lnSpc>
                <a:spcPct val="20000"/>
              </a:lnSpc>
              <a:buNone/>
            </a:pPr>
            <a:endParaRPr lang="en-US" sz="1200" dirty="0"/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USE DATABASE ML_PROJECT;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USE SCHEMA FEATURES;</a:t>
            </a:r>
          </a:p>
          <a:p>
            <a:pPr marL="0" indent="0">
              <a:lnSpc>
                <a:spcPct val="20000"/>
              </a:lnSpc>
              <a:buNone/>
            </a:pPr>
            <a:endParaRPr lang="en-US" sz="1200" dirty="0"/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CREATE OR REPLACE TABLE CUSTOMER_ACTIVITY (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    CUSTOMER_ID INT,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    LOGIN_DATE DATE,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    TRANSACTION_COUNT INT,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    COUNTRY STRING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);</a:t>
            </a:r>
          </a:p>
          <a:p>
            <a:pPr marL="0" indent="0">
              <a:lnSpc>
                <a:spcPct val="20000"/>
              </a:lnSpc>
              <a:buNone/>
            </a:pPr>
            <a:endParaRPr lang="en-US" sz="1200" dirty="0"/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INSERT INTO CUSTOMER_ACTIVITY (CUSTOMER_ID, LOGIN_DATE, TRANSACTION_COUNT, COUNTRY) VALUES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(4, '2025-06-04', 6, 'India'),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(4, '2025-06-05', 4, 'India'),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(5, '2025-06-02', 1, 'USA'),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(5, '2025-06-04', 1, 'USA'),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(6, '2025-06-01', 8, 'Canada'),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(6, '2025-06-04', 6, 'Canada'),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(6, '2025-06-05', 4, 'Canada'),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(7, '2025-06-03', 0, 'Germany'),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(7, '2025-06-04', 0, 'Germany'),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(8, '2025-06-03', 2, 'UK'),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(8, '2025-06-04', 1, 'UK'),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(9, '2025-06-04', 9, 'Australia'),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(9, '2025-06-05', 3, 'Australia'),</a:t>
            </a:r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(10, '2025-06-05', 0, 'France’);</a:t>
            </a:r>
          </a:p>
          <a:p>
            <a:pPr marL="0" indent="0">
              <a:lnSpc>
                <a:spcPct val="20000"/>
              </a:lnSpc>
              <a:buNone/>
            </a:pPr>
            <a:endParaRPr lang="en-US" sz="1200" dirty="0"/>
          </a:p>
          <a:p>
            <a:pPr marL="0" indent="0">
              <a:lnSpc>
                <a:spcPct val="20000"/>
              </a:lnSpc>
              <a:buNone/>
            </a:pPr>
            <a:r>
              <a:rPr lang="en-US" sz="1200" dirty="0"/>
              <a:t>SELECT * FROM CUSTOMER_ACTIVITY;</a:t>
            </a:r>
          </a:p>
          <a:p>
            <a:pPr marL="0" indent="0">
              <a:buNone/>
            </a:pPr>
            <a:r>
              <a:rPr lang="en-US" sz="1200" dirty="0">
                <a:highlight>
                  <a:srgbClr val="FFFF00"/>
                </a:highlight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718B2D-763F-A39D-D2F6-EB0E37A76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061" y="3010830"/>
            <a:ext cx="5233842" cy="357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55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28DC-DB27-6B77-89EE-853BD8315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15686"/>
            <a:ext cx="10058400" cy="5856514"/>
          </a:xfrm>
        </p:spPr>
        <p:txBody>
          <a:bodyPr>
            <a:normAutofit/>
          </a:bodyPr>
          <a:lstStyle/>
          <a:p>
            <a:r>
              <a:rPr lang="en-IN" sz="1200" dirty="0">
                <a:highlight>
                  <a:srgbClr val="FFFF00"/>
                </a:highlight>
              </a:rPr>
              <a:t>Creating and Storing Engineered Features in Snowflake</a:t>
            </a:r>
          </a:p>
          <a:p>
            <a:pPr marL="0" indent="0">
              <a:buNone/>
            </a:pPr>
            <a:r>
              <a:rPr lang="en-US" sz="1200" dirty="0"/>
              <a:t>USE WAREHOUSE ML_WH;</a:t>
            </a:r>
          </a:p>
          <a:p>
            <a:pPr marL="0" indent="0">
              <a:buNone/>
            </a:pPr>
            <a:r>
              <a:rPr lang="en-US" sz="1200" dirty="0"/>
              <a:t>USE DATABASE ML_PROJECT;</a:t>
            </a:r>
          </a:p>
          <a:p>
            <a:pPr marL="0" indent="0">
              <a:buNone/>
            </a:pPr>
            <a:r>
              <a:rPr lang="en-US" sz="1200" dirty="0"/>
              <a:t>USE SCHEMA FEATURES;</a:t>
            </a:r>
          </a:p>
          <a:p>
            <a:pPr marL="0" indent="0">
              <a:buNone/>
            </a:pPr>
            <a:r>
              <a:rPr lang="en-US" sz="1200" dirty="0"/>
              <a:t>CREATE OR REPLACE TABLE CUSTOMER_FEATURES AS</a:t>
            </a:r>
          </a:p>
          <a:p>
            <a:pPr marL="0" indent="0">
              <a:buNone/>
            </a:pPr>
            <a:r>
              <a:rPr lang="en-US" sz="1200" dirty="0"/>
              <a:t>SELECT</a:t>
            </a:r>
          </a:p>
          <a:p>
            <a:pPr marL="0" indent="0">
              <a:buNone/>
            </a:pPr>
            <a:r>
              <a:rPr lang="en-US" sz="1200" dirty="0"/>
              <a:t>  CUSTOMER_ID,</a:t>
            </a:r>
          </a:p>
          <a:p>
            <a:pPr marL="0" indent="0">
              <a:buNone/>
            </a:pPr>
            <a:r>
              <a:rPr lang="en-US" sz="1200" dirty="0"/>
              <a:t>  COUNT(*) AS LOGIN_DAYS,</a:t>
            </a:r>
          </a:p>
          <a:p>
            <a:pPr marL="0" indent="0">
              <a:buNone/>
            </a:pPr>
            <a:r>
              <a:rPr lang="en-US" sz="1200" dirty="0"/>
              <a:t>  SUM(TRANSACTION_COUNT) AS TOTAL_TRANSACTIONS,</a:t>
            </a:r>
          </a:p>
          <a:p>
            <a:pPr marL="0" indent="0">
              <a:buNone/>
            </a:pPr>
            <a:r>
              <a:rPr lang="en-US" sz="1200" dirty="0"/>
              <a:t>  MAX(LOGIN_DATE) AS LAST_LOGIN_DATE</a:t>
            </a:r>
          </a:p>
          <a:p>
            <a:pPr marL="0" indent="0">
              <a:buNone/>
            </a:pPr>
            <a:r>
              <a:rPr lang="en-US" sz="1200" dirty="0"/>
              <a:t>FROM</a:t>
            </a:r>
          </a:p>
          <a:p>
            <a:pPr marL="0" indent="0">
              <a:buNone/>
            </a:pPr>
            <a:r>
              <a:rPr lang="en-US" sz="1200" dirty="0"/>
              <a:t>  CUSTOMER_ACTIVITY</a:t>
            </a:r>
          </a:p>
          <a:p>
            <a:pPr marL="0" indent="0">
              <a:buNone/>
            </a:pPr>
            <a:r>
              <a:rPr lang="en-US" sz="1200" dirty="0"/>
              <a:t>GROUP BY</a:t>
            </a:r>
          </a:p>
          <a:p>
            <a:pPr marL="0" indent="0">
              <a:buNone/>
            </a:pPr>
            <a:r>
              <a:rPr lang="en-US" sz="1200" dirty="0"/>
              <a:t>  CUSTOMER_ID;</a:t>
            </a:r>
          </a:p>
          <a:p>
            <a:pPr marL="0" indent="0">
              <a:buNone/>
            </a:pPr>
            <a:r>
              <a:rPr lang="en-US" sz="1200" dirty="0"/>
              <a:t>SELECT * FROM CUSTOMER_FEATURES;</a:t>
            </a:r>
          </a:p>
          <a:p>
            <a:pPr marL="0" indent="0">
              <a:buNone/>
            </a:pPr>
            <a:endParaRPr lang="en-US" sz="12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17C44-99C1-5B4F-81C3-915EA9B6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785" y="1175657"/>
            <a:ext cx="5313900" cy="388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0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5D09-B7F8-B11B-95A2-3757E5644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02771"/>
            <a:ext cx="10058400" cy="5769429"/>
          </a:xfrm>
        </p:spPr>
        <p:txBody>
          <a:bodyPr>
            <a:normAutofit/>
          </a:bodyPr>
          <a:lstStyle/>
          <a:p>
            <a:r>
              <a:rPr lang="en-IN" sz="1200" dirty="0">
                <a:highlight>
                  <a:srgbClr val="FFFF00"/>
                </a:highlight>
              </a:rPr>
              <a:t>Establishing a Snowflake Connection in Python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import </a:t>
            </a:r>
            <a:r>
              <a:rPr lang="en-IN" sz="1200" dirty="0" err="1"/>
              <a:t>snowflake.connector</a:t>
            </a:r>
            <a:r>
              <a:rPr lang="en-IN" sz="1200" dirty="0"/>
              <a:t>				</a:t>
            </a:r>
          </a:p>
          <a:p>
            <a:pPr marL="0" indent="0">
              <a:buNone/>
            </a:pPr>
            <a:r>
              <a:rPr lang="en-IN" sz="1200" dirty="0"/>
              <a:t>						</a:t>
            </a:r>
            <a:br>
              <a:rPr lang="en-IN" sz="1200" dirty="0"/>
            </a:br>
            <a:r>
              <a:rPr lang="en-IN" sz="1200" dirty="0"/>
              <a:t>def </a:t>
            </a:r>
            <a:r>
              <a:rPr lang="en-IN" sz="1200" dirty="0" err="1"/>
              <a:t>get_connection</a:t>
            </a:r>
            <a:r>
              <a:rPr lang="en-IN" sz="1200" dirty="0"/>
              <a:t>():</a:t>
            </a:r>
          </a:p>
          <a:p>
            <a:pPr marL="0" indent="0">
              <a:buNone/>
            </a:pPr>
            <a:r>
              <a:rPr lang="en-IN" sz="1200" dirty="0"/>
              <a:t>conn = </a:t>
            </a:r>
            <a:r>
              <a:rPr lang="en-IN" sz="1200" dirty="0" err="1"/>
              <a:t>snowflake.connector.connect</a:t>
            </a:r>
            <a:r>
              <a:rPr lang="en-IN" sz="1200" dirty="0"/>
              <a:t>(</a:t>
            </a:r>
          </a:p>
          <a:p>
            <a:pPr marL="0" indent="0">
              <a:buNone/>
            </a:pPr>
            <a:r>
              <a:rPr lang="en-IN" sz="1200" dirty="0"/>
              <a:t>user='Anish3004’,				</a:t>
            </a:r>
          </a:p>
          <a:p>
            <a:pPr marL="0" indent="0">
              <a:buNone/>
            </a:pPr>
            <a:r>
              <a:rPr lang="en-IN" sz="1200" dirty="0"/>
              <a:t>password=‘</a:t>
            </a:r>
            <a:r>
              <a:rPr lang="en-IN" sz="1200" dirty="0" err="1"/>
              <a:t>My_Password</a:t>
            </a:r>
            <a:r>
              <a:rPr lang="en-IN" sz="1200" dirty="0"/>
              <a:t>',</a:t>
            </a:r>
          </a:p>
          <a:p>
            <a:pPr marL="0" indent="0">
              <a:buNone/>
            </a:pPr>
            <a:r>
              <a:rPr lang="en-IN" sz="1200" dirty="0"/>
              <a:t>account='LTSFLEG-MO32405’, 			</a:t>
            </a:r>
          </a:p>
          <a:p>
            <a:pPr marL="0" indent="0">
              <a:buNone/>
            </a:pPr>
            <a:r>
              <a:rPr lang="en-IN" sz="1200" dirty="0"/>
              <a:t>warehouse='ML_WH’,					   </a:t>
            </a:r>
          </a:p>
          <a:p>
            <a:pPr marL="0" indent="0">
              <a:buNone/>
            </a:pPr>
            <a:r>
              <a:rPr lang="en-IN" sz="1200" dirty="0"/>
              <a:t>database='ML_PROJECT',</a:t>
            </a:r>
          </a:p>
          <a:p>
            <a:pPr marL="0" indent="0">
              <a:buNone/>
            </a:pPr>
            <a:r>
              <a:rPr lang="en-IN" sz="1200" dirty="0"/>
              <a:t>schema='FEATURES'</a:t>
            </a:r>
          </a:p>
          <a:p>
            <a:pPr marL="0" indent="0">
              <a:buNone/>
            </a:pPr>
            <a:r>
              <a:rPr lang="en-IN" sz="1200" dirty="0"/>
              <a:t>)</a:t>
            </a:r>
          </a:p>
          <a:p>
            <a:pPr marL="0" indent="0">
              <a:buNone/>
            </a:pPr>
            <a:r>
              <a:rPr lang="en-IN" sz="1200" dirty="0"/>
              <a:t>return conn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72907-D971-6BA0-3633-649BAA468378}"/>
              </a:ext>
            </a:extLst>
          </p:cNvPr>
          <p:cNvSpPr txBox="1"/>
          <p:nvPr/>
        </p:nvSpPr>
        <p:spPr>
          <a:xfrm>
            <a:off x="5873258" y="791481"/>
            <a:ext cx="5248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 u="sng" dirty="0"/>
              <a:t>EXPLANATION :</a:t>
            </a:r>
          </a:p>
          <a:p>
            <a:endParaRPr lang="en-IN" sz="1200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Secure connection to Snowflake using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Uses credentials and metadata (warehouse, DB, schema)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Enables feature retrieval directly from Snowflake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0601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F968-42A2-3C03-EEBB-98AE73993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37457"/>
            <a:ext cx="10058400" cy="5834743"/>
          </a:xfrm>
        </p:spPr>
        <p:txBody>
          <a:bodyPr>
            <a:normAutofit/>
          </a:bodyPr>
          <a:lstStyle/>
          <a:p>
            <a:r>
              <a:rPr lang="en-IN" sz="1200" dirty="0">
                <a:highlight>
                  <a:srgbClr val="FFFF00"/>
                </a:highlight>
              </a:rPr>
              <a:t>Fetching Features from Snowflake into Python</a:t>
            </a:r>
          </a:p>
          <a:p>
            <a:endParaRPr lang="en-IN" sz="12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IN" sz="1200" dirty="0"/>
              <a:t>print("🚀 Script started")										</a:t>
            </a:r>
            <a:br>
              <a:rPr lang="en-IN" sz="1200" dirty="0"/>
            </a:br>
            <a:r>
              <a:rPr lang="en-IN" sz="1200" dirty="0"/>
              <a:t>import pandas as pd					 - </a:t>
            </a:r>
          </a:p>
          <a:p>
            <a:pPr marL="0" indent="0">
              <a:buNone/>
            </a:pPr>
            <a:r>
              <a:rPr lang="en-IN" sz="1200" dirty="0"/>
              <a:t>from </a:t>
            </a:r>
            <a:r>
              <a:rPr lang="en-IN" sz="1200" dirty="0" err="1"/>
              <a:t>snowflake_config</a:t>
            </a:r>
            <a:r>
              <a:rPr lang="en-IN" sz="1200" dirty="0"/>
              <a:t> import </a:t>
            </a:r>
            <a:r>
              <a:rPr lang="en-IN" sz="1200" dirty="0" err="1"/>
              <a:t>get_connection</a:t>
            </a:r>
            <a:r>
              <a:rPr lang="en-IN" sz="1200" dirty="0"/>
              <a:t>			</a:t>
            </a:r>
            <a:br>
              <a:rPr lang="en-IN" sz="1200" dirty="0"/>
            </a:br>
            <a:r>
              <a:rPr lang="en-IN" sz="1200" dirty="0"/>
              <a:t>try:</a:t>
            </a:r>
          </a:p>
          <a:p>
            <a:pPr marL="0" indent="0">
              <a:buNone/>
            </a:pPr>
            <a:r>
              <a:rPr lang="en-IN" sz="1200" dirty="0"/>
              <a:t>conn = </a:t>
            </a:r>
            <a:r>
              <a:rPr lang="en-IN" sz="1200" dirty="0" err="1"/>
              <a:t>get_connection</a:t>
            </a:r>
            <a:r>
              <a:rPr lang="en-IN" sz="1200" dirty="0"/>
              <a:t>()</a:t>
            </a:r>
          </a:p>
          <a:p>
            <a:pPr marL="0" indent="0">
              <a:buNone/>
            </a:pPr>
            <a:r>
              <a:rPr lang="en-IN" sz="1200" dirty="0"/>
              <a:t>query = "SELECT * FROM CUSTOMER_FEATURES;"</a:t>
            </a:r>
          </a:p>
          <a:p>
            <a:pPr marL="0" indent="0">
              <a:buNone/>
            </a:pPr>
            <a:r>
              <a:rPr lang="en-IN" sz="1200" dirty="0" err="1"/>
              <a:t>df</a:t>
            </a:r>
            <a:r>
              <a:rPr lang="en-IN" sz="1200" dirty="0"/>
              <a:t> = </a:t>
            </a:r>
            <a:r>
              <a:rPr lang="en-IN" sz="1200" dirty="0" err="1"/>
              <a:t>pd.read_sql</a:t>
            </a:r>
            <a:r>
              <a:rPr lang="en-IN" sz="1200" dirty="0"/>
              <a:t>(query, conn)</a:t>
            </a:r>
          </a:p>
          <a:p>
            <a:pPr marL="0" indent="0">
              <a:buNone/>
            </a:pPr>
            <a:r>
              <a:rPr lang="en-IN" sz="1200" dirty="0" err="1"/>
              <a:t>conn.close</a:t>
            </a:r>
            <a:r>
              <a:rPr lang="en-IN" sz="1200" dirty="0"/>
              <a:t>()</a:t>
            </a:r>
          </a:p>
          <a:p>
            <a:pPr marL="0" indent="0">
              <a:buNone/>
            </a:pPr>
            <a:br>
              <a:rPr lang="en-IN" sz="1200" dirty="0"/>
            </a:br>
            <a:r>
              <a:rPr lang="en-IN" sz="1200" dirty="0"/>
              <a:t>print("Connected and data fetched.")</a:t>
            </a:r>
          </a:p>
          <a:p>
            <a:pPr marL="0" indent="0">
              <a:buNone/>
            </a:pPr>
            <a:r>
              <a:rPr lang="en-IN" sz="1200" dirty="0"/>
              <a:t>print("Number of rows:", </a:t>
            </a:r>
            <a:r>
              <a:rPr lang="en-IN" sz="1200" dirty="0" err="1"/>
              <a:t>len</a:t>
            </a:r>
            <a:r>
              <a:rPr lang="en-IN" sz="1200" dirty="0"/>
              <a:t>(</a:t>
            </a:r>
            <a:r>
              <a:rPr lang="en-IN" sz="1200" dirty="0" err="1"/>
              <a:t>df</a:t>
            </a:r>
            <a:r>
              <a:rPr lang="en-IN" sz="1200" dirty="0"/>
              <a:t>))</a:t>
            </a:r>
          </a:p>
          <a:p>
            <a:pPr marL="0" indent="0">
              <a:buNone/>
            </a:pPr>
            <a:r>
              <a:rPr lang="en-IN" sz="1200" dirty="0"/>
              <a:t>print(</a:t>
            </a:r>
            <a:r>
              <a:rPr lang="en-IN" sz="1200" dirty="0" err="1"/>
              <a:t>df.head</a:t>
            </a:r>
            <a:r>
              <a:rPr lang="en-IN" sz="1200" dirty="0"/>
              <a:t>())</a:t>
            </a:r>
          </a:p>
          <a:p>
            <a:pPr marL="0" indent="0">
              <a:buNone/>
            </a:pPr>
            <a:br>
              <a:rPr lang="en-IN" sz="1200" dirty="0"/>
            </a:br>
            <a:r>
              <a:rPr lang="en-IN" sz="1200" dirty="0"/>
              <a:t>except Exception as e:</a:t>
            </a:r>
          </a:p>
          <a:p>
            <a:pPr marL="0" indent="0">
              <a:buNone/>
            </a:pPr>
            <a:r>
              <a:rPr lang="en-IN" sz="1200" dirty="0"/>
              <a:t>print(" An error occurred:", e)</a:t>
            </a:r>
          </a:p>
          <a:p>
            <a:pPr marL="0" indent="0">
              <a:buNone/>
            </a:pPr>
            <a:br>
              <a:rPr lang="en-IN" sz="1200" dirty="0"/>
            </a:br>
            <a:endParaRPr lang="en-IN" sz="1200" dirty="0"/>
          </a:p>
          <a:p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D8CE49-6E92-F58E-9D67-59CBD7F16688}"/>
              </a:ext>
            </a:extLst>
          </p:cNvPr>
          <p:cNvSpPr txBox="1"/>
          <p:nvPr/>
        </p:nvSpPr>
        <p:spPr>
          <a:xfrm>
            <a:off x="7208322" y="985652"/>
            <a:ext cx="43582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u="sng" dirty="0"/>
              <a:t>EXPLANATION :</a:t>
            </a:r>
          </a:p>
          <a:p>
            <a:endParaRPr lang="en-US" sz="1200" i="1" u="sng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/>
              <a:t>Uses </a:t>
            </a:r>
            <a:r>
              <a:rPr lang="en-IN" sz="1200" dirty="0" err="1"/>
              <a:t>pandas.read_sql</a:t>
            </a:r>
            <a:r>
              <a:rPr lang="en-IN" sz="1200" dirty="0"/>
              <a:t>() to run a query.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/>
              <a:t>Retrieves engineered features into a </a:t>
            </a:r>
            <a:r>
              <a:rPr lang="en-IN" sz="1200" dirty="0" err="1"/>
              <a:t>DataFrame</a:t>
            </a:r>
            <a:r>
              <a:rPr lang="en-IN" sz="1200" dirty="0"/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/>
              <a:t>Handles connection safely with try-except block.</a:t>
            </a:r>
          </a:p>
          <a:p>
            <a:pPr marL="171450" indent="-171450">
              <a:buFontTx/>
              <a:buChar char="-"/>
            </a:pPr>
            <a:endParaRPr lang="en-IN" sz="1200" dirty="0"/>
          </a:p>
          <a:p>
            <a:pPr marL="171450" indent="-171450">
              <a:buFontTx/>
              <a:buChar char="-"/>
            </a:pPr>
            <a:endParaRPr lang="en-IN" sz="1200" dirty="0"/>
          </a:p>
          <a:p>
            <a:endParaRPr lang="en-US" sz="1200" i="1" u="sng" dirty="0"/>
          </a:p>
          <a:p>
            <a:endParaRPr lang="en-US" sz="1200" i="1" u="sng" dirty="0"/>
          </a:p>
        </p:txBody>
      </p:sp>
    </p:spTree>
    <p:extLst>
      <p:ext uri="{BB962C8B-B14F-4D97-AF65-F5344CB8AC3E}">
        <p14:creationId xmlns:p14="http://schemas.microsoft.com/office/powerpoint/2010/main" val="3696329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3BE98-66BD-84AC-0D02-C89403719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48343"/>
            <a:ext cx="10058400" cy="5823857"/>
          </a:xfrm>
        </p:spPr>
        <p:txBody>
          <a:bodyPr>
            <a:noAutofit/>
          </a:bodyPr>
          <a:lstStyle/>
          <a:p>
            <a:r>
              <a:rPr lang="en-IN" sz="1200" dirty="0">
                <a:highlight>
                  <a:srgbClr val="FFFF00"/>
                </a:highlight>
              </a:rPr>
              <a:t>Training and Evaluating ML Model on Engineered Feature</a:t>
            </a:r>
          </a:p>
          <a:p>
            <a:pPr marL="0" indent="0">
              <a:buNone/>
            </a:pPr>
            <a:r>
              <a:rPr lang="en-IN" sz="1200" dirty="0"/>
              <a:t>import pandas as pd</a:t>
            </a:r>
          </a:p>
          <a:p>
            <a:pPr marL="0" indent="0">
              <a:buNone/>
            </a:pPr>
            <a:r>
              <a:rPr lang="en-IN" sz="1200" dirty="0"/>
              <a:t>from </a:t>
            </a:r>
            <a:r>
              <a:rPr lang="en-IN" sz="1200" dirty="0" err="1"/>
              <a:t>sklearn.model_selection</a:t>
            </a:r>
            <a:r>
              <a:rPr lang="en-IN" sz="1200" dirty="0"/>
              <a:t> import </a:t>
            </a:r>
            <a:r>
              <a:rPr lang="en-IN" sz="1200" dirty="0" err="1"/>
              <a:t>train_test_split</a:t>
            </a:r>
            <a:r>
              <a:rPr lang="en-IN" sz="1200" dirty="0"/>
              <a:t>				</a:t>
            </a:r>
          </a:p>
          <a:p>
            <a:pPr marL="0" indent="0">
              <a:buNone/>
            </a:pPr>
            <a:r>
              <a:rPr lang="en-IN" sz="1200" dirty="0"/>
              <a:t>from </a:t>
            </a:r>
            <a:r>
              <a:rPr lang="en-IN" sz="1200" dirty="0" err="1"/>
              <a:t>sklearn.ensemble</a:t>
            </a:r>
            <a:r>
              <a:rPr lang="en-IN" sz="1200" dirty="0"/>
              <a:t> import </a:t>
            </a:r>
            <a:r>
              <a:rPr lang="en-IN" sz="1200" dirty="0" err="1"/>
              <a:t>RandomForestClassifier</a:t>
            </a:r>
            <a:r>
              <a:rPr lang="en-IN" sz="1200" dirty="0"/>
              <a:t>			   </a:t>
            </a:r>
          </a:p>
          <a:p>
            <a:pPr marL="0" indent="0">
              <a:buNone/>
            </a:pPr>
            <a:r>
              <a:rPr lang="en-IN" sz="1200" dirty="0"/>
              <a:t>from </a:t>
            </a:r>
            <a:r>
              <a:rPr lang="en-IN" sz="1200" dirty="0" err="1"/>
              <a:t>sklearn.metrics</a:t>
            </a:r>
            <a:r>
              <a:rPr lang="en-IN" sz="1200" dirty="0"/>
              <a:t> import </a:t>
            </a:r>
            <a:r>
              <a:rPr lang="en-IN" sz="1200" dirty="0" err="1"/>
              <a:t>classification_report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from </a:t>
            </a:r>
            <a:r>
              <a:rPr lang="en-IN" sz="1200" dirty="0" err="1"/>
              <a:t>snowflake_config</a:t>
            </a:r>
            <a:r>
              <a:rPr lang="en-IN" sz="1200" dirty="0"/>
              <a:t> import </a:t>
            </a:r>
            <a:r>
              <a:rPr lang="en-IN" sz="1200" dirty="0" err="1"/>
              <a:t>get_connection</a:t>
            </a:r>
            <a:r>
              <a:rPr lang="en-IN" sz="1200" dirty="0"/>
              <a:t>			  								</a:t>
            </a:r>
            <a:br>
              <a:rPr lang="en-IN" sz="1200" dirty="0"/>
            </a:br>
            <a:endParaRPr lang="en-IN" sz="1200" dirty="0"/>
          </a:p>
          <a:p>
            <a:pPr marL="0" indent="0">
              <a:buNone/>
            </a:pPr>
            <a:r>
              <a:rPr lang="en-IN" sz="1200" dirty="0"/>
              <a:t># Load features from Snowflake					</a:t>
            </a:r>
          </a:p>
          <a:p>
            <a:pPr marL="0" indent="0">
              <a:buNone/>
            </a:pPr>
            <a:r>
              <a:rPr lang="en-IN" sz="1200" dirty="0"/>
              <a:t>conn = </a:t>
            </a:r>
            <a:r>
              <a:rPr lang="en-IN" sz="1200" dirty="0" err="1"/>
              <a:t>get_connection</a:t>
            </a:r>
            <a:r>
              <a:rPr lang="en-IN" sz="1200" dirty="0"/>
              <a:t>()						   </a:t>
            </a:r>
          </a:p>
          <a:p>
            <a:pPr marL="0" indent="0">
              <a:buNone/>
            </a:pPr>
            <a:r>
              <a:rPr lang="en-IN" sz="1200" dirty="0"/>
              <a:t>query = "SELECT * FROM CUSTOMER_FEATURES;"</a:t>
            </a:r>
          </a:p>
          <a:p>
            <a:pPr marL="0" indent="0">
              <a:buNone/>
            </a:pPr>
            <a:r>
              <a:rPr lang="en-IN" sz="1200" dirty="0" err="1"/>
              <a:t>df</a:t>
            </a:r>
            <a:r>
              <a:rPr lang="en-IN" sz="1200" dirty="0"/>
              <a:t> = </a:t>
            </a:r>
            <a:r>
              <a:rPr lang="en-IN" sz="1200" dirty="0" err="1"/>
              <a:t>pd.read_sql</a:t>
            </a:r>
            <a:r>
              <a:rPr lang="en-IN" sz="1200" dirty="0"/>
              <a:t>(query, conn)</a:t>
            </a:r>
          </a:p>
          <a:p>
            <a:pPr marL="0" indent="0">
              <a:buNone/>
            </a:pPr>
            <a:r>
              <a:rPr lang="en-IN" sz="1200" dirty="0" err="1"/>
              <a:t>conn.close</a:t>
            </a:r>
            <a:r>
              <a:rPr lang="en-IN" sz="1200" dirty="0"/>
              <a:t>()</a:t>
            </a:r>
          </a:p>
          <a:p>
            <a:pPr marL="0" indent="0">
              <a:buNone/>
            </a:pPr>
            <a:r>
              <a:rPr lang="en-IN" sz="1200" dirty="0"/>
              <a:t># Create target label (active = 1, inactive = 0)</a:t>
            </a:r>
          </a:p>
          <a:p>
            <a:pPr marL="0" indent="0">
              <a:buNone/>
            </a:pPr>
            <a:r>
              <a:rPr lang="en-IN" sz="1200" dirty="0" err="1"/>
              <a:t>df</a:t>
            </a:r>
            <a:r>
              <a:rPr lang="en-IN" sz="1200" dirty="0"/>
              <a:t>['IS_ACTIVE'] = ((</a:t>
            </a:r>
            <a:r>
              <a:rPr lang="en-IN" sz="1200" dirty="0" err="1"/>
              <a:t>df</a:t>
            </a:r>
            <a:r>
              <a:rPr lang="en-IN" sz="1200" dirty="0"/>
              <a:t>['LOGIN_DAYS'] &gt;= 3) &amp; (</a:t>
            </a:r>
            <a:r>
              <a:rPr lang="en-IN" sz="1200" dirty="0" err="1"/>
              <a:t>df</a:t>
            </a:r>
            <a:r>
              <a:rPr lang="en-IN" sz="1200" dirty="0"/>
              <a:t>['TOTAL_TRANSACTIONS'] &gt;= 10)).</a:t>
            </a:r>
            <a:r>
              <a:rPr lang="en-IN" sz="1200" dirty="0" err="1"/>
              <a:t>astype</a:t>
            </a:r>
            <a:r>
              <a:rPr lang="en-IN" sz="1200" dirty="0"/>
              <a:t>(int)</a:t>
            </a:r>
          </a:p>
          <a:p>
            <a:pPr marL="0" indent="0">
              <a:buNone/>
            </a:pPr>
            <a:br>
              <a:rPr lang="en-IN" sz="1200" dirty="0"/>
            </a:br>
            <a:r>
              <a:rPr lang="en-IN" sz="1200" dirty="0"/>
              <a:t># Drop non-numeric columns</a:t>
            </a:r>
          </a:p>
          <a:p>
            <a:pPr marL="0" indent="0">
              <a:buNone/>
            </a:pPr>
            <a:r>
              <a:rPr lang="en-IN" sz="1200" dirty="0" err="1"/>
              <a:t>df</a:t>
            </a:r>
            <a:r>
              <a:rPr lang="en-IN" sz="1200" dirty="0"/>
              <a:t>['LAST_LOGIN_DATE'] = </a:t>
            </a:r>
            <a:r>
              <a:rPr lang="en-IN" sz="1200" dirty="0" err="1"/>
              <a:t>pd.to_datetime</a:t>
            </a:r>
            <a:r>
              <a:rPr lang="en-IN" sz="1200" dirty="0"/>
              <a:t>(</a:t>
            </a:r>
            <a:r>
              <a:rPr lang="en-IN" sz="1200" dirty="0" err="1"/>
              <a:t>df</a:t>
            </a:r>
            <a:r>
              <a:rPr lang="en-IN" sz="1200" dirty="0"/>
              <a:t>['LAST_LOGIN_DATE'])</a:t>
            </a:r>
          </a:p>
          <a:p>
            <a:pPr marL="0" indent="0">
              <a:buNone/>
            </a:pPr>
            <a:r>
              <a:rPr lang="en-IN" sz="1200" dirty="0" err="1"/>
              <a:t>df</a:t>
            </a:r>
            <a:r>
              <a:rPr lang="en-IN" sz="1200" dirty="0"/>
              <a:t>['DAYS_SINCE_LAST_LOGIN'] = (</a:t>
            </a:r>
            <a:r>
              <a:rPr lang="en-IN" sz="1200" dirty="0" err="1"/>
              <a:t>pd.Timestamp.today</a:t>
            </a:r>
            <a:r>
              <a:rPr lang="en-IN" sz="1200" dirty="0"/>
              <a:t>() - </a:t>
            </a:r>
            <a:r>
              <a:rPr lang="en-IN" sz="1200" dirty="0" err="1"/>
              <a:t>df</a:t>
            </a:r>
            <a:r>
              <a:rPr lang="en-IN" sz="1200" dirty="0"/>
              <a:t>['LAST_LOGIN_DATE']).</a:t>
            </a:r>
            <a:r>
              <a:rPr lang="en-IN" sz="1200" dirty="0" err="1"/>
              <a:t>dt.days</a:t>
            </a:r>
            <a:endParaRPr lang="en-IN" sz="1200" dirty="0"/>
          </a:p>
          <a:p>
            <a:pPr marL="0" indent="0">
              <a:buNone/>
            </a:pPr>
            <a:r>
              <a:rPr lang="en-IN" sz="1200" dirty="0" err="1"/>
              <a:t>df</a:t>
            </a:r>
            <a:r>
              <a:rPr lang="en-IN" sz="1200" dirty="0"/>
              <a:t> = </a:t>
            </a:r>
            <a:r>
              <a:rPr lang="en-IN" sz="1200" dirty="0" err="1"/>
              <a:t>df.drop</a:t>
            </a:r>
            <a:r>
              <a:rPr lang="en-IN" sz="1200" dirty="0"/>
              <a:t>(columns=['CUSTOMER_ID', 'LAST_LOGIN_DATE'])</a:t>
            </a:r>
          </a:p>
          <a:p>
            <a:pPr marL="0" indent="0">
              <a:buNone/>
            </a:pPr>
            <a:br>
              <a:rPr lang="en-IN" sz="1200" dirty="0"/>
            </a:br>
            <a:br>
              <a:rPr lang="en-IN" sz="1200" dirty="0"/>
            </a:br>
            <a:endParaRPr lang="en-IN" sz="1200" dirty="0"/>
          </a:p>
          <a:p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71AB2-207C-DB5E-06F9-AA8599436325}"/>
              </a:ext>
            </a:extLst>
          </p:cNvPr>
          <p:cNvSpPr txBox="1"/>
          <p:nvPr/>
        </p:nvSpPr>
        <p:spPr>
          <a:xfrm rot="10800000" flipV="1">
            <a:off x="6096000" y="685800"/>
            <a:ext cx="58466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i="1" u="sng" dirty="0"/>
              <a:t>EXPLANATION :</a:t>
            </a:r>
          </a:p>
          <a:p>
            <a:endParaRPr lang="en-IN" sz="1200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Creates a binary label IS_ACTIVE based on login and transaction thresholds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Calculates DAYS_SINCE_LAST_LOGIN as a new numerical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Trains a </a:t>
            </a:r>
            <a:r>
              <a:rPr lang="en-IN" sz="1200" dirty="0" err="1"/>
              <a:t>RandomForestClassifier</a:t>
            </a:r>
            <a:r>
              <a:rPr lang="en-IN" sz="1200" dirty="0"/>
              <a:t> on engineered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Evaluates performance using </a:t>
            </a:r>
            <a:r>
              <a:rPr lang="en-IN" sz="1200" dirty="0" err="1"/>
              <a:t>classification_report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2228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50E5-8FAC-24F8-0E9C-269AF2AD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18872"/>
            <a:ext cx="10058400" cy="1609344"/>
          </a:xfrm>
        </p:spPr>
        <p:txBody>
          <a:bodyPr>
            <a:normAutofit/>
          </a:bodyPr>
          <a:lstStyle/>
          <a:p>
            <a:r>
              <a:rPr lang="en-IN" sz="4400" dirty="0"/>
              <a:t>Introduction to Feature Engineering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F689-8817-4EA8-EDFC-E9E489F45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90471"/>
            <a:ext cx="10058400" cy="4734059"/>
          </a:xfrm>
        </p:spPr>
        <p:txBody>
          <a:bodyPr>
            <a:normAutofit fontScale="70000" lnSpcReduction="20000"/>
          </a:bodyPr>
          <a:lstStyle/>
          <a:p>
            <a:r>
              <a:rPr lang="en-IN" sz="2600" b="1" dirty="0">
                <a:highlight>
                  <a:srgbClr val="FFFF00"/>
                </a:highlight>
              </a:rPr>
              <a:t>Feature engineering</a:t>
            </a:r>
            <a:r>
              <a:rPr lang="en-IN" sz="2600" b="1" dirty="0"/>
              <a:t> </a:t>
            </a:r>
            <a:r>
              <a:rPr lang="en-IN" sz="2600" dirty="0"/>
              <a:t>is the process of using domain knowledge to extract features (input variables) from raw data that make machine learning algorithms work more effectively.</a:t>
            </a:r>
          </a:p>
          <a:p>
            <a:r>
              <a:rPr lang="en-IN" sz="2600" b="1" dirty="0">
                <a:highlight>
                  <a:srgbClr val="FFFF00"/>
                </a:highlight>
              </a:rPr>
              <a:t>Importance :</a:t>
            </a:r>
            <a:r>
              <a:rPr lang="en-IN" sz="2600" dirty="0">
                <a:highlight>
                  <a:srgbClr val="FFFF00"/>
                </a:highlight>
              </a:rPr>
              <a:t> </a:t>
            </a:r>
          </a:p>
          <a:p>
            <a:pPr lvl="1">
              <a:buFont typeface="Wingdings" pitchFamily="2" charset="2"/>
              <a:buChar char="Ø"/>
            </a:pPr>
            <a:r>
              <a:rPr lang="en-IN" sz="2000" dirty="0"/>
              <a:t>Enhances model accuracy.</a:t>
            </a:r>
          </a:p>
          <a:p>
            <a:pPr lvl="1">
              <a:buFont typeface="Wingdings" pitchFamily="2" charset="2"/>
              <a:buChar char="Ø"/>
            </a:pPr>
            <a:r>
              <a:rPr lang="en-IN" sz="2000" dirty="0"/>
              <a:t>Reduces overfitting.</a:t>
            </a:r>
          </a:p>
          <a:p>
            <a:pPr lvl="1">
              <a:buFont typeface="Wingdings" pitchFamily="2" charset="2"/>
              <a:buChar char="Ø"/>
            </a:pPr>
            <a:r>
              <a:rPr lang="en-IN" sz="2000" dirty="0"/>
              <a:t>Makes models generalize better.</a:t>
            </a:r>
          </a:p>
          <a:p>
            <a:pPr lvl="1">
              <a:buFont typeface="Wingdings" pitchFamily="2" charset="2"/>
              <a:buChar char="Ø"/>
            </a:pPr>
            <a:r>
              <a:rPr lang="en-IN" sz="2000" dirty="0"/>
              <a:t>Allows incorporation of domain knowledge.</a:t>
            </a:r>
          </a:p>
          <a:p>
            <a:r>
              <a:rPr lang="en-IN" sz="2600" b="1" dirty="0">
                <a:highlight>
                  <a:srgbClr val="FFFF00"/>
                </a:highlight>
              </a:rPr>
              <a:t>Feature Engineering Techniques :</a:t>
            </a:r>
          </a:p>
          <a:p>
            <a:pPr lvl="1">
              <a:buFont typeface="Wingdings" pitchFamily="2" charset="2"/>
              <a:buChar char="Ø"/>
            </a:pPr>
            <a:r>
              <a:rPr lang="en-IN" sz="2000" i="1" u="sng" dirty="0"/>
              <a:t>Normalization : </a:t>
            </a:r>
            <a:r>
              <a:rPr lang="en-IN" sz="2000" dirty="0"/>
              <a:t>Transforms features to a common scale without distorting differences in the ranges.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000" b="1" dirty="0"/>
              <a:t>Min-Max Scaling</a:t>
            </a:r>
            <a:r>
              <a:rPr lang="en-IN" sz="2000" dirty="0"/>
              <a:t>: Scales data between 0 and 1.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000" b="1" dirty="0"/>
              <a:t>Standardization (Z-score)</a:t>
            </a:r>
            <a:r>
              <a:rPr lang="en-IN" sz="2000" dirty="0"/>
              <a:t>: Converts data to have mean = 0 and std = 1.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sz="2000" b="1" dirty="0"/>
              <a:t>Use case</a:t>
            </a:r>
            <a:r>
              <a:rPr lang="en-IN" sz="2000" dirty="0"/>
              <a:t>: Required for algorithms like KNN, SVM, Logistic Regression</a:t>
            </a:r>
            <a:r>
              <a:rPr lang="en-IN" dirty="0"/>
              <a:t>.</a:t>
            </a:r>
          </a:p>
          <a:p>
            <a:pPr marL="445680" lvl="1">
              <a:buFont typeface="Wingdings" pitchFamily="2" charset="2"/>
              <a:buChar char="Ø"/>
            </a:pPr>
            <a:r>
              <a:rPr lang="en-IN" sz="2000" i="1" u="sng" dirty="0"/>
              <a:t>Encoding Categorical Variables : </a:t>
            </a:r>
            <a:r>
              <a:rPr lang="en-IN" sz="2000" dirty="0"/>
              <a:t>Converts non-numeric (categorical) data into a numeric format.</a:t>
            </a:r>
          </a:p>
          <a:p>
            <a:pPr marL="822870" lvl="2" indent="-285750">
              <a:buFont typeface="Arial" panose="020B0604020202020204" pitchFamily="34" charset="0"/>
              <a:buChar char="•"/>
            </a:pPr>
            <a:r>
              <a:rPr lang="en-IN" sz="2000" b="1" dirty="0"/>
              <a:t>One-Hot Encoding</a:t>
            </a:r>
            <a:r>
              <a:rPr lang="en-IN" sz="2000" dirty="0"/>
              <a:t>: Creates binary columns (used for nominal categories).</a:t>
            </a:r>
          </a:p>
          <a:p>
            <a:pPr marL="822870" lvl="2" indent="-285750">
              <a:buFont typeface="Arial" panose="020B0604020202020204" pitchFamily="34" charset="0"/>
              <a:buChar char="•"/>
            </a:pPr>
            <a:r>
              <a:rPr lang="en-IN" sz="2000" b="1" dirty="0"/>
              <a:t>Label Encoding</a:t>
            </a:r>
            <a:r>
              <a:rPr lang="en-IN" sz="2000" dirty="0"/>
              <a:t>: Converts categories into numeric labels (for ordinal data).</a:t>
            </a:r>
          </a:p>
          <a:p>
            <a:pPr marL="822870" lvl="2" indent="-285750">
              <a:buFont typeface="Arial" panose="020B0604020202020204" pitchFamily="34" charset="0"/>
              <a:buChar char="•"/>
            </a:pPr>
            <a:r>
              <a:rPr lang="en-IN" sz="2000" b="1" dirty="0"/>
              <a:t>Use case</a:t>
            </a:r>
            <a:r>
              <a:rPr lang="en-IN" sz="2000" dirty="0"/>
              <a:t>: Needed for ML algorithms that require numeric input.</a:t>
            </a:r>
          </a:p>
          <a:p>
            <a:pPr lvl="1">
              <a:buFont typeface="Wingdings" pitchFamily="2" charset="2"/>
              <a:buChar char="Ø"/>
            </a:pPr>
            <a:r>
              <a:rPr lang="en-IN" sz="2000" i="1" u="sng" dirty="0"/>
              <a:t>Time-Based Aggregations : </a:t>
            </a:r>
            <a:r>
              <a:rPr lang="en-IN" sz="2000" dirty="0"/>
              <a:t>It involves grouping and summarizing data over specific time windows to extract temporal patterns or trends.</a:t>
            </a:r>
          </a:p>
          <a:p>
            <a:pPr marL="274320" lvl="1" indent="0">
              <a:buNone/>
            </a:pPr>
            <a:r>
              <a:rPr lang="en-IN" sz="2000" dirty="0"/>
              <a:t>     Use cases : Behaviour Tracking, Churn Prediction, Sales Forecasting, Anomaly Detection</a:t>
            </a:r>
            <a:r>
              <a:rPr lang="en-IN" dirty="0"/>
              <a:t>.</a:t>
            </a:r>
          </a:p>
          <a:p>
            <a:pPr marL="822960" lvl="3" indent="0">
              <a:buNone/>
            </a:pPr>
            <a:endParaRPr lang="en-IN" dirty="0"/>
          </a:p>
          <a:p>
            <a:pPr lvl="2">
              <a:buFont typeface="Wingdings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127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C408C-8BFA-7A77-256F-83AFD7239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20634"/>
            <a:ext cx="10058400" cy="5851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200" dirty="0"/>
              <a:t># Split dataset</a:t>
            </a:r>
          </a:p>
          <a:p>
            <a:pPr marL="0" indent="0">
              <a:buNone/>
            </a:pPr>
            <a:r>
              <a:rPr lang="en-IN" sz="1200" dirty="0"/>
              <a:t>X = </a:t>
            </a:r>
            <a:r>
              <a:rPr lang="en-IN" sz="1200" dirty="0" err="1"/>
              <a:t>df.drop</a:t>
            </a:r>
            <a:r>
              <a:rPr lang="en-IN" sz="1200" dirty="0"/>
              <a:t>(columns='IS_ACTIVE')</a:t>
            </a:r>
          </a:p>
          <a:p>
            <a:pPr marL="0" indent="0">
              <a:buNone/>
            </a:pPr>
            <a:r>
              <a:rPr lang="en-IN" sz="1200" dirty="0"/>
              <a:t>y = </a:t>
            </a:r>
            <a:r>
              <a:rPr lang="en-IN" sz="1200" dirty="0" err="1"/>
              <a:t>df</a:t>
            </a:r>
            <a:r>
              <a:rPr lang="en-IN" sz="1200" dirty="0"/>
              <a:t>['IS_ACTIVE']</a:t>
            </a:r>
          </a:p>
          <a:p>
            <a:pPr marL="0" indent="0">
              <a:buNone/>
            </a:pPr>
            <a:br>
              <a:rPr lang="en-IN" sz="1200" dirty="0"/>
            </a:br>
            <a:r>
              <a:rPr lang="en-IN" sz="1200" dirty="0" err="1"/>
              <a:t>X_train</a:t>
            </a:r>
            <a:r>
              <a:rPr lang="en-IN" sz="1200" dirty="0"/>
              <a:t>, </a:t>
            </a:r>
            <a:r>
              <a:rPr lang="en-IN" sz="1200" dirty="0" err="1"/>
              <a:t>X_test</a:t>
            </a:r>
            <a:r>
              <a:rPr lang="en-IN" sz="1200" dirty="0"/>
              <a:t>, </a:t>
            </a:r>
            <a:r>
              <a:rPr lang="en-IN" sz="1200" dirty="0" err="1"/>
              <a:t>y_train</a:t>
            </a:r>
            <a:r>
              <a:rPr lang="en-IN" sz="1200" dirty="0"/>
              <a:t>, </a:t>
            </a:r>
            <a:r>
              <a:rPr lang="en-IN" sz="1200" dirty="0" err="1"/>
              <a:t>y_test</a:t>
            </a:r>
            <a:r>
              <a:rPr lang="en-IN" sz="1200" dirty="0"/>
              <a:t> = </a:t>
            </a:r>
            <a:r>
              <a:rPr lang="en-IN" sz="1200" dirty="0" err="1"/>
              <a:t>train_test_split</a:t>
            </a:r>
            <a:r>
              <a:rPr lang="en-IN" sz="1200" dirty="0"/>
              <a:t>(X, y, </a:t>
            </a:r>
            <a:r>
              <a:rPr lang="en-IN" sz="1200" dirty="0" err="1"/>
              <a:t>test_size</a:t>
            </a:r>
            <a:r>
              <a:rPr lang="en-IN" sz="1200" dirty="0"/>
              <a:t>=0.3, </a:t>
            </a:r>
            <a:r>
              <a:rPr lang="en-IN" sz="1200" dirty="0" err="1"/>
              <a:t>random_state</a:t>
            </a:r>
            <a:r>
              <a:rPr lang="en-IN" sz="1200" dirty="0"/>
              <a:t>=42)</a:t>
            </a:r>
          </a:p>
          <a:p>
            <a:pPr marL="0" indent="0">
              <a:buNone/>
            </a:pPr>
            <a:br>
              <a:rPr lang="en-IN" sz="1200" dirty="0"/>
            </a:br>
            <a:r>
              <a:rPr lang="en-IN" sz="1200" dirty="0"/>
              <a:t># Train Random Forest model</a:t>
            </a:r>
          </a:p>
          <a:p>
            <a:pPr marL="0" indent="0">
              <a:buNone/>
            </a:pPr>
            <a:r>
              <a:rPr lang="en-IN" sz="1200" dirty="0"/>
              <a:t>model = </a:t>
            </a:r>
            <a:r>
              <a:rPr lang="en-IN" sz="1200" dirty="0" err="1"/>
              <a:t>RandomForestClassifier</a:t>
            </a:r>
            <a:r>
              <a:rPr lang="en-IN" sz="1200" dirty="0"/>
              <a:t>(</a:t>
            </a:r>
            <a:r>
              <a:rPr lang="en-IN" sz="1200" dirty="0" err="1"/>
              <a:t>n_estimators</a:t>
            </a:r>
            <a:r>
              <a:rPr lang="en-IN" sz="1200" dirty="0"/>
              <a:t>=100, </a:t>
            </a:r>
            <a:r>
              <a:rPr lang="en-IN" sz="1200" dirty="0" err="1"/>
              <a:t>random_state</a:t>
            </a:r>
            <a:r>
              <a:rPr lang="en-IN" sz="1200" dirty="0"/>
              <a:t>=42)</a:t>
            </a:r>
          </a:p>
          <a:p>
            <a:pPr marL="0" indent="0">
              <a:buNone/>
            </a:pPr>
            <a:r>
              <a:rPr lang="en-IN" sz="1200" dirty="0" err="1"/>
              <a:t>model.fit</a:t>
            </a:r>
            <a:r>
              <a:rPr lang="en-IN" sz="1200" dirty="0"/>
              <a:t>(</a:t>
            </a:r>
            <a:r>
              <a:rPr lang="en-IN" sz="1200" dirty="0" err="1"/>
              <a:t>X_train</a:t>
            </a:r>
            <a:r>
              <a:rPr lang="en-IN" sz="1200" dirty="0"/>
              <a:t>, </a:t>
            </a:r>
            <a:r>
              <a:rPr lang="en-IN" sz="1200" dirty="0" err="1"/>
              <a:t>y_train</a:t>
            </a:r>
            <a:r>
              <a:rPr lang="en-IN" sz="1200" dirty="0"/>
              <a:t>)</a:t>
            </a:r>
          </a:p>
          <a:p>
            <a:pPr marL="0" indent="0">
              <a:buNone/>
            </a:pPr>
            <a:br>
              <a:rPr lang="en-IN" sz="1200" dirty="0"/>
            </a:br>
            <a:r>
              <a:rPr lang="en-IN" sz="1200" dirty="0"/>
              <a:t># Evaluate model</a:t>
            </a:r>
          </a:p>
          <a:p>
            <a:pPr marL="0" indent="0">
              <a:buNone/>
            </a:pPr>
            <a:r>
              <a:rPr lang="en-IN" sz="1200" dirty="0" err="1"/>
              <a:t>y_pred</a:t>
            </a:r>
            <a:r>
              <a:rPr lang="en-IN" sz="1200" dirty="0"/>
              <a:t> = </a:t>
            </a:r>
            <a:r>
              <a:rPr lang="en-IN" sz="1200" dirty="0" err="1"/>
              <a:t>model.predict</a:t>
            </a:r>
            <a:r>
              <a:rPr lang="en-IN" sz="1200" dirty="0"/>
              <a:t>(</a:t>
            </a:r>
            <a:r>
              <a:rPr lang="en-IN" sz="1200" dirty="0" err="1"/>
              <a:t>X_test</a:t>
            </a:r>
            <a:r>
              <a:rPr lang="en-IN" sz="1200" dirty="0"/>
              <a:t>)</a:t>
            </a:r>
          </a:p>
          <a:p>
            <a:pPr marL="0" indent="0">
              <a:buNone/>
            </a:pPr>
            <a:r>
              <a:rPr lang="en-IN" sz="1200" dirty="0"/>
              <a:t>print(" Classification Report:\n")</a:t>
            </a:r>
          </a:p>
          <a:p>
            <a:pPr marL="0" indent="0">
              <a:buNone/>
            </a:pPr>
            <a:r>
              <a:rPr lang="en-IN" sz="1200" dirty="0"/>
              <a:t>print(</a:t>
            </a:r>
            <a:r>
              <a:rPr lang="en-IN" sz="1200" dirty="0" err="1"/>
              <a:t>classification_report</a:t>
            </a:r>
            <a:r>
              <a:rPr lang="en-IN" sz="1200" dirty="0"/>
              <a:t>(</a:t>
            </a:r>
            <a:r>
              <a:rPr lang="en-IN" sz="1200" dirty="0" err="1"/>
              <a:t>y_test</a:t>
            </a:r>
            <a:r>
              <a:rPr lang="en-IN" sz="1200" dirty="0"/>
              <a:t>, </a:t>
            </a:r>
            <a:r>
              <a:rPr lang="en-IN" sz="1200" dirty="0" err="1"/>
              <a:t>y_pred</a:t>
            </a:r>
            <a:r>
              <a:rPr lang="en-IN" sz="1200" dirty="0"/>
              <a:t>))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33251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B6CAE-9DD8-0E67-20B7-586C1BAA0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68135"/>
            <a:ext cx="10058400" cy="5804065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OUTPUT </a:t>
            </a:r>
          </a:p>
          <a:p>
            <a:pPr marL="0" indent="0">
              <a:buNone/>
            </a:pPr>
            <a:r>
              <a:rPr lang="en-US" sz="1200" i="1" u="sng" dirty="0"/>
              <a:t>Run on terminal :</a:t>
            </a:r>
          </a:p>
          <a:p>
            <a:pPr marL="0" indent="0">
              <a:buNone/>
            </a:pPr>
            <a:r>
              <a:rPr lang="en-US" sz="1200" dirty="0"/>
              <a:t>cd ~/Desktop/</a:t>
            </a:r>
            <a:r>
              <a:rPr lang="en-US" sz="1200" dirty="0" err="1"/>
              <a:t>snowflake_features</a:t>
            </a:r>
            <a:r>
              <a:rPr lang="en-US" sz="1200" dirty="0"/>
              <a:t> -&gt; ls -&gt; python </a:t>
            </a:r>
            <a:r>
              <a:rPr lang="en-US" sz="1200" dirty="0" err="1"/>
              <a:t>fetch_features.py</a:t>
            </a:r>
            <a:endParaRPr lang="en-US" sz="1200" dirty="0"/>
          </a:p>
          <a:p>
            <a:pPr marL="0" indent="0">
              <a:buNone/>
            </a:pPr>
            <a:r>
              <a:rPr lang="en-IN" sz="1200" dirty="0"/>
              <a:t>This will connect to Snowflake and print the contents of CUSTOMER_FEATURES.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40F48-E37D-EAE0-170B-933CCCCB0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836740"/>
            <a:ext cx="7772400" cy="384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92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AD4573-FF6E-C53C-ACC4-8B72E1D0A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08758"/>
            <a:ext cx="10058400" cy="5863442"/>
          </a:xfrm>
        </p:spPr>
        <p:txBody>
          <a:bodyPr/>
          <a:lstStyle/>
          <a:p>
            <a:r>
              <a:rPr lang="en-IN" sz="1200" i="1" u="sng" dirty="0"/>
              <a:t>To Run the Model Training Script :</a:t>
            </a:r>
          </a:p>
          <a:p>
            <a:pPr marL="0" indent="0">
              <a:buNone/>
            </a:pPr>
            <a:r>
              <a:rPr lang="en-IN" sz="1200" dirty="0"/>
              <a:t>     Run Python </a:t>
            </a:r>
            <a:r>
              <a:rPr lang="en-IN" sz="1200" dirty="0" err="1"/>
              <a:t>train_model.py</a:t>
            </a:r>
            <a:r>
              <a:rPr lang="en-IN" sz="1200" dirty="0"/>
              <a:t> on terminal.</a:t>
            </a:r>
          </a:p>
          <a:p>
            <a:pPr marL="0" indent="0">
              <a:buNone/>
            </a:pPr>
            <a:r>
              <a:rPr lang="en-IN" sz="1200" dirty="0"/>
              <a:t>     Metric Class 0 (IS_ACTIVE = 0)</a:t>
            </a:r>
          </a:p>
          <a:p>
            <a:pPr marL="0" indent="0">
              <a:buNone/>
            </a:pPr>
            <a:r>
              <a:rPr lang="en-IN" sz="1200" dirty="0"/>
              <a:t>     Precision 1.00 — All predicted "inactive" customers were actually inactive. </a:t>
            </a:r>
          </a:p>
          <a:p>
            <a:pPr marL="0" indent="0">
              <a:buNone/>
            </a:pPr>
            <a:r>
              <a:rPr lang="en-IN" sz="1200" dirty="0"/>
              <a:t>     Recall 1.00 — The model found all actual inactive customers. </a:t>
            </a:r>
          </a:p>
          <a:p>
            <a:pPr marL="0" indent="0">
              <a:buNone/>
            </a:pPr>
            <a:r>
              <a:rPr lang="en-IN" sz="1200" dirty="0"/>
              <a:t>     F1-Score 1.00 — Harmonic mean of precision and recall.</a:t>
            </a:r>
          </a:p>
          <a:p>
            <a:pPr marL="0" indent="0">
              <a:buNone/>
            </a:pPr>
            <a:r>
              <a:rPr lang="en-IN" sz="1200" dirty="0"/>
              <a:t>     Support 3 — There were 3 samples of inactive customers in the test set.</a:t>
            </a:r>
          </a:p>
          <a:p>
            <a:pPr marL="0" indent="0">
              <a:buNone/>
            </a:pPr>
            <a:r>
              <a:rPr lang="en-IN" sz="1200" dirty="0"/>
              <a:t>     Accuracy: 1.00 → All predictions were correct (100% accuracy).</a:t>
            </a:r>
          </a:p>
          <a:p>
            <a:pPr marL="0" indent="0">
              <a:buNone/>
            </a:pPr>
            <a:r>
              <a:rPr lang="en-US" sz="1200" dirty="0"/>
              <a:t>     </a:t>
            </a:r>
            <a:r>
              <a:rPr lang="en-IN" sz="1200" dirty="0"/>
              <a:t>Macro </a:t>
            </a:r>
            <a:r>
              <a:rPr lang="en-IN" sz="1200" dirty="0" err="1"/>
              <a:t>Avg</a:t>
            </a:r>
            <a:r>
              <a:rPr lang="en-IN" sz="1200" dirty="0"/>
              <a:t>: Simple average of metrics across all classes. Since there's only 1 class shown (0), it's the same as above.</a:t>
            </a:r>
          </a:p>
          <a:p>
            <a:pPr marL="0" indent="0">
              <a:buNone/>
            </a:pPr>
            <a:r>
              <a:rPr lang="en-IN" sz="1200" dirty="0"/>
              <a:t>     Weighted </a:t>
            </a:r>
            <a:r>
              <a:rPr lang="en-IN" sz="1200" dirty="0" err="1"/>
              <a:t>Avg</a:t>
            </a:r>
            <a:r>
              <a:rPr lang="en-IN" sz="1200" dirty="0"/>
              <a:t>: Weighted by the number of samples per class. Again, same because all were of class 0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39DC1F-4CC4-81FE-152A-28148C7D0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08" y="3682845"/>
            <a:ext cx="6999593" cy="286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7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0525-5645-4027-7CDD-AF270FD8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Using Snowflake for Data Storage &amp;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D08D-507F-1FEB-F967-5C8577F2C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Q. How Snowflake is used for storing structured and semi-structured data ?</a:t>
            </a:r>
          </a:p>
          <a:p>
            <a:pPr marL="0" indent="0">
              <a:buNone/>
            </a:pPr>
            <a:r>
              <a:rPr lang="en-US" sz="1400" dirty="0"/>
              <a:t>Ans - </a:t>
            </a:r>
            <a:r>
              <a:rPr lang="en-IN" sz="1400" i="1" u="sng" dirty="0">
                <a:highlight>
                  <a:srgbClr val="FFFF00"/>
                </a:highlight>
              </a:rPr>
              <a:t>Structured Data : </a:t>
            </a:r>
          </a:p>
          <a:p>
            <a:pPr lvl="1"/>
            <a:r>
              <a:rPr lang="en-IN" sz="1400" dirty="0"/>
              <a:t>Snowflake stores structured data (e.g., tables with defined columns and types like INT, VARCHAR, DATE) in a </a:t>
            </a:r>
            <a:r>
              <a:rPr lang="en-IN" sz="1400" b="1" dirty="0"/>
              <a:t>relational format</a:t>
            </a:r>
            <a:r>
              <a:rPr lang="en-IN" sz="1400" dirty="0"/>
              <a:t>.      </a:t>
            </a:r>
          </a:p>
          <a:p>
            <a:pPr lvl="1"/>
            <a:r>
              <a:rPr lang="en-IN" sz="1400" dirty="0"/>
              <a:t>It uses a </a:t>
            </a:r>
            <a:r>
              <a:rPr lang="en-IN" sz="1400" b="1" dirty="0"/>
              <a:t>columnar storage architecture</a:t>
            </a:r>
            <a:r>
              <a:rPr lang="en-IN" sz="1400" dirty="0"/>
              <a:t>, which improves query performance for analytical workloads.</a:t>
            </a:r>
          </a:p>
          <a:p>
            <a:pPr lvl="1"/>
            <a:r>
              <a:rPr lang="en-IN" sz="1400" dirty="0"/>
              <a:t>Example sources: sales data, user profiles, transactions.</a:t>
            </a:r>
          </a:p>
          <a:p>
            <a:pPr marL="274320" lvl="1" indent="0">
              <a:buNone/>
            </a:pPr>
            <a:r>
              <a:rPr lang="en-IN" sz="1400" dirty="0"/>
              <a:t>    </a:t>
            </a:r>
            <a:r>
              <a:rPr lang="en-IN" sz="1400" i="1" u="sng" dirty="0">
                <a:highlight>
                  <a:srgbClr val="FFFF00"/>
                </a:highlight>
              </a:rPr>
              <a:t>Unstructured Data :</a:t>
            </a:r>
          </a:p>
          <a:p>
            <a:pPr lvl="1"/>
            <a:r>
              <a:rPr lang="en-IN" sz="1400" dirty="0"/>
              <a:t>Snowflake natively supports </a:t>
            </a:r>
            <a:r>
              <a:rPr lang="en-IN" sz="1400" b="1" dirty="0"/>
              <a:t>semi-structured data formats</a:t>
            </a:r>
            <a:r>
              <a:rPr lang="en-IN" sz="1400" dirty="0"/>
              <a:t> like: JSON, AVRO, ORDC, PARQUET, XML.</a:t>
            </a:r>
          </a:p>
          <a:p>
            <a:pPr lvl="1"/>
            <a:r>
              <a:rPr lang="en-IN" sz="1400" dirty="0"/>
              <a:t>One can </a:t>
            </a:r>
            <a:r>
              <a:rPr lang="en-IN" sz="1400" b="1" dirty="0"/>
              <a:t>load these formats directly into Snowflake tables</a:t>
            </a:r>
            <a:r>
              <a:rPr lang="en-IN" sz="1400" dirty="0"/>
              <a:t> using the VARIANT data type.</a:t>
            </a:r>
            <a:endParaRPr lang="en-IN" sz="1400" i="1" u="sng" dirty="0">
              <a:highlight>
                <a:srgbClr val="FFFF00"/>
              </a:highlight>
            </a:endParaRPr>
          </a:p>
          <a:p>
            <a:pPr marL="27432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977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93E7-EBAD-98D7-C1FB-022D3E8B0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62708"/>
            <a:ext cx="10058400" cy="5709492"/>
          </a:xfrm>
        </p:spPr>
        <p:txBody>
          <a:bodyPr>
            <a:normAutofit fontScale="92500" lnSpcReduction="20000"/>
          </a:bodyPr>
          <a:lstStyle/>
          <a:p>
            <a:r>
              <a:rPr lang="en-US" sz="1400" i="1" dirty="0">
                <a:highlight>
                  <a:srgbClr val="FFFF00"/>
                </a:highlight>
              </a:rPr>
              <a:t>SQL queries that extract and preprocess data in Snowflake. </a:t>
            </a:r>
            <a:r>
              <a:rPr lang="en-US" sz="1400" dirty="0">
                <a:highlight>
                  <a:srgbClr val="FFFF00"/>
                </a:highlight>
              </a:rPr>
              <a:t>:</a:t>
            </a:r>
          </a:p>
          <a:p>
            <a:pPr marL="0" indent="0">
              <a:buNone/>
            </a:pPr>
            <a:r>
              <a:rPr lang="en-IN" sz="1400" dirty="0"/>
              <a:t>    Scenario :  You have a table called e-</a:t>
            </a:r>
            <a:r>
              <a:rPr lang="en-IN" sz="1400" dirty="0" err="1"/>
              <a:t>commerce_events</a:t>
            </a:r>
            <a:r>
              <a:rPr lang="en-IN" sz="1400" dirty="0"/>
              <a:t> with the following columns:</a:t>
            </a:r>
          </a:p>
          <a:p>
            <a:pPr marL="0" indent="0">
              <a:buNone/>
            </a:pPr>
            <a:r>
              <a:rPr lang="en-IN" sz="1400" dirty="0"/>
              <a:t>	 </a:t>
            </a:r>
            <a:r>
              <a:rPr lang="en-IN" sz="1400" dirty="0" err="1"/>
              <a:t>event_id</a:t>
            </a:r>
            <a:r>
              <a:rPr lang="en-IN" sz="1400" dirty="0"/>
              <a:t>, </a:t>
            </a:r>
            <a:r>
              <a:rPr lang="en-IN" sz="1400" dirty="0" err="1"/>
              <a:t>user_type</a:t>
            </a:r>
            <a:r>
              <a:rPr lang="en-IN" sz="1400" dirty="0"/>
              <a:t>, </a:t>
            </a:r>
            <a:r>
              <a:rPr lang="en-IN" sz="1400" dirty="0" err="1"/>
              <a:t>event_type</a:t>
            </a:r>
            <a:r>
              <a:rPr lang="en-IN" sz="1400" dirty="0"/>
              <a:t> (e.g., 'purchase', 'click', 'view’), </a:t>
            </a:r>
            <a:r>
              <a:rPr lang="en-IN" sz="1400" dirty="0" err="1"/>
              <a:t>event_time</a:t>
            </a:r>
            <a:r>
              <a:rPr lang="en-IN" sz="1400" dirty="0"/>
              <a:t>, amount (only for purchase events)</a:t>
            </a:r>
          </a:p>
          <a:p>
            <a:pPr marL="0" indent="0">
              <a:buNone/>
            </a:pPr>
            <a:r>
              <a:rPr lang="en-US" sz="1400" dirty="0"/>
              <a:t>	 </a:t>
            </a:r>
            <a:r>
              <a:rPr lang="en-IN" sz="1400" dirty="0"/>
              <a:t>You want to extract features like: </a:t>
            </a:r>
          </a:p>
          <a:p>
            <a:pPr marL="0" indent="0">
              <a:buNone/>
            </a:pPr>
            <a:r>
              <a:rPr lang="en-IN" sz="1400" dirty="0"/>
              <a:t>	 Total purchase count per user, Total and average amount spent, Last purchase date.</a:t>
            </a:r>
          </a:p>
          <a:p>
            <a:pPr marL="0" indent="0">
              <a:buNone/>
            </a:pPr>
            <a:r>
              <a:rPr lang="en-IN" sz="1400" dirty="0"/>
              <a:t>    1. Extract Purchase Events :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IN" sz="1400" dirty="0"/>
              <a:t>         SELECT 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IN" sz="1400" dirty="0"/>
              <a:t>         	</a:t>
            </a:r>
            <a:r>
              <a:rPr lang="en-IN" sz="1400" dirty="0" err="1"/>
              <a:t>user_id</a:t>
            </a:r>
            <a:r>
              <a:rPr lang="en-IN" sz="1400" dirty="0"/>
              <a:t>,</a:t>
            </a:r>
          </a:p>
          <a:p>
            <a:pPr marL="274320" lvl="1" indent="0">
              <a:buNone/>
            </a:pPr>
            <a:r>
              <a:rPr lang="en-IN" sz="1400" dirty="0"/>
              <a:t>   	</a:t>
            </a:r>
            <a:r>
              <a:rPr lang="en-IN" sz="1400" dirty="0" err="1"/>
              <a:t>event_time</a:t>
            </a:r>
            <a:r>
              <a:rPr lang="en-IN" sz="1400" dirty="0"/>
              <a:t>,</a:t>
            </a:r>
          </a:p>
          <a:p>
            <a:pPr marL="274320" lvl="1" indent="0">
              <a:buNone/>
            </a:pPr>
            <a:r>
              <a:rPr lang="en-IN" sz="1400" dirty="0"/>
              <a:t>   	amount</a:t>
            </a:r>
          </a:p>
          <a:p>
            <a:pPr marL="274320" lvl="1" indent="0">
              <a:buNone/>
            </a:pPr>
            <a:r>
              <a:rPr lang="en-IN" sz="1400" dirty="0"/>
              <a:t>   FROM </a:t>
            </a:r>
            <a:r>
              <a:rPr lang="en-IN" sz="1400" dirty="0" err="1"/>
              <a:t>ecommerce_events</a:t>
            </a:r>
            <a:endParaRPr lang="en-IN" sz="1400" dirty="0"/>
          </a:p>
          <a:p>
            <a:pPr marL="274320" lvl="1" indent="0">
              <a:buNone/>
            </a:pPr>
            <a:r>
              <a:rPr lang="en-IN" sz="1400" dirty="0"/>
              <a:t>   WHERE </a:t>
            </a:r>
            <a:r>
              <a:rPr lang="en-IN" sz="1400" dirty="0" err="1"/>
              <a:t>event_type</a:t>
            </a:r>
            <a:r>
              <a:rPr lang="en-IN" sz="1400" dirty="0"/>
              <a:t> = 'purchase’;</a:t>
            </a:r>
          </a:p>
          <a:p>
            <a:pPr marL="274320" lvl="1" indent="0">
              <a:buNone/>
            </a:pPr>
            <a:endParaRPr lang="en-IN" sz="1400" dirty="0"/>
          </a:p>
          <a:p>
            <a:pPr marL="274320" lvl="1" indent="0">
              <a:buNone/>
            </a:pPr>
            <a:r>
              <a:rPr lang="en-IN" sz="1400" dirty="0"/>
              <a:t>2. Preprocess: Aggregate Features Per User :</a:t>
            </a:r>
          </a:p>
          <a:p>
            <a:pPr marL="274320" lvl="1" indent="0">
              <a:buNone/>
            </a:pPr>
            <a:r>
              <a:rPr lang="en-IN" sz="1400" dirty="0"/>
              <a:t>    SELECT </a:t>
            </a:r>
          </a:p>
          <a:p>
            <a:pPr marL="274320" lvl="1" indent="0">
              <a:buNone/>
            </a:pPr>
            <a:r>
              <a:rPr lang="en-IN" sz="1400" dirty="0"/>
              <a:t>  	  </a:t>
            </a:r>
            <a:r>
              <a:rPr lang="en-IN" sz="1400" dirty="0" err="1"/>
              <a:t>user_id</a:t>
            </a:r>
            <a:r>
              <a:rPr lang="en-IN" sz="1400" dirty="0"/>
              <a:t>,</a:t>
            </a:r>
          </a:p>
          <a:p>
            <a:pPr marL="274320" lvl="1" indent="0">
              <a:buNone/>
            </a:pPr>
            <a:r>
              <a:rPr lang="en-IN" sz="1400" dirty="0"/>
              <a:t>   	 COUNT(*) AS </a:t>
            </a:r>
            <a:r>
              <a:rPr lang="en-IN" sz="1400" dirty="0" err="1"/>
              <a:t>total_purchases</a:t>
            </a:r>
            <a:r>
              <a:rPr lang="en-IN" sz="1400" dirty="0"/>
              <a:t>,</a:t>
            </a:r>
          </a:p>
          <a:p>
            <a:pPr marL="274320" lvl="1" indent="0">
              <a:buNone/>
            </a:pPr>
            <a:r>
              <a:rPr lang="en-IN" sz="1400" dirty="0"/>
              <a:t>    	SUM(amount) AS </a:t>
            </a:r>
            <a:r>
              <a:rPr lang="en-IN" sz="1400" dirty="0" err="1"/>
              <a:t>total_spent</a:t>
            </a:r>
            <a:r>
              <a:rPr lang="en-IN" sz="1400" dirty="0"/>
              <a:t>,</a:t>
            </a:r>
          </a:p>
          <a:p>
            <a:pPr marL="274320" lvl="1" indent="0">
              <a:buNone/>
            </a:pPr>
            <a:r>
              <a:rPr lang="en-IN" sz="1400" dirty="0"/>
              <a:t>   	 AVG(amount) AS </a:t>
            </a:r>
            <a:r>
              <a:rPr lang="en-IN" sz="1400" dirty="0" err="1"/>
              <a:t>avg_purchase_value</a:t>
            </a:r>
            <a:r>
              <a:rPr lang="en-IN" sz="1400" dirty="0"/>
              <a:t>,</a:t>
            </a:r>
          </a:p>
          <a:p>
            <a:pPr marL="274320" lvl="1" indent="0">
              <a:buNone/>
            </a:pPr>
            <a:r>
              <a:rPr lang="en-IN" sz="1400" dirty="0"/>
              <a:t>   	 MAX(DATE(</a:t>
            </a:r>
            <a:r>
              <a:rPr lang="en-IN" sz="1400" dirty="0" err="1"/>
              <a:t>event_time</a:t>
            </a:r>
            <a:r>
              <a:rPr lang="en-IN" sz="1400" dirty="0"/>
              <a:t>)) AS </a:t>
            </a:r>
            <a:r>
              <a:rPr lang="en-IN" sz="1400" dirty="0" err="1"/>
              <a:t>last_purchase_date</a:t>
            </a:r>
            <a:endParaRPr lang="en-IN" sz="1400" dirty="0"/>
          </a:p>
          <a:p>
            <a:pPr marL="274320" lvl="1" indent="0">
              <a:buNone/>
            </a:pPr>
            <a:r>
              <a:rPr lang="en-IN" sz="1400" dirty="0"/>
              <a:t>    FROM </a:t>
            </a:r>
            <a:r>
              <a:rPr lang="en-IN" sz="1400" dirty="0" err="1"/>
              <a:t>ecommerce_events</a:t>
            </a:r>
            <a:endParaRPr lang="en-IN" sz="1400" dirty="0"/>
          </a:p>
          <a:p>
            <a:pPr marL="274320" lvl="1" indent="0">
              <a:buNone/>
            </a:pPr>
            <a:r>
              <a:rPr lang="en-IN" sz="1400" dirty="0"/>
              <a:t>    WHERE </a:t>
            </a:r>
            <a:r>
              <a:rPr lang="en-IN" sz="1400" dirty="0" err="1"/>
              <a:t>event_type</a:t>
            </a:r>
            <a:r>
              <a:rPr lang="en-IN" sz="1400" dirty="0"/>
              <a:t> = 'purchase’</a:t>
            </a:r>
          </a:p>
          <a:p>
            <a:pPr marL="274320" lvl="1" indent="0">
              <a:buNone/>
            </a:pPr>
            <a:r>
              <a:rPr lang="en-IN" sz="1400" dirty="0"/>
              <a:t>    GROUP BY </a:t>
            </a:r>
            <a:r>
              <a:rPr lang="en-IN" sz="1400" dirty="0" err="1"/>
              <a:t>user_id</a:t>
            </a:r>
            <a:r>
              <a:rPr lang="en-IN" sz="1400" dirty="0"/>
              <a:t>;</a:t>
            </a:r>
          </a:p>
          <a:p>
            <a:pPr marL="274320" lvl="1" indent="0">
              <a:buNone/>
            </a:pPr>
            <a:endParaRPr lang="en-IN" sz="1400" dirty="0"/>
          </a:p>
          <a:p>
            <a:pPr marL="274320" lvl="1" indent="0">
              <a:buNone/>
            </a:pPr>
            <a:r>
              <a:rPr lang="en-IN" sz="1400" dirty="0"/>
              <a:t>    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891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8E8A-9D0F-849E-FB23-28FF9FC93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06776"/>
            <a:ext cx="10058400" cy="5665424"/>
          </a:xfrm>
        </p:spPr>
        <p:txBody>
          <a:bodyPr>
            <a:normAutofit fontScale="92500" lnSpcReduction="10000"/>
          </a:bodyPr>
          <a:lstStyle/>
          <a:p>
            <a:r>
              <a:rPr lang="en-IN" sz="1300" i="1" dirty="0">
                <a:highlight>
                  <a:srgbClr val="FFFF00"/>
                </a:highlight>
              </a:rPr>
              <a:t>Time-Based Aggregation: Monthly Spending per User 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/>
              <a:t>    SELECT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300" dirty="0"/>
              <a:t>    	</a:t>
            </a:r>
            <a:r>
              <a:rPr lang="en-US" sz="1300" dirty="0" err="1"/>
              <a:t>user_id</a:t>
            </a:r>
            <a:r>
              <a:rPr lang="en-US" sz="1300" dirty="0"/>
              <a:t>,</a:t>
            </a:r>
          </a:p>
          <a:p>
            <a:pPr marL="0" indent="0">
              <a:buNone/>
            </a:pPr>
            <a:r>
              <a:rPr lang="en-US" sz="1300" dirty="0"/>
              <a:t>   	 TO_CHAR(DATE_TRUNC('month', </a:t>
            </a:r>
            <a:r>
              <a:rPr lang="en-US" sz="1300" dirty="0" err="1"/>
              <a:t>event_time</a:t>
            </a:r>
            <a:r>
              <a:rPr lang="en-US" sz="1300" dirty="0"/>
              <a:t>), 'YYYY-MM') AS month,</a:t>
            </a:r>
          </a:p>
          <a:p>
            <a:pPr marL="0" indent="0">
              <a:buNone/>
            </a:pPr>
            <a:r>
              <a:rPr lang="en-US" sz="1300" dirty="0"/>
              <a:t>    	COUNT(*) AS </a:t>
            </a:r>
            <a:r>
              <a:rPr lang="en-US" sz="1300" dirty="0" err="1"/>
              <a:t>monthly_purchases</a:t>
            </a:r>
            <a:r>
              <a:rPr lang="en-US" sz="1300" dirty="0"/>
              <a:t>,</a:t>
            </a:r>
          </a:p>
          <a:p>
            <a:pPr marL="0" indent="0">
              <a:buNone/>
            </a:pPr>
            <a:r>
              <a:rPr lang="en-US" sz="1300" dirty="0"/>
              <a:t>   	 SUM(amount) AS </a:t>
            </a:r>
            <a:r>
              <a:rPr lang="en-US" sz="1300" dirty="0" err="1"/>
              <a:t>monthly_spent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    FROM </a:t>
            </a:r>
            <a:r>
              <a:rPr lang="en-US" sz="1300" dirty="0" err="1"/>
              <a:t>ecommerce_events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    WHERE </a:t>
            </a:r>
            <a:r>
              <a:rPr lang="en-US" sz="1300" dirty="0" err="1"/>
              <a:t>event_type</a:t>
            </a:r>
            <a:r>
              <a:rPr lang="en-US" sz="1300" dirty="0"/>
              <a:t> = 'purchase’</a:t>
            </a:r>
          </a:p>
          <a:p>
            <a:pPr marL="0" indent="0">
              <a:buNone/>
            </a:pPr>
            <a:r>
              <a:rPr lang="en-US" sz="1300" dirty="0"/>
              <a:t>    GROUP BY </a:t>
            </a:r>
            <a:r>
              <a:rPr lang="en-US" sz="1300" dirty="0" err="1"/>
              <a:t>user_id</a:t>
            </a:r>
            <a:r>
              <a:rPr lang="en-US" sz="1300" dirty="0"/>
              <a:t>, DATE_TRUNC('month', </a:t>
            </a:r>
            <a:r>
              <a:rPr lang="en-US" sz="1300" dirty="0" err="1"/>
              <a:t>event_time</a:t>
            </a:r>
            <a:r>
              <a:rPr lang="en-US" sz="1300" dirty="0"/>
              <a:t>)</a:t>
            </a:r>
          </a:p>
          <a:p>
            <a:pPr marL="0" indent="0">
              <a:buNone/>
            </a:pPr>
            <a:r>
              <a:rPr lang="en-US" sz="1300" dirty="0"/>
              <a:t>    ORDER BY </a:t>
            </a:r>
            <a:r>
              <a:rPr lang="en-US" sz="1300" dirty="0" err="1"/>
              <a:t>user_id</a:t>
            </a:r>
            <a:r>
              <a:rPr lang="en-US" sz="1300" dirty="0"/>
              <a:t>, month;</a:t>
            </a:r>
          </a:p>
          <a:p>
            <a:r>
              <a:rPr lang="en-IN" sz="1400" dirty="0"/>
              <a:t>Preprocessing with NULL Handling :</a:t>
            </a:r>
          </a:p>
          <a:p>
            <a:pPr marL="0" indent="0">
              <a:buNone/>
            </a:pPr>
            <a:r>
              <a:rPr lang="en-IN" sz="1400" dirty="0"/>
              <a:t>    SELECT </a:t>
            </a:r>
          </a:p>
          <a:p>
            <a:pPr marL="0" indent="0">
              <a:buNone/>
            </a:pPr>
            <a:r>
              <a:rPr lang="en-IN" sz="1400" dirty="0"/>
              <a:t>    	</a:t>
            </a:r>
            <a:r>
              <a:rPr lang="en-IN" sz="1400" dirty="0" err="1"/>
              <a:t>user_id</a:t>
            </a:r>
            <a:r>
              <a:rPr lang="en-IN" sz="1400" dirty="0"/>
              <a:t>,</a:t>
            </a:r>
          </a:p>
          <a:p>
            <a:pPr marL="0" indent="0">
              <a:buNone/>
            </a:pPr>
            <a:r>
              <a:rPr lang="en-IN" sz="1400" dirty="0"/>
              <a:t>    	COUNT(*) AS </a:t>
            </a:r>
            <a:r>
              <a:rPr lang="en-IN" sz="1400" dirty="0" err="1"/>
              <a:t>total_purchases</a:t>
            </a:r>
            <a:r>
              <a:rPr lang="en-IN" sz="1400" dirty="0"/>
              <a:t>,</a:t>
            </a:r>
          </a:p>
          <a:p>
            <a:pPr marL="0" indent="0">
              <a:buNone/>
            </a:pPr>
            <a:r>
              <a:rPr lang="en-IN" sz="1400" dirty="0"/>
              <a:t>   	 COALESCE(SUM(amount), 0) AS </a:t>
            </a:r>
            <a:r>
              <a:rPr lang="en-IN" sz="1400" dirty="0" err="1"/>
              <a:t>total_spent</a:t>
            </a:r>
            <a:r>
              <a:rPr lang="en-IN" sz="1400" dirty="0"/>
              <a:t>,</a:t>
            </a:r>
          </a:p>
          <a:p>
            <a:pPr marL="0" indent="0">
              <a:buNone/>
            </a:pPr>
            <a:r>
              <a:rPr lang="en-IN" sz="1400" dirty="0"/>
              <a:t>   	 COALESCE(AVG(amount), 0) AS </a:t>
            </a:r>
            <a:r>
              <a:rPr lang="en-IN" sz="1400" dirty="0" err="1"/>
              <a:t>avg_purchase_value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   FROM </a:t>
            </a:r>
            <a:r>
              <a:rPr lang="en-IN" sz="1400" dirty="0" err="1"/>
              <a:t>ecommerce_events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   WHERE </a:t>
            </a:r>
            <a:r>
              <a:rPr lang="en-IN" sz="1400" dirty="0" err="1"/>
              <a:t>event_type</a:t>
            </a:r>
            <a:r>
              <a:rPr lang="en-IN" sz="1400" dirty="0"/>
              <a:t> = 'purchase’</a:t>
            </a:r>
          </a:p>
          <a:p>
            <a:pPr marL="0" indent="0">
              <a:buNone/>
            </a:pPr>
            <a:r>
              <a:rPr lang="en-IN" sz="1400" dirty="0"/>
              <a:t>   GROUP BY </a:t>
            </a:r>
            <a:r>
              <a:rPr lang="en-IN" sz="1400" dirty="0" err="1"/>
              <a:t>user_id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72039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D55E-60EC-7EA0-6227-B0E419A21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05928"/>
            <a:ext cx="10058400" cy="5566272"/>
          </a:xfrm>
        </p:spPr>
        <p:txBody>
          <a:bodyPr>
            <a:normAutofit/>
          </a:bodyPr>
          <a:lstStyle/>
          <a:p>
            <a:r>
              <a:rPr lang="en-US" sz="1600" b="1" dirty="0">
                <a:highlight>
                  <a:srgbClr val="FFFF00"/>
                </a:highlight>
              </a:rPr>
              <a:t>Snowflake Integration with ML pipelines </a:t>
            </a:r>
            <a:r>
              <a:rPr lang="en-US" sz="1600" b="1" dirty="0"/>
              <a:t>:   </a:t>
            </a:r>
            <a:r>
              <a:rPr lang="en-IN" sz="1400" dirty="0"/>
              <a:t>Snowflake serves as a </a:t>
            </a:r>
            <a:r>
              <a:rPr lang="en-IN" sz="1400" b="1" dirty="0"/>
              <a:t>centralized, scalable data platform</a:t>
            </a:r>
            <a:r>
              <a:rPr lang="en-IN" sz="1400" dirty="0"/>
              <a:t> that integrates seamlessly into machine learning (ML) workflows for both batch and real-time use cases.</a:t>
            </a:r>
          </a:p>
          <a:p>
            <a:pPr marL="0" indent="0">
              <a:buNone/>
            </a:pPr>
            <a:endParaRPr lang="en-IN" sz="1400" dirty="0"/>
          </a:p>
          <a:p>
            <a:pPr lvl="1">
              <a:buFont typeface="Wingdings" pitchFamily="2" charset="2"/>
              <a:buChar char="Ø"/>
            </a:pPr>
            <a:r>
              <a:rPr lang="en-IN" sz="1400" dirty="0"/>
              <a:t> </a:t>
            </a:r>
            <a:r>
              <a:rPr lang="en-IN" sz="1400" b="1" dirty="0"/>
              <a:t>Data Storage for ML :  </a:t>
            </a:r>
            <a:r>
              <a:rPr lang="en-IN" sz="1400" dirty="0"/>
              <a:t>Stores large volumes of </a:t>
            </a:r>
            <a:r>
              <a:rPr lang="en-IN" sz="1400" b="1" dirty="0"/>
              <a:t>structured and semi-structured data</a:t>
            </a:r>
            <a:r>
              <a:rPr lang="en-IN" sz="1400" dirty="0"/>
              <a:t> (e.g., user </a:t>
            </a:r>
            <a:r>
              <a:rPr lang="en-IN" sz="1400" dirty="0" err="1"/>
              <a:t>behavior</a:t>
            </a:r>
            <a:r>
              <a:rPr lang="en-IN" sz="1400" dirty="0"/>
              <a:t>,            		              transactions, logs).</a:t>
            </a:r>
          </a:p>
          <a:p>
            <a:pPr marL="2271400" lvl="8" indent="0">
              <a:buNone/>
            </a:pPr>
            <a:r>
              <a:rPr lang="en-IN" sz="1200" dirty="0"/>
              <a:t>     </a:t>
            </a:r>
            <a:r>
              <a:rPr lang="en-IN" sz="1400" dirty="0"/>
              <a:t>Acts as the </a:t>
            </a:r>
            <a:r>
              <a:rPr lang="en-IN" sz="1400" b="1" dirty="0"/>
              <a:t>single source of truth</a:t>
            </a:r>
            <a:r>
              <a:rPr lang="en-IN" sz="1400" dirty="0"/>
              <a:t> for raw and engineered features</a:t>
            </a:r>
            <a:r>
              <a:rPr lang="en-IN" sz="1200" dirty="0"/>
              <a:t>.</a:t>
            </a:r>
          </a:p>
          <a:p>
            <a:pPr lvl="1">
              <a:buFont typeface="Wingdings" pitchFamily="2" charset="2"/>
              <a:buChar char="Ø"/>
            </a:pPr>
            <a:endParaRPr lang="en-US" sz="1400" dirty="0"/>
          </a:p>
          <a:p>
            <a:pPr lvl="1">
              <a:buFont typeface="Wingdings" pitchFamily="2" charset="2"/>
              <a:buChar char="Ø"/>
            </a:pPr>
            <a:r>
              <a:rPr lang="en-IN" sz="1400" b="1" dirty="0"/>
              <a:t>Feature Engineering Inside Snowflake </a:t>
            </a:r>
            <a:r>
              <a:rPr lang="en-IN" sz="1600" b="1" dirty="0"/>
              <a:t>: </a:t>
            </a:r>
          </a:p>
          <a:p>
            <a:pPr marL="454320" lvl="1" indent="-457200">
              <a:buNone/>
            </a:pPr>
            <a:r>
              <a:rPr lang="en-IN" sz="1600" b="1" dirty="0"/>
              <a:t>         </a:t>
            </a:r>
            <a:r>
              <a:rPr lang="en-IN" sz="1400" dirty="0"/>
              <a:t>Use </a:t>
            </a:r>
            <a:r>
              <a:rPr lang="en-IN" sz="1400" b="1" dirty="0"/>
              <a:t>SQL</a:t>
            </a:r>
            <a:r>
              <a:rPr lang="en-IN" sz="1400" dirty="0"/>
              <a:t> or </a:t>
            </a:r>
            <a:r>
              <a:rPr lang="en-IN" sz="1400" b="1" dirty="0"/>
              <a:t>Snowpark (Python/Scala)</a:t>
            </a:r>
            <a:r>
              <a:rPr lang="en-IN" sz="1400" dirty="0"/>
              <a:t> to perform data transformation and feature engineering directly in                         Snowflake.</a:t>
            </a:r>
          </a:p>
          <a:p>
            <a:pPr marL="274320" lvl="1" indent="0">
              <a:buNone/>
            </a:pPr>
            <a:r>
              <a:rPr lang="en-IN" sz="1400" b="1" dirty="0"/>
              <a:t>    </a:t>
            </a:r>
            <a:r>
              <a:rPr lang="en-IN" sz="1400" dirty="0"/>
              <a:t>Eliminates the need to move data for preprocessing.</a:t>
            </a:r>
          </a:p>
          <a:p>
            <a:pPr marL="274320" lvl="1" indent="0">
              <a:buNone/>
            </a:pPr>
            <a:r>
              <a:rPr lang="en-IN" sz="1400" b="1" dirty="0"/>
              <a:t>    </a:t>
            </a:r>
            <a:r>
              <a:rPr lang="en-IN" sz="1400" dirty="0"/>
              <a:t>Example: Generate customer-level aggregates like total spend, average session duration, etc.</a:t>
            </a:r>
          </a:p>
          <a:p>
            <a:pPr marL="274320" lvl="1" indent="0">
              <a:buNone/>
            </a:pPr>
            <a:endParaRPr lang="en-IN" sz="1400" dirty="0"/>
          </a:p>
          <a:p>
            <a:pPr lvl="1">
              <a:buFont typeface="Wingdings" pitchFamily="2" charset="2"/>
              <a:buChar char="Ø"/>
            </a:pPr>
            <a:r>
              <a:rPr lang="en-IN" sz="1400" b="1" dirty="0"/>
              <a:t> Data Extraction for ML Models :</a:t>
            </a:r>
          </a:p>
          <a:p>
            <a:pPr marL="274320" lvl="1" indent="0">
              <a:buNone/>
            </a:pPr>
            <a:r>
              <a:rPr lang="en-IN" sz="1400" b="1" dirty="0"/>
              <a:t>     </a:t>
            </a:r>
            <a:r>
              <a:rPr lang="en-IN" sz="1400" dirty="0"/>
              <a:t>ML tools like </a:t>
            </a:r>
            <a:r>
              <a:rPr lang="en-IN" sz="1400" b="1" dirty="0"/>
              <a:t>scikit-learn</a:t>
            </a:r>
            <a:r>
              <a:rPr lang="en-IN" sz="1400" dirty="0"/>
              <a:t>, </a:t>
            </a:r>
            <a:r>
              <a:rPr lang="en-IN" sz="1400" b="1" dirty="0" err="1"/>
              <a:t>XGBoost</a:t>
            </a:r>
            <a:r>
              <a:rPr lang="en-IN" sz="1400" dirty="0"/>
              <a:t>, </a:t>
            </a:r>
            <a:r>
              <a:rPr lang="en-IN" sz="1400" b="1" dirty="0"/>
              <a:t>TensorFlow</a:t>
            </a:r>
            <a:r>
              <a:rPr lang="en-IN" sz="1400" dirty="0"/>
              <a:t>, or cloud platforms can extract features via:</a:t>
            </a:r>
          </a:p>
          <a:p>
            <a:pPr lvl="2"/>
            <a:r>
              <a:rPr lang="en-IN" sz="1400" dirty="0"/>
              <a:t>ODBC/JDBC</a:t>
            </a:r>
          </a:p>
          <a:p>
            <a:pPr lvl="2"/>
            <a:r>
              <a:rPr lang="en-IN" sz="1400" dirty="0"/>
              <a:t>Snowflake Connector for Python</a:t>
            </a:r>
          </a:p>
          <a:p>
            <a:pPr lvl="2"/>
            <a:r>
              <a:rPr lang="en-IN" sz="1400" dirty="0"/>
              <a:t>Snowpark </a:t>
            </a:r>
            <a:r>
              <a:rPr lang="en-IN" sz="1400" dirty="0" err="1"/>
              <a:t>DataFrames</a:t>
            </a:r>
            <a:endParaRPr lang="en-IN" sz="1400" dirty="0"/>
          </a:p>
          <a:p>
            <a:pPr lvl="2"/>
            <a:r>
              <a:rPr lang="en-IN" sz="1400" dirty="0"/>
              <a:t>External Tables for S3</a:t>
            </a:r>
            <a:endParaRPr lang="en-IN" sz="1400" b="1" dirty="0"/>
          </a:p>
          <a:p>
            <a:pPr marL="274320" lvl="1" indent="0">
              <a:buNone/>
            </a:pPr>
            <a:r>
              <a:rPr lang="en-IN" sz="1600" b="1" dirty="0"/>
              <a:t>		       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7829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A30DA-3069-57A4-4ECF-C8FF6A8CF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539827"/>
            <a:ext cx="10058400" cy="5632373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IN" sz="1400" b="1" dirty="0"/>
              <a:t>Integration with ML Platforms :</a:t>
            </a:r>
          </a:p>
          <a:p>
            <a:pPr marL="274320" lvl="1" indent="0">
              <a:buNone/>
            </a:pPr>
            <a:r>
              <a:rPr lang="en-IN" sz="1400" dirty="0"/>
              <a:t>    Snowflake can be connected to ML tools and pipelines on:</a:t>
            </a:r>
          </a:p>
          <a:p>
            <a:pPr lvl="2"/>
            <a:r>
              <a:rPr lang="en-IN" sz="1400" dirty="0"/>
              <a:t>AWS SageMaker</a:t>
            </a:r>
          </a:p>
          <a:p>
            <a:pPr lvl="2"/>
            <a:r>
              <a:rPr lang="en-IN" sz="1400" dirty="0"/>
              <a:t>Databricks</a:t>
            </a:r>
          </a:p>
          <a:p>
            <a:pPr lvl="2"/>
            <a:r>
              <a:rPr lang="en-IN" sz="1400" dirty="0"/>
              <a:t>Google Vertex AI</a:t>
            </a:r>
            <a:endParaRPr lang="en-US" sz="1400" dirty="0"/>
          </a:p>
          <a:p>
            <a:pPr marL="274320" lvl="1" indent="0">
              <a:buNone/>
            </a:pPr>
            <a:r>
              <a:rPr lang="en-IN" sz="1600" dirty="0"/>
              <a:t>   </a:t>
            </a:r>
            <a:r>
              <a:rPr lang="en-IN" sz="1400" dirty="0"/>
              <a:t>Supports direct querying from notebooks or automated pipelines.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b="1" dirty="0"/>
              <a:t>Storing &amp; Serving Features :</a:t>
            </a:r>
          </a:p>
          <a:p>
            <a:pPr marL="274320" lvl="1" indent="0">
              <a:buNone/>
            </a:pPr>
            <a:r>
              <a:rPr lang="en-IN" sz="1400" b="1" dirty="0"/>
              <a:t>    </a:t>
            </a:r>
            <a:r>
              <a:rPr lang="en-IN" sz="1400" dirty="0"/>
              <a:t>Use Snowflake as a </a:t>
            </a:r>
            <a:r>
              <a:rPr lang="en-IN" sz="1400" b="1" dirty="0"/>
              <a:t>feature store</a:t>
            </a:r>
            <a:r>
              <a:rPr lang="en-IN" sz="1400" dirty="0"/>
              <a:t>:</a:t>
            </a:r>
          </a:p>
          <a:p>
            <a:pPr lvl="2"/>
            <a:r>
              <a:rPr lang="en-IN" sz="1400" dirty="0"/>
              <a:t>Store pre-engineered features in a </a:t>
            </a:r>
            <a:r>
              <a:rPr lang="en-IN" sz="1400" dirty="0" err="1"/>
              <a:t>user_features</a:t>
            </a:r>
            <a:r>
              <a:rPr lang="en-IN" sz="1400" dirty="0"/>
              <a:t> table.</a:t>
            </a:r>
            <a:r>
              <a:rPr lang="en-IN" sz="1400" b="1" dirty="0"/>
              <a:t> </a:t>
            </a:r>
          </a:p>
          <a:p>
            <a:pPr lvl="2"/>
            <a:r>
              <a:rPr lang="en-IN" sz="1400" dirty="0"/>
              <a:t>Provide consistent features during both </a:t>
            </a:r>
            <a:r>
              <a:rPr lang="en-IN" sz="1400" b="1" dirty="0"/>
              <a:t>training</a:t>
            </a:r>
            <a:r>
              <a:rPr lang="en-IN" sz="1400" dirty="0"/>
              <a:t> and </a:t>
            </a:r>
            <a:r>
              <a:rPr lang="en-IN" sz="1400" b="1" dirty="0"/>
              <a:t>inference</a:t>
            </a:r>
            <a:r>
              <a:rPr lang="en-IN" sz="1400" dirty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dirty="0" err="1"/>
              <a:t>MLOps</a:t>
            </a:r>
            <a:r>
              <a:rPr lang="en-IN" sz="1400" dirty="0"/>
              <a:t> Support :</a:t>
            </a:r>
          </a:p>
          <a:p>
            <a:pPr lvl="2"/>
            <a:r>
              <a:rPr lang="en-IN" sz="1400" dirty="0"/>
              <a:t>Snowflake integrates with orchestration tools like </a:t>
            </a:r>
            <a:r>
              <a:rPr lang="en-IN" sz="1400" b="1" dirty="0"/>
              <a:t>Airflow</a:t>
            </a:r>
            <a:r>
              <a:rPr lang="en-IN" sz="1400" dirty="0"/>
              <a:t>, </a:t>
            </a:r>
            <a:r>
              <a:rPr lang="en-IN" sz="1400" b="1" dirty="0"/>
              <a:t>DBT</a:t>
            </a:r>
            <a:r>
              <a:rPr lang="en-IN" sz="1400" dirty="0"/>
              <a:t>, and </a:t>
            </a:r>
            <a:r>
              <a:rPr lang="en-IN" sz="1400" b="1" dirty="0" err="1"/>
              <a:t>KubeFlow</a:t>
            </a:r>
            <a:r>
              <a:rPr lang="en-IN" sz="1400" dirty="0"/>
              <a:t> for scheduling ETL/feature jobs.</a:t>
            </a:r>
          </a:p>
          <a:p>
            <a:pPr lvl="2"/>
            <a:r>
              <a:rPr lang="en-IN" sz="1400" dirty="0"/>
              <a:t>Supports </a:t>
            </a:r>
            <a:r>
              <a:rPr lang="en-IN" sz="1400" b="1" dirty="0"/>
              <a:t>versioning</a:t>
            </a:r>
            <a:r>
              <a:rPr lang="en-IN" sz="1400" dirty="0"/>
              <a:t>, </a:t>
            </a:r>
            <a:r>
              <a:rPr lang="en-IN" sz="1400" b="1" dirty="0"/>
              <a:t>access control</a:t>
            </a:r>
            <a:r>
              <a:rPr lang="en-IN" sz="1400" dirty="0"/>
              <a:t>, and </a:t>
            </a:r>
            <a:r>
              <a:rPr lang="en-IN" sz="1400" b="1" dirty="0"/>
              <a:t>auditing</a:t>
            </a:r>
            <a:r>
              <a:rPr lang="en-IN" sz="1400" dirty="0"/>
              <a:t> for ML data pipelines.</a:t>
            </a:r>
          </a:p>
          <a:p>
            <a:pPr lvl="2"/>
            <a:endParaRPr lang="en-IN" sz="1400" dirty="0"/>
          </a:p>
          <a:p>
            <a:pPr marL="548640" lvl="2" indent="0">
              <a:buNone/>
            </a:pPr>
            <a:endParaRPr lang="en-IN" sz="1400" dirty="0"/>
          </a:p>
          <a:p>
            <a:pPr marL="274320" lvl="1" indent="0">
              <a:buNone/>
            </a:pPr>
            <a:endParaRPr lang="en-IN" sz="1400" b="1" dirty="0"/>
          </a:p>
          <a:p>
            <a:pPr marL="548640" lvl="2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3222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BDDF-7A7E-764A-93AD-EBA4D2CF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Feature Store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296DC-04A6-B707-A173-F8BF4202B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/>
              <a:t>A </a:t>
            </a:r>
            <a:r>
              <a:rPr lang="en-IN" sz="1400" b="1" dirty="0"/>
              <a:t>Feature Store</a:t>
            </a:r>
            <a:r>
              <a:rPr lang="en-IN" sz="1400" dirty="0"/>
              <a:t> is a centralized system for storing, managing, and serving </a:t>
            </a:r>
            <a:r>
              <a:rPr lang="en-IN" sz="1400" b="1" dirty="0"/>
              <a:t>features</a:t>
            </a:r>
            <a:r>
              <a:rPr lang="en-IN" sz="1400" dirty="0"/>
              <a:t> used in machine learning models.</a:t>
            </a:r>
          </a:p>
          <a:p>
            <a:r>
              <a:rPr lang="en-IN" sz="1400" dirty="0"/>
              <a:t>It acts as a </a:t>
            </a:r>
            <a:r>
              <a:rPr lang="en-IN" sz="1400" b="1" dirty="0"/>
              <a:t>bridge between data engineering and machine learning</a:t>
            </a:r>
            <a:r>
              <a:rPr lang="en-IN" sz="1400" dirty="0"/>
              <a:t>, making features consistently available for both </a:t>
            </a:r>
            <a:r>
              <a:rPr lang="en-IN" sz="1400" b="1" dirty="0"/>
              <a:t>training</a:t>
            </a:r>
            <a:r>
              <a:rPr lang="en-IN" sz="1400" dirty="0"/>
              <a:t> and </a:t>
            </a:r>
            <a:r>
              <a:rPr lang="en-IN" sz="1400" b="1" dirty="0"/>
              <a:t>real-time inference</a:t>
            </a:r>
            <a:r>
              <a:rPr lang="en-IN" sz="1400" dirty="0"/>
              <a:t>.</a:t>
            </a:r>
          </a:p>
          <a:p>
            <a:pPr marL="0" indent="0">
              <a:buNone/>
            </a:pPr>
            <a:endParaRPr lang="en-IN" sz="1400" dirty="0"/>
          </a:p>
          <a:p>
            <a:r>
              <a:rPr lang="en-IN" sz="1400" dirty="0"/>
              <a:t>Key Functions: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b="1" dirty="0"/>
              <a:t>Feature Storage</a:t>
            </a:r>
            <a:r>
              <a:rPr lang="en-IN" sz="1400" dirty="0"/>
              <a:t> – Stores pre-processed features in an organized way.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b="1" dirty="0"/>
              <a:t>Feature Serving</a:t>
            </a:r>
            <a:r>
              <a:rPr lang="en-IN" sz="1400" dirty="0"/>
              <a:t> – Provides features to models during both training and prediction.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b="1" dirty="0"/>
              <a:t>Feature Reuse</a:t>
            </a:r>
            <a:r>
              <a:rPr lang="en-IN" sz="1400" dirty="0"/>
              <a:t> – Enables reuse of features across different ML models/projects.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b="1" dirty="0"/>
              <a:t>Consistency</a:t>
            </a:r>
            <a:r>
              <a:rPr lang="en-IN" sz="1400" dirty="0"/>
              <a:t> – Ensures the same logic is used for both training and inference.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b="1" dirty="0"/>
              <a:t>Monitoring &amp; Versioning</a:t>
            </a:r>
            <a:r>
              <a:rPr lang="en-IN" sz="1400" dirty="0"/>
              <a:t> – Tracks data drift, freshness, and changes in features.</a:t>
            </a:r>
          </a:p>
          <a:p>
            <a:pPr marL="0" indent="0">
              <a:buNone/>
            </a:pPr>
            <a:endParaRPr lang="en-IN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8652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95732-5DA3-A6FE-EB9D-72C70B6EB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649995"/>
            <a:ext cx="10058400" cy="5522205"/>
          </a:xfrm>
        </p:spPr>
        <p:txBody>
          <a:bodyPr>
            <a:normAutofit fontScale="92500" lnSpcReduction="10000"/>
          </a:bodyPr>
          <a:lstStyle/>
          <a:p>
            <a:r>
              <a:rPr lang="en-IN" sz="1400" dirty="0"/>
              <a:t>Why Is It Needed?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dirty="0"/>
              <a:t>Consistency Between </a:t>
            </a:r>
            <a:r>
              <a:rPr lang="en-IN" sz="1400" b="1" dirty="0"/>
              <a:t>Training</a:t>
            </a:r>
            <a:r>
              <a:rPr lang="en-IN" sz="1400" dirty="0"/>
              <a:t> and </a:t>
            </a:r>
            <a:r>
              <a:rPr lang="en-IN" sz="1400" b="1" dirty="0"/>
              <a:t>Inference</a:t>
            </a:r>
            <a:r>
              <a:rPr lang="en-IN" sz="1400" dirty="0"/>
              <a:t> :</a:t>
            </a:r>
          </a:p>
          <a:p>
            <a:pPr lvl="2">
              <a:buFont typeface="Wingdings" pitchFamily="2" charset="2"/>
              <a:buChar char="ü"/>
            </a:pPr>
            <a:r>
              <a:rPr lang="en-IN" sz="1400" dirty="0"/>
              <a:t>One of the most common issues in ML pipelines is data drift due to different code or logic being used in training vs. real-time prediction.</a:t>
            </a:r>
          </a:p>
          <a:p>
            <a:pPr lvl="2">
              <a:buFont typeface="Wingdings" pitchFamily="2" charset="2"/>
              <a:buChar char="ü"/>
            </a:pPr>
            <a:r>
              <a:rPr lang="en-IN" sz="1400" dirty="0"/>
              <a:t>A feature store ensures that the </a:t>
            </a:r>
            <a:r>
              <a:rPr lang="en-IN" sz="1400" b="1" dirty="0"/>
              <a:t>same feature definitions</a:t>
            </a:r>
            <a:r>
              <a:rPr lang="en-IN" sz="1400" dirty="0"/>
              <a:t> are used during both model training and inference, reducing the risk of </a:t>
            </a:r>
            <a:r>
              <a:rPr lang="en-IN" sz="1400" b="1" dirty="0"/>
              <a:t>inconsistent results</a:t>
            </a:r>
            <a:r>
              <a:rPr lang="en-IN" sz="1400" dirty="0"/>
              <a:t> or model degradation.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b="1" dirty="0"/>
              <a:t>Reusability and Collaboration :</a:t>
            </a:r>
          </a:p>
          <a:p>
            <a:pPr lvl="2">
              <a:buFont typeface="Wingdings" pitchFamily="2" charset="2"/>
              <a:buChar char="ü"/>
            </a:pPr>
            <a:r>
              <a:rPr lang="en-IN" sz="1400" dirty="0"/>
              <a:t>Without a feature store, data scientists often create duplicate versions of the same features.</a:t>
            </a:r>
          </a:p>
          <a:p>
            <a:pPr lvl="2">
              <a:buFont typeface="Wingdings" pitchFamily="2" charset="2"/>
              <a:buChar char="ü"/>
            </a:pPr>
            <a:r>
              <a:rPr lang="en-IN" sz="1400" dirty="0"/>
              <a:t>A feature store promotes reusability by allowing features to be defined once and shared across teams and projects.</a:t>
            </a:r>
          </a:p>
          <a:p>
            <a:pPr lvl="2">
              <a:buFont typeface="Wingdings" pitchFamily="2" charset="2"/>
              <a:buChar char="ü"/>
            </a:pPr>
            <a:r>
              <a:rPr lang="en-IN" sz="1400" dirty="0"/>
              <a:t>This saves time, improves productivity, and ensures standardization.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dirty="0"/>
              <a:t>Operational Efficiency :</a:t>
            </a:r>
          </a:p>
          <a:p>
            <a:pPr lvl="2">
              <a:buFont typeface="Wingdings" pitchFamily="2" charset="2"/>
              <a:buChar char="ü"/>
            </a:pPr>
            <a:r>
              <a:rPr lang="en-IN" sz="1400" dirty="0"/>
              <a:t>Feature engineering is often a time-consuming step in the ML lifecycle.</a:t>
            </a:r>
          </a:p>
          <a:p>
            <a:pPr lvl="2">
              <a:buFont typeface="Wingdings" pitchFamily="2" charset="2"/>
              <a:buChar char="ü"/>
            </a:pPr>
            <a:r>
              <a:rPr lang="en-IN" sz="1400" dirty="0"/>
              <a:t>A </a:t>
            </a:r>
            <a:r>
              <a:rPr lang="en-IN" sz="1200" dirty="0"/>
              <a:t>to support low-latency feature retrieval, making them essential for online prediction systems.</a:t>
            </a:r>
          </a:p>
          <a:p>
            <a:pPr lvl="2">
              <a:buFont typeface="Wingdings" pitchFamily="2" charset="2"/>
              <a:buChar char="ü"/>
            </a:pPr>
            <a:r>
              <a:rPr lang="en-IN" sz="1400" dirty="0"/>
              <a:t>feature store enables the storage of precomputed features, which can be accessed quickly during model training or prediction, leading to faster development and deployment cycles.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dirty="0"/>
              <a:t>Monitoring and Governance :</a:t>
            </a:r>
          </a:p>
          <a:p>
            <a:pPr lvl="2">
              <a:buFont typeface="Wingdings" pitchFamily="2" charset="2"/>
              <a:buChar char="ü"/>
            </a:pPr>
            <a:r>
              <a:rPr lang="en-IN" sz="1400" dirty="0"/>
              <a:t>Feature stores support metadata tracking, versioning, and freshness monitoring.</a:t>
            </a:r>
          </a:p>
          <a:p>
            <a:pPr lvl="2">
              <a:buFont typeface="Wingdings" pitchFamily="2" charset="2"/>
              <a:buChar char="ü"/>
            </a:pPr>
            <a:r>
              <a:rPr lang="en-IN" sz="1400" dirty="0"/>
              <a:t>This is critical for auditing, reproducibility, and regulatory compliance in production ML systems.</a:t>
            </a:r>
          </a:p>
          <a:p>
            <a:pPr lvl="1">
              <a:buFont typeface="Wingdings" pitchFamily="2" charset="2"/>
              <a:buChar char="Ø"/>
            </a:pPr>
            <a:r>
              <a:rPr lang="en-IN" sz="1400" dirty="0"/>
              <a:t>Real-time Feature Serving :</a:t>
            </a:r>
          </a:p>
          <a:p>
            <a:pPr lvl="2">
              <a:buFont typeface="Wingdings" pitchFamily="2" charset="2"/>
              <a:buChar char="ü"/>
            </a:pPr>
            <a:r>
              <a:rPr lang="en-IN" sz="1400" dirty="0"/>
              <a:t>In modern applications like fraud detection or recommendation engines, models require features to be available in real-time.</a:t>
            </a:r>
          </a:p>
          <a:p>
            <a:pPr lvl="2">
              <a:buFont typeface="Wingdings" pitchFamily="2" charset="2"/>
              <a:buChar char="ü"/>
            </a:pPr>
            <a:r>
              <a:rPr lang="en-IN" sz="1400" dirty="0"/>
              <a:t>Feature stores are designed to support </a:t>
            </a:r>
            <a:r>
              <a:rPr lang="en-IN" sz="1400" b="1" dirty="0"/>
              <a:t>low-latency feature retrieval</a:t>
            </a:r>
            <a:r>
              <a:rPr lang="en-IN" sz="1400" dirty="0"/>
              <a:t>, making them essential for </a:t>
            </a:r>
            <a:r>
              <a:rPr lang="en-IN" sz="1400" b="1" dirty="0"/>
              <a:t>online prediction systems</a:t>
            </a:r>
            <a:r>
              <a:rPr lang="en-IN" sz="1400" dirty="0"/>
              <a:t>.</a:t>
            </a:r>
          </a:p>
          <a:p>
            <a:pPr marL="274320" lvl="1" indent="0">
              <a:buNone/>
            </a:pPr>
            <a:r>
              <a:rPr lang="en-IN" sz="1400" dirty="0"/>
              <a:t>    </a:t>
            </a:r>
          </a:p>
          <a:p>
            <a:pPr lvl="2">
              <a:buFont typeface="Wingdings" pitchFamily="2" charset="2"/>
              <a:buChar char="ü"/>
            </a:pPr>
            <a:endParaRPr lang="en-IN" sz="1200" dirty="0"/>
          </a:p>
          <a:p>
            <a:pPr marL="274320" lvl="1" indent="0">
              <a:buNone/>
            </a:pPr>
            <a:endParaRPr lang="en-IN" sz="1400" dirty="0"/>
          </a:p>
          <a:p>
            <a:pPr marL="548640" lvl="2" indent="0">
              <a:buNone/>
            </a:pPr>
            <a:endParaRPr lang="en-IN" sz="1200" dirty="0"/>
          </a:p>
          <a:p>
            <a:pPr lvl="2">
              <a:buFont typeface="Wingdings" pitchFamily="2" charset="2"/>
              <a:buChar char="ü"/>
            </a:pPr>
            <a:endParaRPr lang="en-IN" sz="1200" dirty="0"/>
          </a:p>
          <a:p>
            <a:endParaRPr lang="en-IN" sz="1400" dirty="0"/>
          </a:p>
          <a:p>
            <a:pPr marL="0" indent="0">
              <a:buNone/>
            </a:pPr>
            <a:endParaRPr lang="en-IN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36657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1895</TotalTime>
  <Words>3179</Words>
  <Application>Microsoft Macintosh PowerPoint</Application>
  <PresentationFormat>Widescreen</PresentationFormat>
  <Paragraphs>392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Feature engineering</vt:lpstr>
      <vt:lpstr>Introduction to Feature Engineering</vt:lpstr>
      <vt:lpstr>Using Snowflake for Data Storage &amp; Processing</vt:lpstr>
      <vt:lpstr>PowerPoint Presentation</vt:lpstr>
      <vt:lpstr>PowerPoint Presentation</vt:lpstr>
      <vt:lpstr>PowerPoint Presentation</vt:lpstr>
      <vt:lpstr>PowerPoint Presentation</vt:lpstr>
      <vt:lpstr>Feature Store Concepts</vt:lpstr>
      <vt:lpstr>PowerPoint Presentation</vt:lpstr>
      <vt:lpstr>PowerPoint Presentation</vt:lpstr>
      <vt:lpstr>Implementing Feature Engineering with Snowflake &amp; Feature Store</vt:lpstr>
      <vt:lpstr>PowerPoint Presentation</vt:lpstr>
      <vt:lpstr>PowerPoint Presentation</vt:lpstr>
      <vt:lpstr>Practical Task: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 Rout</dc:creator>
  <cp:lastModifiedBy>Anish Rout</cp:lastModifiedBy>
  <cp:revision>1</cp:revision>
  <dcterms:created xsi:type="dcterms:W3CDTF">2025-06-26T09:15:38Z</dcterms:created>
  <dcterms:modified xsi:type="dcterms:W3CDTF">2025-06-27T16:50:52Z</dcterms:modified>
</cp:coreProperties>
</file>