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69" r:id="rId9"/>
    <p:sldId id="270" r:id="rId10"/>
    <p:sldId id="260" r:id="rId11"/>
    <p:sldId id="263" r:id="rId12"/>
    <p:sldId id="271" r:id="rId13"/>
    <p:sldId id="266" r:id="rId14"/>
    <p:sldId id="267" r:id="rId15"/>
    <p:sldId id="268" r:id="rId16"/>
    <p:sldId id="272" r:id="rId17"/>
    <p:sldId id="277" r:id="rId18"/>
    <p:sldId id="278" r:id="rId19"/>
    <p:sldId id="273" r:id="rId20"/>
    <p:sldId id="279" r:id="rId21"/>
    <p:sldId id="280" r:id="rId22"/>
    <p:sldId id="274" r:id="rId23"/>
    <p:sldId id="275" r:id="rId24"/>
    <p:sldId id="276"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10</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600" dirty="0"/>
              <a:t>The Reminder Agent communicates with the Clinic Agent, by waiting for its signals after an appointment is booked. If the user has activated reminders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600" dirty="0"/>
              <a:t>Instead of a receptionist logging in every time to trigger a reminder, the Agent by itself sends the message at regular intervals(hours/days) as chosen by the user.</a:t>
            </a:r>
          </a:p>
          <a:p>
            <a:pPr>
              <a:lnSpc>
                <a:spcPct val="80000"/>
              </a:lnSpc>
              <a:buFont typeface="Wingdings" panose="05000000000000000000" pitchFamily="2" charset="2"/>
              <a:buChar char="§"/>
            </a:pPr>
            <a:r>
              <a:rPr lang="en-CA" sz="16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600" dirty="0"/>
              <a:t>Once the appointment is complete, the Reminder Agent directly accesses the database to disable the alerting mechanism for that particular appointment. </a:t>
            </a:r>
          </a:p>
          <a:p>
            <a:pPr>
              <a:lnSpc>
                <a:spcPct val="80000"/>
              </a:lnSpc>
              <a:buFont typeface="Wingdings" panose="05000000000000000000" pitchFamily="2" charset="2"/>
              <a:buChar char="§"/>
            </a:pPr>
            <a:r>
              <a:rPr lang="en-CA" sz="16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600" dirty="0"/>
              <a:t>The Reminder Agent also triggers a notification once the report has been generated, based upon the feedback from the veterinarian. In this case, it will await signal from the Template Agent.</a:t>
            </a:r>
          </a:p>
          <a:p>
            <a:pPr>
              <a:lnSpc>
                <a:spcPct val="80000"/>
              </a:lnSpc>
              <a:buFont typeface="Wingdings" panose="05000000000000000000" pitchFamily="2" charset="2"/>
              <a:buChar char="§"/>
            </a:pPr>
            <a:r>
              <a:rPr lang="en-CA" sz="1600" dirty="0"/>
              <a:t>The Agent will keep a track of all the reminders sent to a particular number in the database for tracking purposes.</a:t>
            </a:r>
          </a:p>
          <a:p>
            <a:pPr>
              <a:lnSpc>
                <a:spcPct val="80000"/>
              </a:lnSpc>
            </a:pPr>
            <a:endParaRPr lang="en-CA" sz="1600" dirty="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Template Agent</a:t>
            </a:r>
          </a:p>
          <a:p>
            <a:r>
              <a:rPr lang="en-US" sz="2400" dirty="0"/>
              <a:t>The Template Agent provides the doctor with different letter templates. Depending upon the video interaction between the doctor and the patient, the doctor can select and use the in-built template to report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a:t>
            </a:r>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Video Agent</a:t>
            </a:r>
          </a:p>
          <a:p>
            <a:pPr>
              <a:buFont typeface="Wingdings" panose="05000000000000000000" pitchFamily="2" charset="2"/>
              <a:buChar char="§"/>
            </a:pPr>
            <a:r>
              <a:rPr lang="en-US" sz="2200" dirty="0"/>
              <a:t>The video agent is responsible to generate a video link at the time of the appointment of the patient and send it to the registered email id as well as the registered mobile number of the patient.</a:t>
            </a:r>
          </a:p>
          <a:p>
            <a:pPr>
              <a:buFont typeface="Wingdings" panose="05000000000000000000" pitchFamily="2" charset="2"/>
              <a:buChar char="§"/>
            </a:pPr>
            <a:r>
              <a:rPr lang="en-US" sz="2200" dirty="0"/>
              <a:t>The video agent directly communicates with the clinic system agent and creates the links according to the time slots selected by the patients.</a:t>
            </a:r>
          </a:p>
          <a:p>
            <a:pPr>
              <a:buFont typeface="Wingdings" panose="05000000000000000000" pitchFamily="2" charset="2"/>
              <a:buChar char="§"/>
            </a:pPr>
            <a:r>
              <a:rPr lang="en-US" sz="2200" dirty="0"/>
              <a:t>To facilitate the video-based interaction between the doctor and patient, the system will use existing video conferencing platforms (ZOOM, Google Meet, etc.)</a:t>
            </a:r>
          </a:p>
          <a:p>
            <a:pPr>
              <a:buFont typeface="Wingdings" panose="05000000000000000000" pitchFamily="2" charset="2"/>
              <a:buChar char="§"/>
            </a:pPr>
            <a:r>
              <a:rPr lang="en-US" sz="2200" dirty="0"/>
              <a:t>Patients will be able to join the meeting at their scheduled appointment time and the link will expire in 30 minutes which is the maximum time for consultation.</a:t>
            </a:r>
          </a:p>
          <a:p>
            <a:pPr>
              <a:buFont typeface="Wingdings" panose="05000000000000000000" pitchFamily="2" charset="2"/>
              <a:buChar char="§"/>
            </a:pPr>
            <a:r>
              <a:rPr lang="en-US" sz="2200" dirty="0"/>
              <a:t>If the consultation needs more time than 30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6. Design: Agent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7.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8. Design: Acquaintance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15</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Clinic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extLst>
      <p:ext uri="{BB962C8B-B14F-4D97-AF65-F5344CB8AC3E}">
        <p14:creationId xmlns:p14="http://schemas.microsoft.com/office/powerpoint/2010/main" val="2555605272"/>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a:p>
        </p:txBody>
      </p:sp>
      <p:pic>
        <p:nvPicPr>
          <p:cNvPr id="9" name="Picture 8"/>
          <p:cNvPicPr>
            <a:picLocks noChangeAspect="1"/>
          </p:cNvPicPr>
          <p:nvPr/>
        </p:nvPicPr>
        <p:blipFill>
          <a:blip r:embed="rId2"/>
          <a:stretch>
            <a:fillRect/>
          </a:stretch>
        </p:blipFill>
        <p:spPr>
          <a:xfrm>
            <a:off x="1682190" y="1513915"/>
            <a:ext cx="9047026" cy="4599759"/>
          </a:xfrm>
          <a:prstGeom prst="rect">
            <a:avLst/>
          </a:prstGeom>
        </p:spPr>
      </p:pic>
    </p:spTree>
    <p:extLst>
      <p:ext uri="{BB962C8B-B14F-4D97-AF65-F5344CB8AC3E}">
        <p14:creationId xmlns:p14="http://schemas.microsoft.com/office/powerpoint/2010/main" val="2849661493"/>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3" name="Picture 2"/>
          <p:cNvPicPr>
            <a:picLocks noChangeAspect="1"/>
          </p:cNvPicPr>
          <p:nvPr/>
        </p:nvPicPr>
        <p:blipFill>
          <a:blip r:embed="rId2"/>
          <a:stretch>
            <a:fillRect/>
          </a:stretch>
        </p:blipFill>
        <p:spPr>
          <a:xfrm>
            <a:off x="1768848" y="1757922"/>
            <a:ext cx="7482728" cy="3786748"/>
          </a:xfrm>
          <a:prstGeom prst="rect">
            <a:avLst/>
          </a:prstGeom>
        </p:spPr>
      </p:pic>
    </p:spTree>
    <p:extLst>
      <p:ext uri="{BB962C8B-B14F-4D97-AF65-F5344CB8AC3E}">
        <p14:creationId xmlns:p14="http://schemas.microsoft.com/office/powerpoint/2010/main" val="1216634805"/>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Appointment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extLst>
      <p:ext uri="{BB962C8B-B14F-4D97-AF65-F5344CB8AC3E}">
        <p14:creationId xmlns:p14="http://schemas.microsoft.com/office/powerpoint/2010/main" val="3101799758"/>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1838250757"/>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4" name="Date Placeholder 3">
            <a:extLst>
              <a:ext uri="{FF2B5EF4-FFF2-40B4-BE49-F238E27FC236}">
                <a16:creationId xmlns:a16="http://schemas.microsoft.com/office/drawing/2014/main" id="{4520E35D-78E0-4F15-A1CE-87C4D02D05CD}"/>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20</a:t>
            </a:fld>
            <a:endParaRPr lang="en-US" altLang="ja-JP"/>
          </a:p>
        </p:txBody>
      </p:sp>
    </p:spTree>
    <p:extLst>
      <p:ext uri="{BB962C8B-B14F-4D97-AF65-F5344CB8AC3E}">
        <p14:creationId xmlns:p14="http://schemas.microsoft.com/office/powerpoint/2010/main" val="1765313091"/>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BA3B-0669-4E0A-B5B3-AF615757BAAB}"/>
              </a:ext>
            </a:extLst>
          </p:cNvPr>
          <p:cNvSpPr>
            <a:spLocks noGrp="1"/>
          </p:cNvSpPr>
          <p:nvPr>
            <p:ph type="title"/>
          </p:nvPr>
        </p:nvSpPr>
        <p:spPr/>
        <p:txBody>
          <a:bodyPr/>
          <a:lstStyle/>
          <a:p>
            <a:r>
              <a:rPr lang="en-US" dirty="0"/>
              <a:t>Use Case Definition : Appointment Agent</a:t>
            </a:r>
            <a:endParaRPr lang="en-CA" dirty="0"/>
          </a:p>
        </p:txBody>
      </p:sp>
      <p:pic>
        <p:nvPicPr>
          <p:cNvPr id="8" name="Content Placeholder 7">
            <a:extLst>
              <a:ext uri="{FF2B5EF4-FFF2-40B4-BE49-F238E27FC236}">
                <a16:creationId xmlns:a16="http://schemas.microsoft.com/office/drawing/2014/main" id="{362742C6-6EA4-425B-B247-E7888954380C}"/>
              </a:ext>
            </a:extLst>
          </p:cNvPr>
          <p:cNvPicPr>
            <a:picLocks noGrp="1" noChangeAspect="1"/>
          </p:cNvPicPr>
          <p:nvPr>
            <p:ph idx="1"/>
          </p:nvPr>
        </p:nvPicPr>
        <p:blipFill>
          <a:blip r:embed="rId2"/>
          <a:stretch>
            <a:fillRect/>
          </a:stretch>
        </p:blipFill>
        <p:spPr>
          <a:xfrm>
            <a:off x="2501153" y="1792940"/>
            <a:ext cx="7584141" cy="4150659"/>
          </a:xfrm>
          <a:prstGeom prst="rect">
            <a:avLst/>
          </a:prstGeom>
        </p:spPr>
      </p:pic>
      <p:sp>
        <p:nvSpPr>
          <p:cNvPr id="4" name="Date Placeholder 3">
            <a:extLst>
              <a:ext uri="{FF2B5EF4-FFF2-40B4-BE49-F238E27FC236}">
                <a16:creationId xmlns:a16="http://schemas.microsoft.com/office/drawing/2014/main" id="{95A8339D-7F0C-4D6B-A253-3B06C9D98063}"/>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13ADD949-10C1-4C4A-B253-80DD0EB51B8F}"/>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535826D1-72A0-4A10-827A-B636A2C5BAEE}"/>
              </a:ext>
            </a:extLst>
          </p:cNvPr>
          <p:cNvSpPr>
            <a:spLocks noGrp="1"/>
          </p:cNvSpPr>
          <p:nvPr>
            <p:ph type="sldNum" sz="quarter" idx="12"/>
          </p:nvPr>
        </p:nvSpPr>
        <p:spPr/>
        <p:txBody>
          <a:bodyPr/>
          <a:lstStyle/>
          <a:p>
            <a:fld id="{A4BAB868-1E00-44C6-B1AB-DFCC5F9865BA}" type="slidenum">
              <a:rPr lang="ja-JP" altLang="en-US" smtClean="0"/>
              <a:t>21</a:t>
            </a:fld>
            <a:endParaRPr lang="en-US" altLang="ja-JP"/>
          </a:p>
        </p:txBody>
      </p:sp>
    </p:spTree>
    <p:extLst>
      <p:ext uri="{BB962C8B-B14F-4D97-AF65-F5344CB8AC3E}">
        <p14:creationId xmlns:p14="http://schemas.microsoft.com/office/powerpoint/2010/main" val="2552192236"/>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Use Cases : Video Link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pic>
        <p:nvPicPr>
          <p:cNvPr id="7" name="Picture 6"/>
          <p:cNvPicPr>
            <a:picLocks noChangeAspect="1"/>
          </p:cNvPicPr>
          <p:nvPr/>
        </p:nvPicPr>
        <p:blipFill>
          <a:blip r:embed="rId2"/>
          <a:stretch>
            <a:fillRect/>
          </a:stretch>
        </p:blipFill>
        <p:spPr>
          <a:xfrm>
            <a:off x="1613943" y="1890984"/>
            <a:ext cx="8772525" cy="2257425"/>
          </a:xfrm>
          <a:prstGeom prst="rect">
            <a:avLst/>
          </a:prstGeom>
        </p:spPr>
      </p:pic>
    </p:spTree>
    <p:extLst>
      <p:ext uri="{BB962C8B-B14F-4D97-AF65-F5344CB8AC3E}">
        <p14:creationId xmlns:p14="http://schemas.microsoft.com/office/powerpoint/2010/main" val="1653168954"/>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PDF(Template)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23</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extLst>
      <p:ext uri="{BB962C8B-B14F-4D97-AF65-F5344CB8AC3E}">
        <p14:creationId xmlns:p14="http://schemas.microsoft.com/office/powerpoint/2010/main" val="1407538385"/>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Notification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24</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extLst>
      <p:ext uri="{BB962C8B-B14F-4D97-AF65-F5344CB8AC3E}">
        <p14:creationId xmlns:p14="http://schemas.microsoft.com/office/powerpoint/2010/main" val="340488111"/>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F280-B745-4721-A368-C749DCB96416}"/>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90A34321-7CC7-4FC3-BCB6-6E10817FE4EF}"/>
              </a:ext>
            </a:extLst>
          </p:cNvPr>
          <p:cNvGraphicFramePr>
            <a:graphicFrameLocks noGrp="1"/>
          </p:cNvGraphicFramePr>
          <p:nvPr>
            <p:ph idx="1"/>
            <p:extLst>
              <p:ext uri="{D42A27DB-BD31-4B8C-83A1-F6EECF244321}">
                <p14:modId xmlns:p14="http://schemas.microsoft.com/office/powerpoint/2010/main" val="831668553"/>
              </p:ext>
            </p:extLst>
          </p:nvPr>
        </p:nvGraphicFramePr>
        <p:xfrm>
          <a:off x="1422402" y="1666875"/>
          <a:ext cx="9559924" cy="4257673"/>
        </p:xfrm>
        <a:graphic>
          <a:graphicData uri="http://schemas.openxmlformats.org/drawingml/2006/table">
            <a:tbl>
              <a:tblPr firstRow="1" firstCol="1" bandRow="1"/>
              <a:tblGrid>
                <a:gridCol w="2260055">
                  <a:extLst>
                    <a:ext uri="{9D8B030D-6E8A-4147-A177-3AD203B41FA5}">
                      <a16:colId xmlns:a16="http://schemas.microsoft.com/office/drawing/2014/main" val="153879244"/>
                    </a:ext>
                  </a:extLst>
                </a:gridCol>
                <a:gridCol w="7299869">
                  <a:extLst>
                    <a:ext uri="{9D8B030D-6E8A-4147-A177-3AD203B41FA5}">
                      <a16:colId xmlns:a16="http://schemas.microsoft.com/office/drawing/2014/main" val="1494204266"/>
                    </a:ext>
                  </a:extLst>
                </a:gridCol>
              </a:tblGrid>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Clinic System Agent uses this use case to send notifications to the user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939152"/>
                  </a:ext>
                </a:extLst>
              </a:tr>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is booked and a video link has been generated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577918"/>
                  </a:ext>
                </a:extLst>
              </a:tr>
              <a:tr h="68936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notification agent sends appointment updates to user via email and/or SMS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386470"/>
                  </a:ext>
                </a:extLst>
              </a:tr>
              <a:tr h="336433">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80799600"/>
                  </a:ext>
                </a:extLst>
              </a:tr>
              <a:tr h="5064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user information (email-address and cell phone number) from the clinic system agent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977401"/>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also receives video link information from the video agent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103043"/>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status update request from the clinic system agent at regular intervals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817692"/>
                  </a:ext>
                </a:extLst>
              </a:tr>
              <a:tr h="6737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notification agent sends out notification to the user in form of updates and daily remainders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623903"/>
                  </a:ext>
                </a:extLst>
              </a:tr>
            </a:tbl>
          </a:graphicData>
        </a:graphic>
      </p:graphicFrame>
      <p:sp>
        <p:nvSpPr>
          <p:cNvPr id="4" name="Date Placeholder 3">
            <a:extLst>
              <a:ext uri="{FF2B5EF4-FFF2-40B4-BE49-F238E27FC236}">
                <a16:creationId xmlns:a16="http://schemas.microsoft.com/office/drawing/2014/main" id="{60367744-9BB1-4AF3-8076-F14829CF403E}"/>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DE3AB94-EFA0-4717-899E-9A99F09BD6EE}"/>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9F170A-D563-4E07-AAED-58399A750A15}"/>
              </a:ext>
            </a:extLst>
          </p:cNvPr>
          <p:cNvSpPr>
            <a:spLocks noGrp="1"/>
          </p:cNvSpPr>
          <p:nvPr>
            <p:ph type="sldNum" sz="quarter" idx="12"/>
          </p:nvPr>
        </p:nvSpPr>
        <p:spPr/>
        <p:txBody>
          <a:bodyPr/>
          <a:lstStyle/>
          <a:p>
            <a:fld id="{A4BAB868-1E00-44C6-B1AB-DFCC5F9865BA}" type="slidenum">
              <a:rPr lang="ja-JP" altLang="en-US" smtClean="0"/>
              <a:t>25</a:t>
            </a:fld>
            <a:endParaRPr lang="en-US" altLang="ja-JP"/>
          </a:p>
        </p:txBody>
      </p:sp>
    </p:spTree>
    <p:extLst>
      <p:ext uri="{BB962C8B-B14F-4D97-AF65-F5344CB8AC3E}">
        <p14:creationId xmlns:p14="http://schemas.microsoft.com/office/powerpoint/2010/main" val="3144072743"/>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895080025"/>
              </p:ext>
            </p:extLst>
          </p:nvPr>
        </p:nvGraphicFramePr>
        <p:xfrm>
          <a:off x="1422401" y="1657349"/>
          <a:ext cx="9883775" cy="4181478"/>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10389">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1025645">
                <a:tc>
                  <a:txBody>
                    <a:bodyPr/>
                    <a:lstStyle/>
                    <a:p>
                      <a:pPr algn="l" fontAlgn="ctr"/>
                      <a:r>
                        <a:rPr lang="en-CA" sz="1100" b="0" i="0" u="none" strike="noStrike">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100" b="0" i="0" u="none" strike="noStrike">
                          <a:solidFill>
                            <a:srgbClr val="000000"/>
                          </a:solidFill>
                          <a:effectLst/>
                          <a:latin typeface="Calibri" panose="020F0502020204030204" pitchFamily="34" charset="0"/>
                        </a:rPr>
                        <a:t>System Not Accessible at this point</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stystem is not accessible.</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2267423"/>
                  </a:ext>
                </a:extLst>
              </a:tr>
              <a:tr h="1025645">
                <a:tc>
                  <a:txBody>
                    <a:bodyPr/>
                    <a:lstStyle/>
                    <a:p>
                      <a:pPr algn="l" fontAlgn="ctr"/>
                      <a:r>
                        <a:rPr lang="en-CA" sz="1100" b="0" i="0" u="none" strike="noStrike">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User not reachable at this point</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210389">
                <a:tc>
                  <a:txBody>
                    <a:bodyPr/>
                    <a:lstStyle/>
                    <a:p>
                      <a:pPr algn="l" fontAlgn="b"/>
                      <a:r>
                        <a:rPr lang="en-CA" sz="1100" b="1" i="0" u="none" strike="noStrike">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10389">
                <a:tc>
                  <a:txBody>
                    <a:bodyPr/>
                    <a:lstStyle/>
                    <a:p>
                      <a:pPr algn="l" fontAlgn="b"/>
                      <a:r>
                        <a:rPr lang="en-CA" sz="1100" b="1" i="0" u="none" strike="noStrike">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Clinic System Agent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19155">
                <a:tc>
                  <a:txBody>
                    <a:bodyPr/>
                    <a:lstStyle/>
                    <a:p>
                      <a:pPr algn="l" fontAlgn="b"/>
                      <a:r>
                        <a:rPr lang="en-CA" sz="1100" b="1" i="0" u="none" strike="noStrike">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Video Link Agent, Clinic System Agent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19155">
                <a:tc gridSpan="3">
                  <a:txBody>
                    <a:bodyPr/>
                    <a:lstStyle/>
                    <a:p>
                      <a:pPr algn="l" fontAlgn="b"/>
                      <a:r>
                        <a:rPr lang="en-CA" sz="1100" b="1" i="0" u="none" strike="noStrike">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10389">
                <a:tc>
                  <a:txBody>
                    <a:bodyPr/>
                    <a:lstStyle/>
                    <a:p>
                      <a:pPr algn="l" fontAlgn="b"/>
                      <a:r>
                        <a:rPr lang="en-CA" sz="1100" b="1" i="0" u="none" strike="noStrike">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584245877"/>
                  </a:ext>
                </a:extLst>
              </a:tr>
              <a:tr h="210389">
                <a:tc>
                  <a:txBody>
                    <a:bodyPr/>
                    <a:lstStyle/>
                    <a:p>
                      <a:pPr algn="l" fontAlgn="b"/>
                      <a:r>
                        <a:rPr lang="en-CA" sz="1100" b="1" i="0" u="none" strike="noStrike">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Data Required for Notification Agent</a:t>
                      </a:r>
                    </a:p>
                  </a:txBody>
                  <a:tcPr marL="7620" marR="7620" marT="7620" marB="0" anchor="b">
                    <a:lnL>
                      <a:noFill/>
                    </a:lnL>
                    <a:lnR>
                      <a:noFill/>
                    </a:lnR>
                    <a:lnT>
                      <a:noFill/>
                    </a:lnT>
                    <a:lnB>
                      <a:noFill/>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3553938"/>
                  </a:ext>
                </a:extLst>
              </a:tr>
              <a:tr h="210389">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CA" sz="1100" b="0" i="0" u="none" strike="noStrike">
                          <a:solidFill>
                            <a:srgbClr val="000000"/>
                          </a:solidFill>
                          <a:effectLst/>
                          <a:latin typeface="Calibri" panose="020F0502020204030204" pitchFamily="34" charset="0"/>
                        </a:rPr>
                        <a:t>Video Link</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CA"/>
                    </a:p>
                  </a:txBody>
                  <a:tcPr/>
                </a:tc>
                <a:extLst>
                  <a:ext uri="{0D108BD9-81ED-4DB2-BD59-A6C34878D82A}">
                    <a16:rowId xmlns:a16="http://schemas.microsoft.com/office/drawing/2014/main" val="3851404489"/>
                  </a:ext>
                </a:extLst>
              </a:tr>
              <a:tr h="210389">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US" sz="1100" b="0" i="0" u="none" strike="noStrike">
                          <a:solidFill>
                            <a:srgbClr val="000000"/>
                          </a:solidFill>
                          <a:effectLst/>
                          <a:latin typeface="Calibri" panose="020F0502020204030204" pitchFamily="34" charset="0"/>
                        </a:rPr>
                        <a:t>Email Address and Cell Phone Number of the user</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CA"/>
                    </a:p>
                  </a:txBody>
                  <a:tcPr/>
                </a:tc>
                <a:extLst>
                  <a:ext uri="{0D108BD9-81ED-4DB2-BD59-A6C34878D82A}">
                    <a16:rowId xmlns:a16="http://schemas.microsoft.com/office/drawing/2014/main" val="2916741115"/>
                  </a:ext>
                </a:extLst>
              </a:tr>
              <a:tr h="219155">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4" name="Date Placeholder 3">
            <a:extLst>
              <a:ext uri="{FF2B5EF4-FFF2-40B4-BE49-F238E27FC236}">
                <a16:creationId xmlns:a16="http://schemas.microsoft.com/office/drawing/2014/main" id="{24741039-9CC1-410F-8517-9D84D09A1E1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26</a:t>
            </a:fld>
            <a:endParaRPr lang="en-US" altLang="ja-JP"/>
          </a:p>
        </p:txBody>
      </p:sp>
    </p:spTree>
    <p:extLst>
      <p:ext uri="{BB962C8B-B14F-4D97-AF65-F5344CB8AC3E}">
        <p14:creationId xmlns:p14="http://schemas.microsoft.com/office/powerpoint/2010/main" val="4213622523"/>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patient’s profile.</a:t>
            </a: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reminder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clinic system agent to activate the signal regarding the reminder. The Reminder agent then will remind the patient when the appointment is due.</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a:p>
        </p:txBody>
      </p:sp>
    </p:spTree>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2269</Words>
  <Application>Microsoft Office PowerPoint</Application>
  <PresentationFormat>Widescreen</PresentationFormat>
  <Paragraphs>228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 Rounded MT Bold</vt:lpstr>
      <vt:lpstr>Calibri</vt:lpstr>
      <vt:lpstr>Tahoma</vt:lpstr>
      <vt:lpstr>Times New Roman</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Agent Description</vt:lpstr>
      <vt:lpstr>Agent Description (cont’d)</vt:lpstr>
      <vt:lpstr>Agent Description (cont’d)</vt:lpstr>
      <vt:lpstr>Agent Description (cont’d)</vt:lpstr>
      <vt:lpstr>Agent Description (cont’d)</vt:lpstr>
      <vt:lpstr>6. Design: Agent Model</vt:lpstr>
      <vt:lpstr>7. Design: Service Model</vt:lpstr>
      <vt:lpstr>8. Design: Acquaintance Model</vt:lpstr>
      <vt:lpstr>9. Use Cases : Clinic Agent</vt:lpstr>
      <vt:lpstr>Use Case Definition : Clinic Agent</vt:lpstr>
      <vt:lpstr>Use Case Definition : Clinic Agent</vt:lpstr>
      <vt:lpstr>9. Use Cases : Appointment Agent</vt:lpstr>
      <vt:lpstr>Use Case Definition : Appointment Agent</vt:lpstr>
      <vt:lpstr>Use Case Definition : Appointment Agent</vt:lpstr>
      <vt:lpstr>10. Use Cases : Video Link Agent</vt:lpstr>
      <vt:lpstr>11. Use Cases : PDF(Template) Agent</vt:lpstr>
      <vt:lpstr>11. Use Cases : Notification Agent</vt:lpstr>
      <vt:lpstr>Use Case Definition : Appointment Agent</vt:lpstr>
      <vt:lpstr>Use Case Definition : Appointment Agent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Srujan Patel</cp:lastModifiedBy>
  <cp:revision>39</cp:revision>
  <dcterms:created xsi:type="dcterms:W3CDTF">2021-10-27T18:34:28Z</dcterms:created>
  <dcterms:modified xsi:type="dcterms:W3CDTF">2021-11-16T00:21:03Z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1033-3.1.6.6275</vt:lpwstr>
  </property>
</Properties>
</file>