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 id="259" r:id="rId7"/>
    <p:sldId id="261" r:id="rId8"/>
    <p:sldId id="262" r:id="rId9"/>
    <p:sldId id="264" r:id="rId10"/>
    <p:sldId id="265" r:id="rId11"/>
    <p:sldId id="269" r:id="rId12"/>
    <p:sldId id="270" r:id="rId13"/>
    <p:sldId id="260" r:id="rId14"/>
    <p:sldId id="263" r:id="rId15"/>
    <p:sldId id="271" r:id="rId16"/>
    <p:sldId id="266"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preet Vaidya" userId="8006a4da2089a8b4" providerId="LiveId" clId="{4D2302AB-89EE-424C-B325-F40F5C494C8E}"/>
    <pc:docChg chg="undo custSel addSld modSld">
      <pc:chgData name="Sampreet Vaidya" userId="8006a4da2089a8b4" providerId="LiveId" clId="{4D2302AB-89EE-424C-B325-F40F5C494C8E}" dt="2021-10-23T04:13:52.787" v="89" actId="12"/>
      <pc:docMkLst>
        <pc:docMk/>
      </pc:docMkLst>
      <pc:sldChg chg="modSp new mod">
        <pc:chgData name="Sampreet Vaidya" userId="8006a4da2089a8b4" providerId="LiveId" clId="{4D2302AB-89EE-424C-B325-F40F5C494C8E}" dt="2021-10-23T04:11:31.734" v="53" actId="20577"/>
        <pc:sldMkLst>
          <pc:docMk/>
          <pc:sldMk cId="89349740" sldId="269"/>
        </pc:sldMkLst>
        <pc:spChg chg="mod">
          <ac:chgData name="Sampreet Vaidya" userId="8006a4da2089a8b4" providerId="LiveId" clId="{4D2302AB-89EE-424C-B325-F40F5C494C8E}" dt="2021-10-23T04:09:29.615" v="22" actId="20577"/>
          <ac:spMkLst>
            <pc:docMk/>
            <pc:sldMk cId="89349740" sldId="269"/>
            <ac:spMk id="2" creationId="{634D368D-2965-437B-96BF-B4396F3F5A09}"/>
          </ac:spMkLst>
        </pc:spChg>
        <pc:spChg chg="mod">
          <ac:chgData name="Sampreet Vaidya" userId="8006a4da2089a8b4" providerId="LiveId" clId="{4D2302AB-89EE-424C-B325-F40F5C494C8E}" dt="2021-10-23T04:11:31.734" v="53" actId="20577"/>
          <ac:spMkLst>
            <pc:docMk/>
            <pc:sldMk cId="89349740" sldId="269"/>
            <ac:spMk id="3" creationId="{61675DF3-05BC-424C-B391-CB7B68B04456}"/>
          </ac:spMkLst>
        </pc:spChg>
      </pc:sldChg>
      <pc:sldChg chg="modSp new mod">
        <pc:chgData name="Sampreet Vaidya" userId="8006a4da2089a8b4" providerId="LiveId" clId="{4D2302AB-89EE-424C-B325-F40F5C494C8E}" dt="2021-10-23T04:13:52.787" v="89" actId="12"/>
        <pc:sldMkLst>
          <pc:docMk/>
          <pc:sldMk cId="1590150963" sldId="270"/>
        </pc:sldMkLst>
        <pc:spChg chg="mod">
          <ac:chgData name="Sampreet Vaidya" userId="8006a4da2089a8b4" providerId="LiveId" clId="{4D2302AB-89EE-424C-B325-F40F5C494C8E}" dt="2021-10-23T04:10:48.453" v="26"/>
          <ac:spMkLst>
            <pc:docMk/>
            <pc:sldMk cId="1590150963" sldId="270"/>
            <ac:spMk id="2" creationId="{BC19915F-4B57-4C66-B739-FC877E4166FA}"/>
          </ac:spMkLst>
        </pc:spChg>
        <pc:spChg chg="mod">
          <ac:chgData name="Sampreet Vaidya" userId="8006a4da2089a8b4" providerId="LiveId" clId="{4D2302AB-89EE-424C-B325-F40F5C494C8E}" dt="2021-10-23T04:13:52.787" v="89" actId="12"/>
          <ac:spMkLst>
            <pc:docMk/>
            <pc:sldMk cId="1590150963" sldId="270"/>
            <ac:spMk id="3" creationId="{BC5C524F-0E47-4B10-830C-F3106CA3E329}"/>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8203" name="Picture 11" descr="WP138"/>
          <p:cNvPicPr>
            <a:picLocks noChangeAspect="1" noChangeArrowheads="1"/>
          </p:cNvPicPr>
          <p:nvPr userDrawn="1"/>
        </p:nvPicPr>
        <p:blipFill>
          <a:blip r:embed="rId2"/>
          <a:srcRect/>
          <a:stretch>
            <a:fillRect/>
          </a:stretch>
        </p:blipFill>
        <p:spPr bwMode="auto">
          <a:xfrm>
            <a:off x="0" y="0"/>
            <a:ext cx="12192000" cy="6858000"/>
          </a:xfrm>
          <a:prstGeom prst="rect">
            <a:avLst/>
          </a:prstGeom>
          <a:noFill/>
        </p:spPr>
      </p:pic>
      <p:pic>
        <p:nvPicPr>
          <p:cNvPr id="648195" name="Picture 3" descr="logo1"/>
          <p:cNvPicPr>
            <a:picLocks noChangeAspect="1" noChangeArrowheads="1"/>
          </p:cNvPicPr>
          <p:nvPr/>
        </p:nvPicPr>
        <p:blipFill>
          <a:blip r:embed="rId3"/>
          <a:srcRect/>
          <a:stretch>
            <a:fillRect/>
          </a:stretch>
        </p:blipFill>
        <p:spPr bwMode="auto">
          <a:xfrm>
            <a:off x="292100" y="1916114"/>
            <a:ext cx="1964267" cy="1512887"/>
          </a:xfrm>
          <a:prstGeom prst="rect">
            <a:avLst/>
          </a:prstGeom>
          <a:noFill/>
        </p:spPr>
      </p:pic>
      <p:sp>
        <p:nvSpPr>
          <p:cNvPr id="648196" name="Line 4"/>
          <p:cNvSpPr>
            <a:spLocks noChangeShapeType="1"/>
          </p:cNvSpPr>
          <p:nvPr/>
        </p:nvSpPr>
        <p:spPr bwMode="auto">
          <a:xfrm>
            <a:off x="237067" y="3573463"/>
            <a:ext cx="11523133" cy="0"/>
          </a:xfrm>
          <a:prstGeom prst="line">
            <a:avLst/>
          </a:prstGeom>
          <a:noFill/>
          <a:ln w="28575">
            <a:solidFill>
              <a:srgbClr val="FF9900"/>
            </a:solidFill>
            <a:miter lim="800000"/>
            <a:headEnd type="oval" w="med" len="med"/>
            <a:tailEnd type="oval" w="med" len="med"/>
          </a:ln>
          <a:effectLst/>
        </p:spPr>
        <p:txBody>
          <a:bodyPr wrap="none"/>
          <a:lstStyle/>
          <a:p>
            <a:endParaRPr lang="en-CA" sz="1800"/>
          </a:p>
        </p:txBody>
      </p:sp>
      <p:sp>
        <p:nvSpPr>
          <p:cNvPr id="648197" name="Rectangle 5"/>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r>
              <a:rPr lang="en-US"/>
              <a:t>SENG697 (Fall 2007)</a:t>
            </a:r>
            <a:endParaRPr lang="en-US" altLang="ja-JP"/>
          </a:p>
        </p:txBody>
      </p:sp>
      <p:sp>
        <p:nvSpPr>
          <p:cNvPr id="648198" name="Rectangle 6"/>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r>
              <a:rPr lang="ja-JP" altLang="en-US"/>
              <a:t>far@ucalgary.ca</a:t>
            </a:r>
            <a:endParaRPr lang="en-US" altLang="ja-JP"/>
          </a:p>
        </p:txBody>
      </p:sp>
      <p:sp>
        <p:nvSpPr>
          <p:cNvPr id="648199" name="Rectangle 7"/>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95232F20-8D4C-4FF7-ADC1-A97AC17BD314}" type="slidenum">
              <a:rPr lang="ja-JP" altLang="en-US"/>
              <a:pPr/>
              <a:t>‹#›</a:t>
            </a:fld>
            <a:endParaRPr lang="en-US" altLang="ja-JP"/>
          </a:p>
        </p:txBody>
      </p:sp>
      <p:sp>
        <p:nvSpPr>
          <p:cNvPr id="648200" name="Rectangle 8"/>
          <p:cNvSpPr>
            <a:spLocks noGrp="1" noChangeArrowheads="1"/>
          </p:cNvSpPr>
          <p:nvPr>
            <p:ph type="subTitle" idx="1"/>
          </p:nvPr>
        </p:nvSpPr>
        <p:spPr>
          <a:xfrm>
            <a:off x="2446867" y="3716338"/>
            <a:ext cx="9313333" cy="1752600"/>
          </a:xfrm>
        </p:spPr>
        <p:txBody>
          <a:bodyPr/>
          <a:lstStyle>
            <a:lvl1pPr marL="0" indent="0" algn="ctr">
              <a:buFont typeface="Wingdings" pitchFamily="2" charset="2"/>
              <a:buNone/>
              <a:defRPr/>
            </a:lvl1pPr>
          </a:lstStyle>
          <a:p>
            <a:r>
              <a:rPr lang="en-US" altLang="ja-JP"/>
              <a:t>Click to edit Master subtitle style</a:t>
            </a:r>
          </a:p>
        </p:txBody>
      </p:sp>
      <p:sp>
        <p:nvSpPr>
          <p:cNvPr id="648201" name="Rectangle 9"/>
          <p:cNvSpPr>
            <a:spLocks noGrp="1" noChangeArrowheads="1"/>
          </p:cNvSpPr>
          <p:nvPr>
            <p:ph type="ctrTitle"/>
          </p:nvPr>
        </p:nvSpPr>
        <p:spPr>
          <a:xfrm>
            <a:off x="2446867" y="1371600"/>
            <a:ext cx="9237133" cy="2128838"/>
          </a:xfrm>
        </p:spPr>
        <p:txBody>
          <a:bodyPr/>
          <a:lstStyle>
            <a:lvl1pPr>
              <a:defRPr>
                <a:ea typeface="Arial Unicode MS" pitchFamily="50" charset="-128"/>
                <a:cs typeface="Arial Unicode MS" pitchFamily="50" charset="-128"/>
              </a:defRPr>
            </a:lvl1pPr>
          </a:lstStyle>
          <a:p>
            <a:r>
              <a:rPr lang="en-US" altLang="ja-JP"/>
              <a:t>Click to edit Master title style</a:t>
            </a:r>
          </a:p>
        </p:txBody>
      </p:sp>
    </p:spTree>
    <p:extLst>
      <p:ext uri="{BB962C8B-B14F-4D97-AF65-F5344CB8AC3E}">
        <p14:creationId xmlns:p14="http://schemas.microsoft.com/office/powerpoint/2010/main" val="773648019"/>
      </p:ext>
    </p:extLst>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E6B1DEAD-7992-420D-B87A-30322BA01843}" type="slidenum">
              <a:rPr lang="ja-JP" altLang="en-US"/>
              <a:pPr/>
              <a:t>‹#›</a:t>
            </a:fld>
            <a:endParaRPr lang="en-US" altLang="ja-JP"/>
          </a:p>
        </p:txBody>
      </p:sp>
    </p:spTree>
    <p:extLst>
      <p:ext uri="{BB962C8B-B14F-4D97-AF65-F5344CB8AC3E}">
        <p14:creationId xmlns:p14="http://schemas.microsoft.com/office/powerpoint/2010/main" val="456613616"/>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5601" y="260351"/>
            <a:ext cx="2679700" cy="58324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200152" y="260351"/>
            <a:ext cx="7842249"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04D34B5C-7F3E-425E-ADF3-038868261E82}" type="slidenum">
              <a:rPr lang="ja-JP" altLang="en-US"/>
              <a:pPr/>
              <a:t>‹#›</a:t>
            </a:fld>
            <a:endParaRPr lang="en-US" altLang="ja-JP"/>
          </a:p>
        </p:txBody>
      </p:sp>
    </p:spTree>
    <p:extLst>
      <p:ext uri="{BB962C8B-B14F-4D97-AF65-F5344CB8AC3E}">
        <p14:creationId xmlns:p14="http://schemas.microsoft.com/office/powerpoint/2010/main" val="1316373918"/>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A4BAB868-1E00-44C6-B1AB-DFCC5F9865BA}" type="slidenum">
              <a:rPr lang="ja-JP" altLang="en-US"/>
              <a:pPr/>
              <a:t>‹#›</a:t>
            </a:fld>
            <a:endParaRPr lang="en-US" altLang="ja-JP"/>
          </a:p>
        </p:txBody>
      </p:sp>
    </p:spTree>
    <p:extLst>
      <p:ext uri="{BB962C8B-B14F-4D97-AF65-F5344CB8AC3E}">
        <p14:creationId xmlns:p14="http://schemas.microsoft.com/office/powerpoint/2010/main" val="1985648313"/>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55A9038B-FC62-430B-ABCA-52AB400C562E}" type="slidenum">
              <a:rPr lang="ja-JP" altLang="en-US"/>
              <a:pPr/>
              <a:t>‹#›</a:t>
            </a:fld>
            <a:endParaRPr lang="en-US" altLang="ja-JP"/>
          </a:p>
        </p:txBody>
      </p:sp>
    </p:spTree>
    <p:extLst>
      <p:ext uri="{BB962C8B-B14F-4D97-AF65-F5344CB8AC3E}">
        <p14:creationId xmlns:p14="http://schemas.microsoft.com/office/powerpoint/2010/main" val="866648856"/>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12001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6357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C6195CBF-EE0B-4DF9-B750-9D88F27AD928}" type="slidenum">
              <a:rPr lang="ja-JP" altLang="en-US"/>
              <a:pPr/>
              <a:t>‹#›</a:t>
            </a:fld>
            <a:endParaRPr lang="en-US" altLang="ja-JP"/>
          </a:p>
        </p:txBody>
      </p:sp>
    </p:spTree>
    <p:extLst>
      <p:ext uri="{BB962C8B-B14F-4D97-AF65-F5344CB8AC3E}">
        <p14:creationId xmlns:p14="http://schemas.microsoft.com/office/powerpoint/2010/main" val="1013721742"/>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r>
              <a:rPr lang="en-US"/>
              <a:t>SENG697 (Fall 2007)</a:t>
            </a:r>
            <a:endParaRPr lang="en-US" altLang="ja-JP"/>
          </a:p>
        </p:txBody>
      </p:sp>
      <p:sp>
        <p:nvSpPr>
          <p:cNvPr id="8" name="Footer Placeholder 7"/>
          <p:cNvSpPr>
            <a:spLocks noGrp="1"/>
          </p:cNvSpPr>
          <p:nvPr>
            <p:ph type="ftr" sz="quarter" idx="11"/>
          </p:nvPr>
        </p:nvSpPr>
        <p:spPr/>
        <p:txBody>
          <a:bodyPr/>
          <a:lstStyle>
            <a:lvl1pPr>
              <a:defRPr/>
            </a:lvl1pPr>
          </a:lstStyle>
          <a:p>
            <a:r>
              <a:rPr lang="ja-JP" altLang="en-US"/>
              <a:t>far@ucalgary.ca</a:t>
            </a:r>
            <a:endParaRPr lang="en-US" altLang="ja-JP"/>
          </a:p>
        </p:txBody>
      </p:sp>
      <p:sp>
        <p:nvSpPr>
          <p:cNvPr id="9" name="Slide Number Placeholder 8"/>
          <p:cNvSpPr>
            <a:spLocks noGrp="1"/>
          </p:cNvSpPr>
          <p:nvPr>
            <p:ph type="sldNum" sz="quarter" idx="12"/>
          </p:nvPr>
        </p:nvSpPr>
        <p:spPr/>
        <p:txBody>
          <a:bodyPr/>
          <a:lstStyle>
            <a:lvl1pPr>
              <a:defRPr/>
            </a:lvl1pPr>
          </a:lstStyle>
          <a:p>
            <a:fld id="{52BBF39D-ED5C-4FEE-8FC6-1B1A39BD3660}" type="slidenum">
              <a:rPr lang="ja-JP" altLang="en-US"/>
              <a:pPr/>
              <a:t>‹#›</a:t>
            </a:fld>
            <a:endParaRPr lang="en-US" altLang="ja-JP"/>
          </a:p>
        </p:txBody>
      </p:sp>
    </p:spTree>
    <p:extLst>
      <p:ext uri="{BB962C8B-B14F-4D97-AF65-F5344CB8AC3E}">
        <p14:creationId xmlns:p14="http://schemas.microsoft.com/office/powerpoint/2010/main" val="2818216697"/>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r>
              <a:rPr lang="en-US"/>
              <a:t>SENG697 (Fall 2007)</a:t>
            </a:r>
            <a:endParaRPr lang="en-US" altLang="ja-JP"/>
          </a:p>
        </p:txBody>
      </p:sp>
      <p:sp>
        <p:nvSpPr>
          <p:cNvPr id="4" name="Footer Placeholder 3"/>
          <p:cNvSpPr>
            <a:spLocks noGrp="1"/>
          </p:cNvSpPr>
          <p:nvPr>
            <p:ph type="ftr" sz="quarter" idx="11"/>
          </p:nvPr>
        </p:nvSpPr>
        <p:spPr/>
        <p:txBody>
          <a:bodyPr/>
          <a:lstStyle>
            <a:lvl1pPr>
              <a:defRPr/>
            </a:lvl1p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lvl1pPr>
              <a:defRPr/>
            </a:lvl1pPr>
          </a:lstStyle>
          <a:p>
            <a:fld id="{37FD599C-677F-4B2D-863C-EFEC37F35933}" type="slidenum">
              <a:rPr lang="ja-JP" altLang="en-US"/>
              <a:pPr/>
              <a:t>‹#›</a:t>
            </a:fld>
            <a:endParaRPr lang="en-US" altLang="ja-JP"/>
          </a:p>
        </p:txBody>
      </p:sp>
    </p:spTree>
    <p:extLst>
      <p:ext uri="{BB962C8B-B14F-4D97-AF65-F5344CB8AC3E}">
        <p14:creationId xmlns:p14="http://schemas.microsoft.com/office/powerpoint/2010/main" val="1412027907"/>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SENG697 (Fall 2007)</a:t>
            </a:r>
            <a:endParaRPr lang="en-US" altLang="ja-JP"/>
          </a:p>
        </p:txBody>
      </p:sp>
      <p:sp>
        <p:nvSpPr>
          <p:cNvPr id="3" name="Footer Placeholder 2"/>
          <p:cNvSpPr>
            <a:spLocks noGrp="1"/>
          </p:cNvSpPr>
          <p:nvPr>
            <p:ph type="ftr" sz="quarter" idx="11"/>
          </p:nvPr>
        </p:nvSpPr>
        <p:spPr/>
        <p:txBody>
          <a:bodyPr/>
          <a:lstStyle>
            <a:lvl1pPr>
              <a:defRPr/>
            </a:lvl1pPr>
          </a:lstStyle>
          <a:p>
            <a:r>
              <a:rPr lang="ja-JP" altLang="en-US"/>
              <a:t>far@ucalgary.ca</a:t>
            </a:r>
            <a:endParaRPr lang="en-US" altLang="ja-JP"/>
          </a:p>
        </p:txBody>
      </p:sp>
      <p:sp>
        <p:nvSpPr>
          <p:cNvPr id="4" name="Slide Number Placeholder 3"/>
          <p:cNvSpPr>
            <a:spLocks noGrp="1"/>
          </p:cNvSpPr>
          <p:nvPr>
            <p:ph type="sldNum" sz="quarter" idx="12"/>
          </p:nvPr>
        </p:nvSpPr>
        <p:spPr/>
        <p:txBody>
          <a:bodyPr/>
          <a:lstStyle>
            <a:lvl1pPr>
              <a:defRPr/>
            </a:lvl1pPr>
          </a:lstStyle>
          <a:p>
            <a:fld id="{672F6B94-B843-496F-BFD6-5ED1A58B620C}" type="slidenum">
              <a:rPr lang="ja-JP" altLang="en-US"/>
              <a:pPr/>
              <a:t>‹#›</a:t>
            </a:fld>
            <a:endParaRPr lang="en-US" altLang="ja-JP"/>
          </a:p>
        </p:txBody>
      </p:sp>
    </p:spTree>
    <p:extLst>
      <p:ext uri="{BB962C8B-B14F-4D97-AF65-F5344CB8AC3E}">
        <p14:creationId xmlns:p14="http://schemas.microsoft.com/office/powerpoint/2010/main" val="157570665"/>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FCB87EBA-444C-4109-96D4-2F266CF6C88F}" type="slidenum">
              <a:rPr lang="ja-JP" altLang="en-US"/>
              <a:pPr/>
              <a:t>‹#›</a:t>
            </a:fld>
            <a:endParaRPr lang="en-US" altLang="ja-JP"/>
          </a:p>
        </p:txBody>
      </p:sp>
    </p:spTree>
    <p:extLst>
      <p:ext uri="{BB962C8B-B14F-4D97-AF65-F5344CB8AC3E}">
        <p14:creationId xmlns:p14="http://schemas.microsoft.com/office/powerpoint/2010/main" val="3756687145"/>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98DAC2A1-4CF9-4B24-A3D3-7DE7BAC9C17A}" type="slidenum">
              <a:rPr lang="ja-JP" altLang="en-US"/>
              <a:pPr/>
              <a:t>‹#›</a:t>
            </a:fld>
            <a:endParaRPr lang="en-US" altLang="ja-JP"/>
          </a:p>
        </p:txBody>
      </p:sp>
    </p:spTree>
    <p:extLst>
      <p:ext uri="{BB962C8B-B14F-4D97-AF65-F5344CB8AC3E}">
        <p14:creationId xmlns:p14="http://schemas.microsoft.com/office/powerpoint/2010/main" val="1548058411"/>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7193" name="Picture 25" descr="WP138"/>
          <p:cNvPicPr>
            <a:picLocks noChangeAspect="1" noChangeArrowheads="1"/>
          </p:cNvPicPr>
          <p:nvPr userDrawn="1"/>
        </p:nvPicPr>
        <p:blipFill>
          <a:blip r:embed="rId13"/>
          <a:srcRect/>
          <a:stretch>
            <a:fillRect/>
          </a:stretch>
        </p:blipFill>
        <p:spPr bwMode="auto">
          <a:xfrm>
            <a:off x="0" y="0"/>
            <a:ext cx="12192000" cy="6858000"/>
          </a:xfrm>
          <a:prstGeom prst="rect">
            <a:avLst/>
          </a:prstGeom>
          <a:noFill/>
        </p:spPr>
      </p:pic>
      <p:pic>
        <p:nvPicPr>
          <p:cNvPr id="647171" name="Picture 3" descr="logo4"/>
          <p:cNvPicPr>
            <a:picLocks noChangeAspect="1" noChangeArrowheads="1"/>
          </p:cNvPicPr>
          <p:nvPr/>
        </p:nvPicPr>
        <p:blipFill>
          <a:blip r:embed="rId14"/>
          <a:srcRect/>
          <a:stretch>
            <a:fillRect/>
          </a:stretch>
        </p:blipFill>
        <p:spPr bwMode="auto">
          <a:xfrm>
            <a:off x="334434" y="6180138"/>
            <a:ext cx="1536700" cy="488950"/>
          </a:xfrm>
          <a:prstGeom prst="rect">
            <a:avLst/>
          </a:prstGeom>
          <a:noFill/>
        </p:spPr>
      </p:pic>
      <p:sp>
        <p:nvSpPr>
          <p:cNvPr id="647172" name="Line 4"/>
          <p:cNvSpPr>
            <a:spLocks noChangeShapeType="1"/>
          </p:cNvSpPr>
          <p:nvPr/>
        </p:nvSpPr>
        <p:spPr bwMode="auto">
          <a:xfrm>
            <a:off x="1102785" y="1412875"/>
            <a:ext cx="10754783" cy="0"/>
          </a:xfrm>
          <a:prstGeom prst="line">
            <a:avLst/>
          </a:prstGeom>
          <a:noFill/>
          <a:ln w="38100">
            <a:solidFill>
              <a:srgbClr val="FF9900"/>
            </a:solidFill>
            <a:miter lim="800000"/>
            <a:headEnd type="oval" w="med" len="med"/>
            <a:tailEnd type="oval" w="med" len="med"/>
          </a:ln>
          <a:effectLst/>
        </p:spPr>
        <p:txBody>
          <a:bodyPr wrap="none"/>
          <a:lstStyle/>
          <a:p>
            <a:endParaRPr lang="en-CA" sz="1800"/>
          </a:p>
        </p:txBody>
      </p:sp>
      <p:sp>
        <p:nvSpPr>
          <p:cNvPr id="647177" name="Rectangle 9"/>
          <p:cNvSpPr>
            <a:spLocks noGrp="1" noChangeArrowheads="1"/>
          </p:cNvSpPr>
          <p:nvPr>
            <p:ph type="body" idx="1"/>
          </p:nvPr>
        </p:nvSpPr>
        <p:spPr bwMode="auto">
          <a:xfrm>
            <a:off x="1200151" y="1560513"/>
            <a:ext cx="10668000" cy="4532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47178" name="Rectangle 10"/>
          <p:cNvSpPr>
            <a:spLocks noGrp="1" noChangeArrowheads="1"/>
          </p:cNvSpPr>
          <p:nvPr>
            <p:ph type="dt" sz="half" idx="2"/>
          </p:nvPr>
        </p:nvSpPr>
        <p:spPr bwMode="auto">
          <a:xfrm>
            <a:off x="1219200" y="6381750"/>
            <a:ext cx="2540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b="0"/>
            </a:lvl1pPr>
          </a:lstStyle>
          <a:p>
            <a:r>
              <a:rPr lang="en-US"/>
              <a:t>SENG697 (Fall 2007)</a:t>
            </a:r>
            <a:endParaRPr lang="en-US" altLang="ja-JP"/>
          </a:p>
        </p:txBody>
      </p:sp>
      <p:sp>
        <p:nvSpPr>
          <p:cNvPr id="647179" name="Rectangle 11"/>
          <p:cNvSpPr>
            <a:spLocks noGrp="1" noChangeArrowheads="1"/>
          </p:cNvSpPr>
          <p:nvPr>
            <p:ph type="ftr" sz="quarter" idx="3"/>
          </p:nvPr>
        </p:nvSpPr>
        <p:spPr bwMode="auto">
          <a:xfrm>
            <a:off x="4470400" y="6381750"/>
            <a:ext cx="38608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b="0"/>
            </a:lvl1pPr>
          </a:lstStyle>
          <a:p>
            <a:r>
              <a:rPr lang="ja-JP" altLang="en-US"/>
              <a:t>far@ucalgary.ca</a:t>
            </a:r>
            <a:endParaRPr lang="en-US" altLang="ja-JP"/>
          </a:p>
        </p:txBody>
      </p:sp>
      <p:sp>
        <p:nvSpPr>
          <p:cNvPr id="647180" name="Rectangle 12"/>
          <p:cNvSpPr>
            <a:spLocks noGrp="1" noChangeArrowheads="1"/>
          </p:cNvSpPr>
          <p:nvPr>
            <p:ph type="sldNum" sz="quarter" idx="4"/>
          </p:nvPr>
        </p:nvSpPr>
        <p:spPr bwMode="auto">
          <a:xfrm>
            <a:off x="9042400" y="6381750"/>
            <a:ext cx="2540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lvl1pPr>
          </a:lstStyle>
          <a:p>
            <a:fld id="{B11B43A2-5F84-46DB-BF79-78890F90E6E9}" type="slidenum">
              <a:rPr lang="ja-JP" altLang="en-US"/>
              <a:pPr/>
              <a:t>‹#›</a:t>
            </a:fld>
            <a:endParaRPr lang="en-US" altLang="ja-JP"/>
          </a:p>
        </p:txBody>
      </p:sp>
      <p:sp>
        <p:nvSpPr>
          <p:cNvPr id="647181" name="Line 13"/>
          <p:cNvSpPr>
            <a:spLocks noChangeShapeType="1"/>
          </p:cNvSpPr>
          <p:nvPr/>
        </p:nvSpPr>
        <p:spPr bwMode="auto">
          <a:xfrm>
            <a:off x="1102784" y="6453188"/>
            <a:ext cx="10657416" cy="0"/>
          </a:xfrm>
          <a:prstGeom prst="line">
            <a:avLst/>
          </a:prstGeom>
          <a:noFill/>
          <a:ln w="19050">
            <a:solidFill>
              <a:srgbClr val="FF9900"/>
            </a:solidFill>
            <a:miter lim="800000"/>
            <a:headEnd type="oval" w="med" len="med"/>
            <a:tailEnd type="oval" w="med" len="med"/>
          </a:ln>
          <a:effectLst/>
        </p:spPr>
        <p:txBody>
          <a:bodyPr wrap="none"/>
          <a:lstStyle/>
          <a:p>
            <a:endParaRPr lang="en-CA" sz="1800"/>
          </a:p>
        </p:txBody>
      </p:sp>
      <p:sp>
        <p:nvSpPr>
          <p:cNvPr id="647182" name="Rectangle 14"/>
          <p:cNvSpPr>
            <a:spLocks noGrp="1" noChangeArrowheads="1"/>
          </p:cNvSpPr>
          <p:nvPr>
            <p:ph type="title"/>
          </p:nvPr>
        </p:nvSpPr>
        <p:spPr bwMode="auto">
          <a:xfrm>
            <a:off x="1422401" y="260350"/>
            <a:ext cx="105029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ja-JP"/>
              <a:t>Click to edit Master title style</a:t>
            </a:r>
          </a:p>
        </p:txBody>
      </p:sp>
      <p:pic>
        <p:nvPicPr>
          <p:cNvPr id="647194" name="Picture 26"/>
          <p:cNvPicPr>
            <a:picLocks noChangeAspect="1" noChangeArrowheads="1"/>
          </p:cNvPicPr>
          <p:nvPr userDrawn="1"/>
        </p:nvPicPr>
        <p:blipFill>
          <a:blip r:embed="rId15">
            <a:clrChange>
              <a:clrFrom>
                <a:srgbClr val="FFFFFF"/>
              </a:clrFrom>
              <a:clrTo>
                <a:srgbClr val="FFFFFF">
                  <a:alpha val="0"/>
                </a:srgbClr>
              </a:clrTo>
            </a:clrChange>
          </a:blip>
          <a:srcRect/>
          <a:stretch>
            <a:fillRect/>
          </a:stretch>
        </p:blipFill>
        <p:spPr bwMode="auto">
          <a:xfrm>
            <a:off x="0" y="547689"/>
            <a:ext cx="1481667" cy="1152525"/>
          </a:xfrm>
          <a:prstGeom prst="rect">
            <a:avLst/>
          </a:prstGeom>
          <a:noFill/>
          <a:ln w="9525">
            <a:noFill/>
            <a:miter lim="800000"/>
            <a:headEnd/>
            <a:tailEnd/>
          </a:ln>
          <a:effectLst/>
        </p:spPr>
      </p:pic>
    </p:spTree>
    <p:extLst>
      <p:ext uri="{BB962C8B-B14F-4D97-AF65-F5344CB8AC3E}">
        <p14:creationId xmlns:p14="http://schemas.microsoft.com/office/powerpoint/2010/main" val="2160859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dissolve/>
  </p:transition>
  <p:hf hdr="0"/>
  <p:txStyles>
    <p:titleStyle>
      <a:lvl1pPr algn="l" rtl="0" fontAlgn="base">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2pPr>
      <a:lvl3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3pPr>
      <a:lvl4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4pPr>
      <a:lvl5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0184" y="6457950"/>
            <a:ext cx="2540000" cy="400050"/>
          </a:xfrm>
        </p:spPr>
        <p:txBody>
          <a:bodyPr/>
          <a:lstStyle/>
          <a:p>
            <a:pPr fontAlgn="base">
              <a:spcBef>
                <a:spcPct val="0"/>
              </a:spcBef>
              <a:spcAft>
                <a:spcPct val="0"/>
              </a:spcAft>
            </a:pPr>
            <a:r>
              <a:rPr lang="en-US" dirty="0">
                <a:solidFill>
                  <a:srgbClr val="000000"/>
                </a:solidFill>
                <a:latin typeface="Tahoma" pitchFamily="34" charset="0"/>
                <a:ea typeface="ＭＳ Ｐゴシック" pitchFamily="50" charset="-128"/>
              </a:rPr>
              <a:t>SENG696 (Fall 2021)</a:t>
            </a:r>
            <a:endParaRPr lang="en-US" altLang="ja-JP" dirty="0">
              <a:solidFill>
                <a:srgbClr val="000000"/>
              </a:solidFill>
              <a:latin typeface="Tahoma" pitchFamily="34" charset="0"/>
              <a:ea typeface="ＭＳ Ｐゴシック" pitchFamily="50" charset="-128"/>
            </a:endParaRPr>
          </a:p>
        </p:txBody>
      </p:sp>
      <p:sp>
        <p:nvSpPr>
          <p:cNvPr id="6" name="Slide Number Placeholder 5"/>
          <p:cNvSpPr>
            <a:spLocks noGrp="1"/>
          </p:cNvSpPr>
          <p:nvPr>
            <p:ph type="sldNum" sz="quarter" idx="12"/>
          </p:nvPr>
        </p:nvSpPr>
        <p:spPr>
          <a:xfrm>
            <a:off x="10082348"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itchFamily="34" charset="0"/>
                <a:ea typeface="ＭＳ Ｐゴシック" pitchFamily="50" charset="-128"/>
              </a:rPr>
              <a:pPr fontAlgn="base">
                <a:spcBef>
                  <a:spcPct val="0"/>
                </a:spcBef>
                <a:spcAft>
                  <a:spcPct val="0"/>
                </a:spcAft>
              </a:pPr>
              <a:t>1</a:t>
            </a:fld>
            <a:endParaRPr lang="en-US" altLang="ja-JP" dirty="0">
              <a:solidFill>
                <a:srgbClr val="000000"/>
              </a:solidFill>
              <a:latin typeface="Tahoma" pitchFamily="34" charset="0"/>
              <a:ea typeface="ＭＳ Ｐゴシック" pitchFamily="50" charset="-128"/>
            </a:endParaRPr>
          </a:p>
        </p:txBody>
      </p:sp>
      <p:sp>
        <p:nvSpPr>
          <p:cNvPr id="1370114" name="Rectangle 2"/>
          <p:cNvSpPr>
            <a:spLocks noGrp="1" noChangeArrowheads="1"/>
          </p:cNvSpPr>
          <p:nvPr>
            <p:ph type="title"/>
          </p:nvPr>
        </p:nvSpPr>
        <p:spPr/>
        <p:txBody>
          <a:bodyPr/>
          <a:lstStyle/>
          <a:p>
            <a:r>
              <a:rPr lang="en-CA" dirty="0"/>
              <a:t>1. Business Case</a:t>
            </a:r>
          </a:p>
        </p:txBody>
      </p:sp>
      <p:sp>
        <p:nvSpPr>
          <p:cNvPr id="1370115" name="Rectangle 3"/>
          <p:cNvSpPr>
            <a:spLocks noGrp="1" noChangeArrowheads="1"/>
          </p:cNvSpPr>
          <p:nvPr>
            <p:ph type="body" idx="1"/>
          </p:nvPr>
        </p:nvSpPr>
        <p:spPr>
          <a:xfrm>
            <a:off x="1200151" y="1560513"/>
            <a:ext cx="10668000" cy="4370024"/>
          </a:xfrm>
        </p:spPr>
        <p:txBody>
          <a:bodyPr/>
          <a:lstStyle/>
          <a:p>
            <a:pPr marL="285750" indent="-285750">
              <a:buClr>
                <a:srgbClr val="00206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 Canada, around 58% of households report that they own at least a cat or a dog, and they are in a constant need to visit the </a:t>
            </a:r>
            <a:r>
              <a:rPr lang="en-US" sz="2400">
                <a:latin typeface="Times New Roman" panose="02020603050405020304" pitchFamily="18" charset="0"/>
                <a:cs typeface="Times New Roman" panose="02020603050405020304" pitchFamily="18" charset="0"/>
              </a:rPr>
              <a:t>Pet clinic </a:t>
            </a:r>
            <a:r>
              <a:rPr lang="en-US" sz="2400" dirty="0">
                <a:latin typeface="Times New Roman" panose="02020603050405020304" pitchFamily="18" charset="0"/>
                <a:cs typeface="Times New Roman" panose="02020603050405020304" pitchFamily="18" charset="0"/>
              </a:rPr>
              <a:t>for their pet’s health-checkup. Pet-owners, amidst their busy schedule, await a website that can assist them in addressing their pet’s well-being requirements.</a:t>
            </a:r>
          </a:p>
          <a:p>
            <a:pPr marL="285750" indent="-285750">
              <a:buClr>
                <a:srgbClr val="00206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Currently, pet-owners do not have any centralized repository to store their pet’s health statistics. Maintenance of these records would open a plethora of opportunities for business as we can automate certain processes that expedite an animal’s treatment.</a:t>
            </a:r>
          </a:p>
          <a:p>
            <a:pPr marL="285750" indent="-285750">
              <a:buClr>
                <a:srgbClr val="00206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These records can be shared globally, helping veterinarians around the world to diagnose diseases based on the similarity of symptoms found in the same breeds in another part of the world.</a:t>
            </a:r>
          </a:p>
        </p:txBody>
      </p:sp>
    </p:spTree>
    <p:extLst>
      <p:ext uri="{BB962C8B-B14F-4D97-AF65-F5344CB8AC3E}">
        <p14:creationId xmlns:p14="http://schemas.microsoft.com/office/powerpoint/2010/main" val="3678948777"/>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fontAlgn="base">
              <a:spcBef>
                <a:spcPct val="0"/>
              </a:spcBef>
              <a:spcAft>
                <a:spcPct val="0"/>
              </a:spcAft>
            </a:pPr>
            <a:r>
              <a:rPr lang="en-US" dirty="0" smtClean="0">
                <a:solidFill>
                  <a:srgbClr val="000000"/>
                </a:solidFill>
                <a:latin typeface="Tahoma" pitchFamily="34" charset="0"/>
                <a:ea typeface="ＭＳ Ｐゴシック" pitchFamily="50" charset="-128"/>
              </a:rPr>
              <a:t>SENG696 </a:t>
            </a:r>
            <a:r>
              <a:rPr lang="en-US" dirty="0">
                <a:solidFill>
                  <a:srgbClr val="000000"/>
                </a:solidFill>
                <a:latin typeface="Tahoma" pitchFamily="34" charset="0"/>
                <a:ea typeface="ＭＳ Ｐゴシック" pitchFamily="50" charset="-128"/>
              </a:rPr>
              <a:t>(Fall </a:t>
            </a:r>
            <a:r>
              <a:rPr lang="en-US" dirty="0" smtClean="0">
                <a:solidFill>
                  <a:srgbClr val="000000"/>
                </a:solidFill>
                <a:latin typeface="Tahoma" pitchFamily="34" charset="0"/>
                <a:ea typeface="ＭＳ Ｐゴシック" pitchFamily="50" charset="-128"/>
              </a:rPr>
              <a:t>2021)</a:t>
            </a:r>
            <a:endParaRPr lang="en-US" altLang="ja-JP" dirty="0">
              <a:solidFill>
                <a:srgbClr val="000000"/>
              </a:solidFill>
              <a:latin typeface="Tahoma" pitchFamily="34" charset="0"/>
              <a:ea typeface="ＭＳ Ｐゴシック" pitchFamily="50" charset="-128"/>
            </a:endParaRPr>
          </a:p>
        </p:txBody>
      </p:sp>
      <p:sp>
        <p:nvSpPr>
          <p:cNvPr id="6" name="Slide Number Placeholder 5"/>
          <p:cNvSpPr>
            <a:spLocks noGrp="1"/>
          </p:cNvSpPr>
          <p:nvPr>
            <p:ph type="sldNum" sz="quarter" idx="12"/>
          </p:nvPr>
        </p:nvSpPr>
        <p:spPr/>
        <p:txBody>
          <a:bodyPr/>
          <a:lstStyle/>
          <a:p>
            <a:pPr fontAlgn="base">
              <a:spcBef>
                <a:spcPct val="0"/>
              </a:spcBef>
              <a:spcAft>
                <a:spcPct val="0"/>
              </a:spcAft>
            </a:pPr>
            <a:fld id="{0A39796A-6B36-48B4-B417-FA99A9C85417}" type="slidenum">
              <a:rPr lang="ja-JP" altLang="en-US">
                <a:solidFill>
                  <a:srgbClr val="000000"/>
                </a:solidFill>
                <a:latin typeface="Tahoma" pitchFamily="34" charset="0"/>
                <a:ea typeface="ＭＳ Ｐゴシック" pitchFamily="50" charset="-128"/>
              </a:rPr>
              <a:pPr fontAlgn="base">
                <a:spcBef>
                  <a:spcPct val="0"/>
                </a:spcBef>
                <a:spcAft>
                  <a:spcPct val="0"/>
                </a:spcAft>
              </a:pPr>
              <a:t>10</a:t>
            </a:fld>
            <a:endParaRPr lang="en-US" altLang="ja-JP">
              <a:solidFill>
                <a:srgbClr val="000000"/>
              </a:solidFill>
              <a:latin typeface="Tahoma" pitchFamily="34" charset="0"/>
              <a:ea typeface="ＭＳ Ｐゴシック" pitchFamily="50" charset="-128"/>
            </a:endParaRPr>
          </a:p>
        </p:txBody>
      </p:sp>
      <p:sp>
        <p:nvSpPr>
          <p:cNvPr id="1312770" name="Rectangle 2"/>
          <p:cNvSpPr>
            <a:spLocks noGrp="1" noChangeArrowheads="1"/>
          </p:cNvSpPr>
          <p:nvPr>
            <p:ph type="title"/>
          </p:nvPr>
        </p:nvSpPr>
        <p:spPr/>
        <p:txBody>
          <a:bodyPr/>
          <a:lstStyle/>
          <a:p>
            <a:r>
              <a:rPr lang="en-CA" dirty="0"/>
              <a:t>Agent Description (cont’d)</a:t>
            </a:r>
          </a:p>
        </p:txBody>
      </p:sp>
      <p:sp>
        <p:nvSpPr>
          <p:cNvPr id="1312771" name="Rectangle 3"/>
          <p:cNvSpPr>
            <a:spLocks noGrp="1" noChangeArrowheads="1"/>
          </p:cNvSpPr>
          <p:nvPr>
            <p:ph type="body" idx="1"/>
          </p:nvPr>
        </p:nvSpPr>
        <p:spPr>
          <a:xfrm>
            <a:off x="1219200" y="1656307"/>
            <a:ext cx="10432869" cy="4012973"/>
          </a:xfrm>
        </p:spPr>
        <p:txBody>
          <a:bodyPr/>
          <a:lstStyle/>
          <a:p>
            <a:pPr>
              <a:lnSpc>
                <a:spcPct val="80000"/>
              </a:lnSpc>
              <a:buFont typeface="Wingdings" pitchFamily="2" charset="2"/>
              <a:buNone/>
            </a:pPr>
            <a:r>
              <a:rPr lang="en-US" sz="2000" b="1" i="1" dirty="0">
                <a:solidFill>
                  <a:srgbClr val="D60093"/>
                </a:solidFill>
                <a:effectLst>
                  <a:outerShdw blurRad="38100" dist="38100" dir="2700000" algn="tl">
                    <a:srgbClr val="C0C0C0"/>
                  </a:outerShdw>
                </a:effectLst>
              </a:rPr>
              <a:t>Reminder Agent</a:t>
            </a:r>
          </a:p>
          <a:p>
            <a:pPr>
              <a:lnSpc>
                <a:spcPct val="80000"/>
              </a:lnSpc>
              <a:buFont typeface="Wingdings" panose="05000000000000000000" pitchFamily="2" charset="2"/>
              <a:buChar char="§"/>
            </a:pPr>
            <a:endParaRPr lang="en-US" sz="1600" b="1" i="1" dirty="0">
              <a:solidFill>
                <a:srgbClr val="D60093"/>
              </a:solidFill>
              <a:effectLst>
                <a:outerShdw blurRad="38100" dist="38100" dir="2700000" algn="tl">
                  <a:srgbClr val="C0C0C0"/>
                </a:outerShdw>
              </a:effectLst>
            </a:endParaRPr>
          </a:p>
          <a:p>
            <a:pPr>
              <a:lnSpc>
                <a:spcPct val="80000"/>
              </a:lnSpc>
              <a:buFont typeface="Wingdings" panose="05000000000000000000" pitchFamily="2" charset="2"/>
              <a:buChar char="§"/>
            </a:pPr>
            <a:r>
              <a:rPr lang="en-CA" sz="1600" dirty="0"/>
              <a:t>The Reminder Agent communicates with the Clinic Agent, by waiting for its signals after an appointment is booked. If the user has activated reminders at the time of booking an appointment, the Reminder Agent would be sending automated SMS messages and e-mail notifications to the user on his/her registered e-mail account and mobile number. </a:t>
            </a:r>
          </a:p>
          <a:p>
            <a:pPr>
              <a:lnSpc>
                <a:spcPct val="80000"/>
              </a:lnSpc>
              <a:buFont typeface="Wingdings" panose="05000000000000000000" pitchFamily="2" charset="2"/>
              <a:buChar char="§"/>
            </a:pPr>
            <a:r>
              <a:rPr lang="en-CA" sz="1600" dirty="0"/>
              <a:t>Instead of a receptionist logging in every time to trigger a reminder, the Agent by itself sends the message at regular intervals(hours/days) as chosen by the user.</a:t>
            </a:r>
          </a:p>
          <a:p>
            <a:pPr>
              <a:lnSpc>
                <a:spcPct val="80000"/>
              </a:lnSpc>
              <a:buFont typeface="Wingdings" panose="05000000000000000000" pitchFamily="2" charset="2"/>
              <a:buChar char="§"/>
            </a:pPr>
            <a:r>
              <a:rPr lang="en-CA" sz="1600" dirty="0"/>
              <a:t>In case the appointment is cancelled or updated, the Reminder Agent also intelligently updates the text message and sends an updated notification to the user. </a:t>
            </a:r>
          </a:p>
          <a:p>
            <a:pPr>
              <a:lnSpc>
                <a:spcPct val="80000"/>
              </a:lnSpc>
              <a:buFont typeface="Wingdings" panose="05000000000000000000" pitchFamily="2" charset="2"/>
              <a:buChar char="§"/>
            </a:pPr>
            <a:r>
              <a:rPr lang="en-CA" sz="1600" dirty="0"/>
              <a:t>Once the appointment is complete, the Reminder Agent directly accesses the database to disable the alerting mechanism for that particular appointment. </a:t>
            </a:r>
          </a:p>
          <a:p>
            <a:pPr>
              <a:lnSpc>
                <a:spcPct val="80000"/>
              </a:lnSpc>
              <a:buFont typeface="Wingdings" panose="05000000000000000000" pitchFamily="2" charset="2"/>
              <a:buChar char="§"/>
            </a:pPr>
            <a:r>
              <a:rPr lang="en-CA" sz="1600" dirty="0"/>
              <a:t>In order to check if the registered email/phone number is valid, the Reminder Agent will trigger an acknowledgement  message at the time of booking the appointment. Subsequently, the other reminder messages will be forwarded in due course.</a:t>
            </a:r>
          </a:p>
          <a:p>
            <a:pPr>
              <a:lnSpc>
                <a:spcPct val="80000"/>
              </a:lnSpc>
              <a:buFont typeface="Wingdings" panose="05000000000000000000" pitchFamily="2" charset="2"/>
              <a:buChar char="§"/>
            </a:pPr>
            <a:r>
              <a:rPr lang="en-CA" sz="1600" dirty="0"/>
              <a:t>The Reminder Agent also triggers a notification once the report has been generated, based upon the feedback from the veterinarian. In this case, it will await signal from the Template Agent.</a:t>
            </a:r>
          </a:p>
          <a:p>
            <a:pPr>
              <a:lnSpc>
                <a:spcPct val="80000"/>
              </a:lnSpc>
              <a:buFont typeface="Wingdings" panose="05000000000000000000" pitchFamily="2" charset="2"/>
              <a:buChar char="§"/>
            </a:pPr>
            <a:r>
              <a:rPr lang="en-CA" sz="1600" dirty="0"/>
              <a:t>The Agent will keep a track of all the reminders sent to a particular number in the database for tracking purposes.</a:t>
            </a:r>
          </a:p>
          <a:p>
            <a:pPr>
              <a:lnSpc>
                <a:spcPct val="80000"/>
              </a:lnSpc>
            </a:pPr>
            <a:endParaRPr lang="en-CA" sz="1600" dirty="0"/>
          </a:p>
        </p:txBody>
      </p:sp>
    </p:spTree>
    <p:extLst>
      <p:ext uri="{BB962C8B-B14F-4D97-AF65-F5344CB8AC3E}">
        <p14:creationId xmlns:p14="http://schemas.microsoft.com/office/powerpoint/2010/main" val="1716397028"/>
      </p:ext>
    </p:extLst>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8D8D-D50E-48B9-A318-86EA2B96F6B7}"/>
              </a:ext>
            </a:extLst>
          </p:cNvPr>
          <p:cNvSpPr>
            <a:spLocks noGrp="1"/>
          </p:cNvSpPr>
          <p:nvPr>
            <p:ph type="title"/>
          </p:nvPr>
        </p:nvSpPr>
        <p:spPr/>
        <p:txBody>
          <a:bodyPr/>
          <a:lstStyle/>
          <a:p>
            <a:r>
              <a:rPr lang="en-CA" dirty="0"/>
              <a:t>Agent Description (cont’d)</a:t>
            </a:r>
          </a:p>
        </p:txBody>
      </p:sp>
      <p:sp>
        <p:nvSpPr>
          <p:cNvPr id="3" name="Content Placeholder 2">
            <a:extLst>
              <a:ext uri="{FF2B5EF4-FFF2-40B4-BE49-F238E27FC236}">
                <a16:creationId xmlns:a16="http://schemas.microsoft.com/office/drawing/2014/main" id="{CE8243DA-4F7C-4C3A-B874-DF6CE800B16E}"/>
              </a:ext>
            </a:extLst>
          </p:cNvPr>
          <p:cNvSpPr>
            <a:spLocks noGrp="1"/>
          </p:cNvSpPr>
          <p:nvPr>
            <p:ph idx="1"/>
          </p:nvPr>
        </p:nvSpPr>
        <p:spPr>
          <a:xfrm>
            <a:off x="1200151" y="1560513"/>
            <a:ext cx="10502900" cy="4532312"/>
          </a:xfrm>
        </p:spPr>
        <p:txBody>
          <a:bodyPr/>
          <a:lstStyle/>
          <a:p>
            <a:pPr marL="0" indent="0">
              <a:buNone/>
            </a:pPr>
            <a:r>
              <a:rPr lang="en-US" sz="2400" b="1" i="1" dirty="0">
                <a:solidFill>
                  <a:srgbClr val="D60093"/>
                </a:solidFill>
                <a:effectLst>
                  <a:outerShdw blurRad="38100" dist="38100" dir="2700000" algn="tl">
                    <a:srgbClr val="C0C0C0"/>
                  </a:outerShdw>
                </a:effectLst>
              </a:rPr>
              <a:t>Template Agent</a:t>
            </a:r>
          </a:p>
          <a:p>
            <a:r>
              <a:rPr lang="en-US" sz="2400" dirty="0"/>
              <a:t>The Template Agent provides the doctor with different letter templates. Depending upon the video interaction between the doctor and the patient, the doctor can select and use the in-built template to report their diagnosis.</a:t>
            </a:r>
          </a:p>
          <a:p>
            <a:r>
              <a:rPr lang="en-US" sz="2400" dirty="0"/>
              <a:t>The Template Agent communicates with the Clinic System Agent after the video interaction between the client and doctor is complete. </a:t>
            </a:r>
          </a:p>
          <a:p>
            <a:r>
              <a:rPr lang="en-US" sz="2400" dirty="0"/>
              <a:t>If the Template Agent receives a request from the Clinic System Agent, the doctor is requested to input their feedback. </a:t>
            </a:r>
          </a:p>
          <a:p>
            <a:r>
              <a:rPr lang="en-US" sz="2400" dirty="0"/>
              <a:t>A medical report is generated based on the doctor’s feedback and sent to the Clinic System Agent, which presents it to the user.</a:t>
            </a:r>
            <a:endParaRPr lang="en-CA" sz="2400" dirty="0"/>
          </a:p>
        </p:txBody>
      </p:sp>
      <p:sp>
        <p:nvSpPr>
          <p:cNvPr id="4" name="Date Placeholder 3">
            <a:extLst>
              <a:ext uri="{FF2B5EF4-FFF2-40B4-BE49-F238E27FC236}">
                <a16:creationId xmlns:a16="http://schemas.microsoft.com/office/drawing/2014/main" id="{2FAB1A17-C298-4F53-B04A-C760E48BF7B7}"/>
              </a:ext>
            </a:extLst>
          </p:cNvPr>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a:extLst>
              <a:ext uri="{FF2B5EF4-FFF2-40B4-BE49-F238E27FC236}">
                <a16:creationId xmlns:a16="http://schemas.microsoft.com/office/drawing/2014/main" id="{F36303D7-60BC-434B-A3A9-DD9D89830AC1}"/>
              </a:ext>
            </a:extLst>
          </p:cNvPr>
          <p:cNvSpPr>
            <a:spLocks noGrp="1"/>
          </p:cNvSpPr>
          <p:nvPr>
            <p:ph type="sldNum" sz="quarter" idx="12"/>
          </p:nvPr>
        </p:nvSpPr>
        <p:spPr/>
        <p:txBody>
          <a:bodyPr/>
          <a:lstStyle/>
          <a:p>
            <a:fld id="{A4BAB868-1E00-44C6-B1AB-DFCC5F9865BA}" type="slidenum">
              <a:rPr lang="ja-JP" altLang="en-US" smtClean="0"/>
              <a:pPr/>
              <a:t>11</a:t>
            </a:fld>
            <a:endParaRPr lang="en-US" altLang="ja-JP" dirty="0"/>
          </a:p>
        </p:txBody>
      </p:sp>
    </p:spTree>
    <p:extLst>
      <p:ext uri="{BB962C8B-B14F-4D97-AF65-F5344CB8AC3E}">
        <p14:creationId xmlns:p14="http://schemas.microsoft.com/office/powerpoint/2010/main" val="1814967249"/>
      </p:ext>
    </p:extLst>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8D8D-D50E-48B9-A318-86EA2B96F6B7}"/>
              </a:ext>
            </a:extLst>
          </p:cNvPr>
          <p:cNvSpPr>
            <a:spLocks noGrp="1"/>
          </p:cNvSpPr>
          <p:nvPr>
            <p:ph type="title"/>
          </p:nvPr>
        </p:nvSpPr>
        <p:spPr/>
        <p:txBody>
          <a:bodyPr/>
          <a:lstStyle/>
          <a:p>
            <a:r>
              <a:rPr lang="en-CA" dirty="0"/>
              <a:t>Agent Description (cont’d)</a:t>
            </a:r>
          </a:p>
        </p:txBody>
      </p:sp>
      <p:sp>
        <p:nvSpPr>
          <p:cNvPr id="3" name="Content Placeholder 2">
            <a:extLst>
              <a:ext uri="{FF2B5EF4-FFF2-40B4-BE49-F238E27FC236}">
                <a16:creationId xmlns:a16="http://schemas.microsoft.com/office/drawing/2014/main" id="{CE8243DA-4F7C-4C3A-B874-DF6CE800B16E}"/>
              </a:ext>
            </a:extLst>
          </p:cNvPr>
          <p:cNvSpPr>
            <a:spLocks noGrp="1"/>
          </p:cNvSpPr>
          <p:nvPr>
            <p:ph idx="1"/>
          </p:nvPr>
        </p:nvSpPr>
        <p:spPr>
          <a:xfrm>
            <a:off x="1200151" y="1560513"/>
            <a:ext cx="10502900" cy="4532312"/>
          </a:xfrm>
        </p:spPr>
        <p:txBody>
          <a:bodyPr/>
          <a:lstStyle/>
          <a:p>
            <a:pPr marL="0" indent="0">
              <a:buNone/>
            </a:pPr>
            <a:r>
              <a:rPr lang="en-US" sz="2400" b="1" i="1" dirty="0" smtClean="0">
                <a:solidFill>
                  <a:srgbClr val="D60093"/>
                </a:solidFill>
                <a:effectLst>
                  <a:outerShdw blurRad="38100" dist="38100" dir="2700000" algn="tl">
                    <a:srgbClr val="C0C0C0"/>
                  </a:outerShdw>
                </a:effectLst>
              </a:rPr>
              <a:t>Video </a:t>
            </a:r>
            <a:r>
              <a:rPr lang="en-US" sz="2400" b="1" i="1" dirty="0">
                <a:solidFill>
                  <a:srgbClr val="D60093"/>
                </a:solidFill>
                <a:effectLst>
                  <a:outerShdw blurRad="38100" dist="38100" dir="2700000" algn="tl">
                    <a:srgbClr val="C0C0C0"/>
                  </a:outerShdw>
                </a:effectLst>
              </a:rPr>
              <a:t>Agent</a:t>
            </a:r>
          </a:p>
          <a:p>
            <a:pPr>
              <a:buFont typeface="Wingdings" panose="05000000000000000000" pitchFamily="2" charset="2"/>
              <a:buChar char="§"/>
            </a:pPr>
            <a:r>
              <a:rPr lang="en-US" sz="2200" dirty="0"/>
              <a:t>The video agent is responsible to generate a video link at the time of the appointment of the patient and send it to the registered email id as well as the registered mobile number of the patient</a:t>
            </a:r>
            <a:r>
              <a:rPr lang="en-US" sz="2200" dirty="0" smtClean="0"/>
              <a:t>.</a:t>
            </a:r>
          </a:p>
          <a:p>
            <a:pPr>
              <a:buFont typeface="Wingdings" panose="05000000000000000000" pitchFamily="2" charset="2"/>
              <a:buChar char="§"/>
            </a:pPr>
            <a:r>
              <a:rPr lang="en-US" sz="2200" dirty="0" smtClean="0"/>
              <a:t>The </a:t>
            </a:r>
            <a:r>
              <a:rPr lang="en-US" sz="2200" dirty="0"/>
              <a:t>video agent directly communicates with the clinic system agent and creates the links according to the time slots selected by the patients</a:t>
            </a:r>
            <a:r>
              <a:rPr lang="en-US" sz="2200" dirty="0" smtClean="0"/>
              <a:t>.</a:t>
            </a:r>
          </a:p>
          <a:p>
            <a:pPr>
              <a:buFont typeface="Wingdings" panose="05000000000000000000" pitchFamily="2" charset="2"/>
              <a:buChar char="§"/>
            </a:pPr>
            <a:r>
              <a:rPr lang="en-US" sz="2200" dirty="0" smtClean="0"/>
              <a:t>To </a:t>
            </a:r>
            <a:r>
              <a:rPr lang="en-US" sz="2200" dirty="0"/>
              <a:t>facilitate video-based interaction between the doctor and patient, the system will use existing video conferencing platforms (ZOOM, Google Meet, etc</a:t>
            </a:r>
            <a:r>
              <a:rPr lang="en-US" sz="2200" dirty="0" smtClean="0"/>
              <a:t>.)</a:t>
            </a:r>
          </a:p>
          <a:p>
            <a:pPr>
              <a:buFont typeface="Wingdings" panose="05000000000000000000" pitchFamily="2" charset="2"/>
              <a:buChar char="§"/>
            </a:pPr>
            <a:r>
              <a:rPr lang="en-US" sz="2200" dirty="0" smtClean="0"/>
              <a:t>Patients </a:t>
            </a:r>
            <a:r>
              <a:rPr lang="en-US" sz="2200" dirty="0"/>
              <a:t>will be able to join the meeting at their scheduled appointment time and the link will expire in 30 minutes which is the maximum time for consultation</a:t>
            </a:r>
            <a:r>
              <a:rPr lang="en-US" sz="2200" dirty="0" smtClean="0"/>
              <a:t>.</a:t>
            </a:r>
          </a:p>
          <a:p>
            <a:pPr>
              <a:buFont typeface="Wingdings" panose="05000000000000000000" pitchFamily="2" charset="2"/>
              <a:buChar char="§"/>
            </a:pPr>
            <a:r>
              <a:rPr lang="en-US" sz="2200" dirty="0" smtClean="0"/>
              <a:t>If </a:t>
            </a:r>
            <a:r>
              <a:rPr lang="en-US" sz="2200" dirty="0"/>
              <a:t>the consultation needs more time than 30 minutes then the patient will have to make another appointment with the clinic in order to continue it.</a:t>
            </a:r>
            <a:endParaRPr lang="en-CA" sz="2200" dirty="0"/>
          </a:p>
        </p:txBody>
      </p:sp>
      <p:sp>
        <p:nvSpPr>
          <p:cNvPr id="4" name="Date Placeholder 3">
            <a:extLst>
              <a:ext uri="{FF2B5EF4-FFF2-40B4-BE49-F238E27FC236}">
                <a16:creationId xmlns:a16="http://schemas.microsoft.com/office/drawing/2014/main" id="{2FAB1A17-C298-4F53-B04A-C760E48BF7B7}"/>
              </a:ext>
            </a:extLst>
          </p:cNvPr>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a:extLst>
              <a:ext uri="{FF2B5EF4-FFF2-40B4-BE49-F238E27FC236}">
                <a16:creationId xmlns:a16="http://schemas.microsoft.com/office/drawing/2014/main" id="{F36303D7-60BC-434B-A3A9-DD9D89830AC1}"/>
              </a:ext>
            </a:extLst>
          </p:cNvPr>
          <p:cNvSpPr>
            <a:spLocks noGrp="1"/>
          </p:cNvSpPr>
          <p:nvPr>
            <p:ph type="sldNum" sz="quarter" idx="12"/>
          </p:nvPr>
        </p:nvSpPr>
        <p:spPr/>
        <p:txBody>
          <a:bodyPr/>
          <a:lstStyle/>
          <a:p>
            <a:fld id="{A4BAB868-1E00-44C6-B1AB-DFCC5F9865BA}" type="slidenum">
              <a:rPr lang="ja-JP" altLang="en-US" smtClean="0"/>
              <a:pPr/>
              <a:t>12</a:t>
            </a:fld>
            <a:endParaRPr lang="en-US" altLang="ja-JP" dirty="0"/>
          </a:p>
        </p:txBody>
      </p:sp>
    </p:spTree>
    <p:extLst>
      <p:ext uri="{BB962C8B-B14F-4D97-AF65-F5344CB8AC3E}">
        <p14:creationId xmlns:p14="http://schemas.microsoft.com/office/powerpoint/2010/main" val="395311522"/>
      </p:ext>
    </p:extLst>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34C92-3919-48E4-9245-580696DFB2E4}"/>
              </a:ext>
            </a:extLst>
          </p:cNvPr>
          <p:cNvSpPr>
            <a:spLocks noGrp="1"/>
          </p:cNvSpPr>
          <p:nvPr>
            <p:ph type="title"/>
          </p:nvPr>
        </p:nvSpPr>
        <p:spPr/>
        <p:txBody>
          <a:bodyPr/>
          <a:lstStyle/>
          <a:p>
            <a:r>
              <a:rPr lang="en-CA" dirty="0"/>
              <a:t>6. Design: Agent Model</a:t>
            </a:r>
          </a:p>
        </p:txBody>
      </p:sp>
      <p:sp>
        <p:nvSpPr>
          <p:cNvPr id="4" name="Date Placeholder 3">
            <a:extLst>
              <a:ext uri="{FF2B5EF4-FFF2-40B4-BE49-F238E27FC236}">
                <a16:creationId xmlns:a16="http://schemas.microsoft.com/office/drawing/2014/main" id="{B070015F-E0D1-41B1-A468-1A0BA6DB7630}"/>
              </a:ext>
            </a:extLst>
          </p:cNvPr>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a:extLst>
              <a:ext uri="{FF2B5EF4-FFF2-40B4-BE49-F238E27FC236}">
                <a16:creationId xmlns:a16="http://schemas.microsoft.com/office/drawing/2014/main" id="{AE609BDF-7C75-4440-8723-8A99DD2DD05D}"/>
              </a:ext>
            </a:extLst>
          </p:cNvPr>
          <p:cNvSpPr>
            <a:spLocks noGrp="1"/>
          </p:cNvSpPr>
          <p:nvPr>
            <p:ph type="sldNum" sz="quarter" idx="12"/>
          </p:nvPr>
        </p:nvSpPr>
        <p:spPr/>
        <p:txBody>
          <a:bodyPr/>
          <a:lstStyle/>
          <a:p>
            <a:fld id="{A4BAB868-1E00-44C6-B1AB-DFCC5F9865BA}" type="slidenum">
              <a:rPr lang="ja-JP" altLang="en-US" smtClean="0"/>
              <a:pPr/>
              <a:t>13</a:t>
            </a:fld>
            <a:endParaRPr lang="en-US" altLang="ja-JP"/>
          </a:p>
        </p:txBody>
      </p:sp>
      <p:pic>
        <p:nvPicPr>
          <p:cNvPr id="12" name="Picture 11">
            <a:extLst>
              <a:ext uri="{FF2B5EF4-FFF2-40B4-BE49-F238E27FC236}">
                <a16:creationId xmlns:a16="http://schemas.microsoft.com/office/drawing/2014/main" id="{2DA05C07-7FF6-4B38-B836-CBA63805377B}"/>
              </a:ext>
            </a:extLst>
          </p:cNvPr>
          <p:cNvPicPr>
            <a:picLocks noChangeAspect="1"/>
          </p:cNvPicPr>
          <p:nvPr/>
        </p:nvPicPr>
        <p:blipFill>
          <a:blip r:embed="rId2"/>
          <a:stretch>
            <a:fillRect/>
          </a:stretch>
        </p:blipFill>
        <p:spPr>
          <a:xfrm>
            <a:off x="2162176" y="1628774"/>
            <a:ext cx="8391524" cy="4486275"/>
          </a:xfrm>
          <a:prstGeom prst="rect">
            <a:avLst/>
          </a:prstGeom>
        </p:spPr>
      </p:pic>
    </p:spTree>
    <p:extLst>
      <p:ext uri="{BB962C8B-B14F-4D97-AF65-F5344CB8AC3E}">
        <p14:creationId xmlns:p14="http://schemas.microsoft.com/office/powerpoint/2010/main" val="4077683043"/>
      </p:ext>
    </p:ext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BFB5-DE3F-4793-966B-7D7CF7DC2465}"/>
              </a:ext>
            </a:extLst>
          </p:cNvPr>
          <p:cNvSpPr>
            <a:spLocks noGrp="1"/>
          </p:cNvSpPr>
          <p:nvPr>
            <p:ph type="title"/>
          </p:nvPr>
        </p:nvSpPr>
        <p:spPr/>
        <p:txBody>
          <a:bodyPr/>
          <a:lstStyle/>
          <a:p>
            <a:r>
              <a:rPr lang="en-CA" dirty="0"/>
              <a:t>7. Design: Service Model</a:t>
            </a:r>
          </a:p>
        </p:txBody>
      </p:sp>
      <p:graphicFrame>
        <p:nvGraphicFramePr>
          <p:cNvPr id="7" name="Content Placeholder 6">
            <a:extLst>
              <a:ext uri="{FF2B5EF4-FFF2-40B4-BE49-F238E27FC236}">
                <a16:creationId xmlns:a16="http://schemas.microsoft.com/office/drawing/2014/main" id="{4A9D8EBD-C665-44F7-8C37-7580611C4BB2}"/>
              </a:ext>
            </a:extLst>
          </p:cNvPr>
          <p:cNvGraphicFramePr>
            <a:graphicFrameLocks noGrp="1"/>
          </p:cNvGraphicFramePr>
          <p:nvPr>
            <p:ph idx="1"/>
            <p:extLst>
              <p:ext uri="{D42A27DB-BD31-4B8C-83A1-F6EECF244321}">
                <p14:modId xmlns:p14="http://schemas.microsoft.com/office/powerpoint/2010/main" val="445344895"/>
              </p:ext>
            </p:extLst>
          </p:nvPr>
        </p:nvGraphicFramePr>
        <p:xfrm>
          <a:off x="1622613" y="1918447"/>
          <a:ext cx="8803340" cy="3517152"/>
        </p:xfrm>
        <a:graphic>
          <a:graphicData uri="http://schemas.openxmlformats.org/drawingml/2006/table">
            <a:tbl>
              <a:tblPr firstRow="1" firstCol="1" bandRow="1">
                <a:tableStyleId>{5C22544A-7EE6-4342-B048-85BDC9FD1C3A}</a:tableStyleId>
              </a:tblPr>
              <a:tblGrid>
                <a:gridCol w="1484209">
                  <a:extLst>
                    <a:ext uri="{9D8B030D-6E8A-4147-A177-3AD203B41FA5}">
                      <a16:colId xmlns:a16="http://schemas.microsoft.com/office/drawing/2014/main" val="1214902364"/>
                    </a:ext>
                  </a:extLst>
                </a:gridCol>
                <a:gridCol w="1365164">
                  <a:extLst>
                    <a:ext uri="{9D8B030D-6E8A-4147-A177-3AD203B41FA5}">
                      <a16:colId xmlns:a16="http://schemas.microsoft.com/office/drawing/2014/main" val="229060225"/>
                    </a:ext>
                  </a:extLst>
                </a:gridCol>
                <a:gridCol w="2204475">
                  <a:extLst>
                    <a:ext uri="{9D8B030D-6E8A-4147-A177-3AD203B41FA5}">
                      <a16:colId xmlns:a16="http://schemas.microsoft.com/office/drawing/2014/main" val="2494628635"/>
                    </a:ext>
                  </a:extLst>
                </a:gridCol>
                <a:gridCol w="1888449">
                  <a:extLst>
                    <a:ext uri="{9D8B030D-6E8A-4147-A177-3AD203B41FA5}">
                      <a16:colId xmlns:a16="http://schemas.microsoft.com/office/drawing/2014/main" val="377801537"/>
                    </a:ext>
                  </a:extLst>
                </a:gridCol>
                <a:gridCol w="1861043">
                  <a:extLst>
                    <a:ext uri="{9D8B030D-6E8A-4147-A177-3AD203B41FA5}">
                      <a16:colId xmlns:a16="http://schemas.microsoft.com/office/drawing/2014/main" val="28876286"/>
                    </a:ext>
                  </a:extLst>
                </a:gridCol>
              </a:tblGrid>
              <a:tr h="542910">
                <a:tc>
                  <a:txBody>
                    <a:bodyPr/>
                    <a:lstStyle/>
                    <a:p>
                      <a:pPr algn="ctr">
                        <a:lnSpc>
                          <a:spcPct val="107000"/>
                        </a:lnSpc>
                        <a:spcAft>
                          <a:spcPts val="800"/>
                        </a:spcAft>
                      </a:pPr>
                      <a:r>
                        <a:rPr lang="en-CA" sz="1100" dirty="0">
                          <a:effectLst/>
                        </a:rPr>
                        <a:t>Service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Input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dirty="0">
                          <a:effectLst/>
                        </a:rPr>
                        <a:t>Output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dirty="0">
                          <a:effectLst/>
                        </a:rPr>
                        <a:t>Pre – Conditions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Post 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8127521"/>
                  </a:ext>
                </a:extLst>
              </a:tr>
              <a:tr h="942854">
                <a:tc>
                  <a:txBody>
                    <a:bodyPr/>
                    <a:lstStyle/>
                    <a:p>
                      <a:pPr algn="ctr">
                        <a:lnSpc>
                          <a:spcPct val="107000"/>
                        </a:lnSpc>
                        <a:spcAft>
                          <a:spcPts val="800"/>
                        </a:spcAft>
                      </a:pPr>
                      <a:r>
                        <a:rPr lang="en-CA" sz="1100" dirty="0">
                          <a:effectLst/>
                        </a:rPr>
                        <a:t>E-Video Interaction</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dirty="0">
                          <a:effectLst/>
                        </a:rPr>
                        <a:t>Appointment Schedule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dirty="0">
                          <a:effectLst/>
                        </a:rPr>
                        <a:t>Link for Video Interaction</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Successful connection to ZOOM/GOOGLE API</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Steady connection during the meeting</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0990090"/>
                  </a:ext>
                </a:extLst>
              </a:tr>
              <a:tr h="1063199">
                <a:tc>
                  <a:txBody>
                    <a:bodyPr/>
                    <a:lstStyle/>
                    <a:p>
                      <a:pPr algn="ctr">
                        <a:lnSpc>
                          <a:spcPct val="107000"/>
                        </a:lnSpc>
                        <a:spcAft>
                          <a:spcPts val="800"/>
                        </a:spcAft>
                      </a:pPr>
                      <a:r>
                        <a:rPr lang="en-CA" sz="1100">
                          <a:effectLst/>
                        </a:rPr>
                        <a:t>Reminder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Appointment Schedule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dirty="0">
                          <a:effectLst/>
                        </a:rPr>
                        <a:t>Notifications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User email-id and mobile number required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500767"/>
                  </a:ext>
                </a:extLst>
              </a:tr>
              <a:tr h="968189">
                <a:tc>
                  <a:txBody>
                    <a:bodyPr/>
                    <a:lstStyle/>
                    <a:p>
                      <a:pPr algn="ctr">
                        <a:lnSpc>
                          <a:spcPct val="107000"/>
                        </a:lnSpc>
                        <a:spcAft>
                          <a:spcPts val="800"/>
                        </a:spcAft>
                      </a:pPr>
                      <a:r>
                        <a:rPr lang="en-CA" sz="1100" dirty="0">
                          <a:effectLst/>
                        </a:rPr>
                        <a:t>Template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Doctor’s Feedback</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dirty="0">
                          <a:effectLst/>
                        </a:rPr>
                        <a:t>Report in a PDF format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Successful completion of video interaction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dirty="0">
                          <a:effectLst/>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0327335"/>
                  </a:ext>
                </a:extLst>
              </a:tr>
            </a:tbl>
          </a:graphicData>
        </a:graphic>
      </p:graphicFrame>
      <p:sp>
        <p:nvSpPr>
          <p:cNvPr id="4" name="Date Placeholder 3">
            <a:extLst>
              <a:ext uri="{FF2B5EF4-FFF2-40B4-BE49-F238E27FC236}">
                <a16:creationId xmlns:a16="http://schemas.microsoft.com/office/drawing/2014/main" id="{5D1446D8-069E-47E7-AAB0-EACF0F8398F8}"/>
              </a:ext>
            </a:extLst>
          </p:cNvPr>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a:extLst>
              <a:ext uri="{FF2B5EF4-FFF2-40B4-BE49-F238E27FC236}">
                <a16:creationId xmlns:a16="http://schemas.microsoft.com/office/drawing/2014/main" id="{E5EE28F2-3E99-4270-877A-C49BD8039D32}"/>
              </a:ext>
            </a:extLst>
          </p:cNvPr>
          <p:cNvSpPr>
            <a:spLocks noGrp="1"/>
          </p:cNvSpPr>
          <p:nvPr>
            <p:ph type="sldNum" sz="quarter" idx="12"/>
          </p:nvPr>
        </p:nvSpPr>
        <p:spPr/>
        <p:txBody>
          <a:bodyPr/>
          <a:lstStyle/>
          <a:p>
            <a:fld id="{A4BAB868-1E00-44C6-B1AB-DFCC5F9865BA}" type="slidenum">
              <a:rPr lang="ja-JP" altLang="en-US" smtClean="0"/>
              <a:pPr/>
              <a:t>14</a:t>
            </a:fld>
            <a:endParaRPr lang="en-US" altLang="ja-JP"/>
          </a:p>
        </p:txBody>
      </p:sp>
      <p:sp>
        <p:nvSpPr>
          <p:cNvPr id="8" name="Rectangle 1">
            <a:extLst>
              <a:ext uri="{FF2B5EF4-FFF2-40B4-BE49-F238E27FC236}">
                <a16:creationId xmlns:a16="http://schemas.microsoft.com/office/drawing/2014/main" id="{46DB4099-764C-4CD1-9AD6-4911B9EC44F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Tree>
    <p:extLst>
      <p:ext uri="{BB962C8B-B14F-4D97-AF65-F5344CB8AC3E}">
        <p14:creationId xmlns:p14="http://schemas.microsoft.com/office/powerpoint/2010/main" val="502792391"/>
      </p:ext>
    </p:extLst>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323DE-B14C-4317-AD02-07F45A5F21DE}"/>
              </a:ext>
            </a:extLst>
          </p:cNvPr>
          <p:cNvSpPr>
            <a:spLocks noGrp="1"/>
          </p:cNvSpPr>
          <p:nvPr>
            <p:ph type="title"/>
          </p:nvPr>
        </p:nvSpPr>
        <p:spPr/>
        <p:txBody>
          <a:bodyPr/>
          <a:lstStyle/>
          <a:p>
            <a:r>
              <a:rPr lang="en-CA" dirty="0"/>
              <a:t>8. Design: Acquaintance Model</a:t>
            </a:r>
          </a:p>
        </p:txBody>
      </p:sp>
      <p:sp>
        <p:nvSpPr>
          <p:cNvPr id="4" name="Date Placeholder 3">
            <a:extLst>
              <a:ext uri="{FF2B5EF4-FFF2-40B4-BE49-F238E27FC236}">
                <a16:creationId xmlns:a16="http://schemas.microsoft.com/office/drawing/2014/main" id="{D6734280-F370-40C7-964C-AD71EE1EED72}"/>
              </a:ext>
            </a:extLst>
          </p:cNvPr>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a:extLst>
              <a:ext uri="{FF2B5EF4-FFF2-40B4-BE49-F238E27FC236}">
                <a16:creationId xmlns:a16="http://schemas.microsoft.com/office/drawing/2014/main" id="{778E3DC4-4281-44F4-9D4C-E7DAB213D0EE}"/>
              </a:ext>
            </a:extLst>
          </p:cNvPr>
          <p:cNvSpPr>
            <a:spLocks noGrp="1"/>
          </p:cNvSpPr>
          <p:nvPr>
            <p:ph type="sldNum" sz="quarter" idx="12"/>
          </p:nvPr>
        </p:nvSpPr>
        <p:spPr/>
        <p:txBody>
          <a:bodyPr/>
          <a:lstStyle/>
          <a:p>
            <a:fld id="{A4BAB868-1E00-44C6-B1AB-DFCC5F9865BA}" type="slidenum">
              <a:rPr lang="ja-JP" altLang="en-US" smtClean="0"/>
              <a:pPr/>
              <a:t>15</a:t>
            </a:fld>
            <a:endParaRPr lang="en-US" altLang="ja-JP"/>
          </a:p>
        </p:txBody>
      </p:sp>
      <p:pic>
        <p:nvPicPr>
          <p:cNvPr id="10" name="Picture 9">
            <a:extLst>
              <a:ext uri="{FF2B5EF4-FFF2-40B4-BE49-F238E27FC236}">
                <a16:creationId xmlns:a16="http://schemas.microsoft.com/office/drawing/2014/main" id="{BEE8B78B-2092-4A87-B0E9-F1171148EF02}"/>
              </a:ext>
            </a:extLst>
          </p:cNvPr>
          <p:cNvPicPr>
            <a:picLocks noChangeAspect="1"/>
          </p:cNvPicPr>
          <p:nvPr/>
        </p:nvPicPr>
        <p:blipFill>
          <a:blip r:embed="rId2"/>
          <a:stretch>
            <a:fillRect/>
          </a:stretch>
        </p:blipFill>
        <p:spPr>
          <a:xfrm>
            <a:off x="1219200" y="1492470"/>
            <a:ext cx="9886950" cy="4771696"/>
          </a:xfrm>
          <a:prstGeom prst="rect">
            <a:avLst/>
          </a:prstGeom>
        </p:spPr>
      </p:pic>
    </p:spTree>
    <p:extLst>
      <p:ext uri="{BB962C8B-B14F-4D97-AF65-F5344CB8AC3E}">
        <p14:creationId xmlns:p14="http://schemas.microsoft.com/office/powerpoint/2010/main" val="358017946"/>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8894" y="6457950"/>
            <a:ext cx="2540000" cy="400050"/>
          </a:xfrm>
        </p:spPr>
        <p:txBody>
          <a:bodyPr/>
          <a:lstStyle/>
          <a:p>
            <a:pPr fontAlgn="base">
              <a:spcBef>
                <a:spcPct val="0"/>
              </a:spcBef>
              <a:spcAft>
                <a:spcPct val="0"/>
              </a:spcAft>
            </a:pPr>
            <a:r>
              <a:rPr lang="en-US" dirty="0">
                <a:solidFill>
                  <a:srgbClr val="000000"/>
                </a:solidFill>
                <a:latin typeface="Tahoma" pitchFamily="34" charset="0"/>
                <a:ea typeface="ＭＳ Ｐゴシック" pitchFamily="50" charset="-128"/>
              </a:rPr>
              <a:t>SENG696 (Fall 2021)</a:t>
            </a:r>
            <a:endParaRPr lang="en-US" altLang="ja-JP" dirty="0">
              <a:solidFill>
                <a:srgbClr val="000000"/>
              </a:solidFill>
              <a:latin typeface="Tahoma" pitchFamily="34" charset="0"/>
              <a:ea typeface="ＭＳ Ｐゴシック" pitchFamily="50" charset="-128"/>
            </a:endParaRPr>
          </a:p>
        </p:txBody>
      </p:sp>
      <p:sp>
        <p:nvSpPr>
          <p:cNvPr id="6" name="Slide Number Placeholder 5"/>
          <p:cNvSpPr>
            <a:spLocks noGrp="1"/>
          </p:cNvSpPr>
          <p:nvPr>
            <p:ph type="sldNum" sz="quarter" idx="12"/>
          </p:nvPr>
        </p:nvSpPr>
        <p:spPr>
          <a:xfrm>
            <a:off x="10134599"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itchFamily="34" charset="0"/>
                <a:ea typeface="ＭＳ Ｐゴシック" pitchFamily="50" charset="-128"/>
              </a:rPr>
              <a:pPr fontAlgn="base">
                <a:spcBef>
                  <a:spcPct val="0"/>
                </a:spcBef>
                <a:spcAft>
                  <a:spcPct val="0"/>
                </a:spcAft>
              </a:pPr>
              <a:t>2</a:t>
            </a:fld>
            <a:endParaRPr lang="en-US" altLang="ja-JP" dirty="0">
              <a:solidFill>
                <a:srgbClr val="000000"/>
              </a:solidFill>
              <a:latin typeface="Tahoma" pitchFamily="34" charset="0"/>
              <a:ea typeface="ＭＳ Ｐゴシック" pitchFamily="50" charset="-128"/>
            </a:endParaRPr>
          </a:p>
        </p:txBody>
      </p:sp>
      <p:sp>
        <p:nvSpPr>
          <p:cNvPr id="1370114" name="Rectangle 2"/>
          <p:cNvSpPr>
            <a:spLocks noGrp="1" noChangeArrowheads="1"/>
          </p:cNvSpPr>
          <p:nvPr>
            <p:ph type="title"/>
          </p:nvPr>
        </p:nvSpPr>
        <p:spPr/>
        <p:txBody>
          <a:bodyPr/>
          <a:lstStyle/>
          <a:p>
            <a:r>
              <a:rPr lang="en-CA" dirty="0"/>
              <a:t>1. Business Case (cont’d)</a:t>
            </a:r>
          </a:p>
        </p:txBody>
      </p:sp>
      <p:sp>
        <p:nvSpPr>
          <p:cNvPr id="1370115" name="Rectangle 3"/>
          <p:cNvSpPr>
            <a:spLocks noGrp="1" noChangeArrowheads="1"/>
          </p:cNvSpPr>
          <p:nvPr>
            <p:ph type="body" idx="1"/>
          </p:nvPr>
        </p:nvSpPr>
        <p:spPr>
          <a:xfrm>
            <a:off x="1173118" y="1403350"/>
            <a:ext cx="10668000" cy="4613864"/>
          </a:xfrm>
        </p:spPr>
        <p:txBody>
          <a:bodyPr/>
          <a:lstStyle/>
          <a:p>
            <a:pPr marL="285750" indent="-285750">
              <a:buClr>
                <a:srgbClr val="00206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Pet-owners are dependent on calls from the veterinary clinic to schedule timely appointments that match their routine and visit in person to get their pets examined. There is no provision to avail these services from home.</a:t>
            </a:r>
          </a:p>
          <a:p>
            <a:pPr marL="285750" indent="-285750">
              <a:buClr>
                <a:srgbClr val="00206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Even after scheduling an appointment, owners might forget to update their schedule and visit the clinic on time. This could play a big role in ensuring timely treatment for the animals.</a:t>
            </a:r>
          </a:p>
          <a:p>
            <a:pPr marL="285750" indent="-285750">
              <a:buClr>
                <a:srgbClr val="00206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Vets currently have to spend a lot of time submitting reports for the animals they examine. Automating the process with a built-in template will maximize the time-utilization and efficiency of the clinic.</a:t>
            </a:r>
          </a:p>
          <a:p>
            <a:pPr marL="285750" indent="-285750">
              <a:buClr>
                <a:srgbClr val="002060"/>
              </a:buClr>
              <a:buFont typeface="Wingdings" panose="05000000000000000000" pitchFamily="2" charset="2"/>
              <a:buChar char="§"/>
            </a:pPr>
            <a:r>
              <a:rPr lang="en-CA" sz="2400" dirty="0"/>
              <a:t>In this situation, intelligent agents have a great potential in helping the owners get timely appointments and prevent deprivation of proper care and diagnosis for their pets.</a:t>
            </a:r>
            <a:endParaRPr lang="en-US" sz="2400" dirty="0">
              <a:latin typeface="Times New Roman" panose="02020603050405020304" pitchFamily="18" charset="0"/>
              <a:cs typeface="Times New Roman" panose="02020603050405020304" pitchFamily="18" charset="0"/>
            </a:endParaRPr>
          </a:p>
          <a:p>
            <a:pPr marL="285750" indent="-285750">
              <a:buClr>
                <a:srgbClr val="002060"/>
              </a:buCl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3329546"/>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88275" y="6457950"/>
            <a:ext cx="2540000" cy="400050"/>
          </a:xfrm>
        </p:spPr>
        <p:txBody>
          <a:bodyPr/>
          <a:lstStyle/>
          <a:p>
            <a:pPr fontAlgn="base">
              <a:spcBef>
                <a:spcPct val="0"/>
              </a:spcBef>
              <a:spcAft>
                <a:spcPct val="0"/>
              </a:spcAft>
            </a:pPr>
            <a:r>
              <a:rPr lang="en-US" dirty="0">
                <a:solidFill>
                  <a:srgbClr val="000000"/>
                </a:solidFill>
                <a:latin typeface="Tahoma" pitchFamily="34" charset="0"/>
                <a:ea typeface="ＭＳ Ｐゴシック" pitchFamily="50" charset="-128"/>
              </a:rPr>
              <a:t>SENG696 (Fall 2021)</a:t>
            </a:r>
            <a:endParaRPr lang="en-US" altLang="ja-JP" dirty="0">
              <a:solidFill>
                <a:srgbClr val="000000"/>
              </a:solidFill>
              <a:latin typeface="Tahoma" pitchFamily="34" charset="0"/>
              <a:ea typeface="ＭＳ Ｐゴシック" pitchFamily="50" charset="-128"/>
            </a:endParaRPr>
          </a:p>
        </p:txBody>
      </p:sp>
      <p:sp>
        <p:nvSpPr>
          <p:cNvPr id="6" name="Slide Number Placeholder 5"/>
          <p:cNvSpPr>
            <a:spLocks noGrp="1"/>
          </p:cNvSpPr>
          <p:nvPr>
            <p:ph type="sldNum" sz="quarter" idx="12"/>
          </p:nvPr>
        </p:nvSpPr>
        <p:spPr>
          <a:xfrm>
            <a:off x="9538788" y="6457950"/>
            <a:ext cx="2540000" cy="400050"/>
          </a:xfrm>
        </p:spPr>
        <p:txBody>
          <a:bodyPr/>
          <a:lstStyle/>
          <a:p>
            <a:pPr fontAlgn="base">
              <a:spcBef>
                <a:spcPct val="0"/>
              </a:spcBef>
              <a:spcAft>
                <a:spcPct val="0"/>
              </a:spcAft>
            </a:pPr>
            <a:fld id="{41250157-63A0-42F0-B449-1FE0403F37FF}" type="slidenum">
              <a:rPr lang="ja-JP" altLang="en-US">
                <a:solidFill>
                  <a:srgbClr val="000000"/>
                </a:solidFill>
                <a:latin typeface="Tahoma" pitchFamily="34" charset="0"/>
                <a:ea typeface="ＭＳ Ｐゴシック" pitchFamily="50" charset="-128"/>
              </a:rPr>
              <a:pPr fontAlgn="base">
                <a:spcBef>
                  <a:spcPct val="0"/>
                </a:spcBef>
                <a:spcAft>
                  <a:spcPct val="0"/>
                </a:spcAft>
              </a:pPr>
              <a:t>3</a:t>
            </a:fld>
            <a:endParaRPr lang="en-US" altLang="ja-JP" dirty="0">
              <a:solidFill>
                <a:srgbClr val="000000"/>
              </a:solidFill>
              <a:latin typeface="Tahoma" pitchFamily="34" charset="0"/>
              <a:ea typeface="ＭＳ Ｐゴシック" pitchFamily="50" charset="-128"/>
            </a:endParaRPr>
          </a:p>
        </p:txBody>
      </p:sp>
      <p:sp>
        <p:nvSpPr>
          <p:cNvPr id="1298434" name="Rectangle 2"/>
          <p:cNvSpPr>
            <a:spLocks noGrp="1" noChangeArrowheads="1"/>
          </p:cNvSpPr>
          <p:nvPr>
            <p:ph type="title"/>
          </p:nvPr>
        </p:nvSpPr>
        <p:spPr/>
        <p:txBody>
          <a:bodyPr/>
          <a:lstStyle/>
          <a:p>
            <a:r>
              <a:rPr lang="en-CA"/>
              <a:t>2. System Description</a:t>
            </a:r>
          </a:p>
        </p:txBody>
      </p:sp>
      <p:sp>
        <p:nvSpPr>
          <p:cNvPr id="1298435" name="Rectangle 3"/>
          <p:cNvSpPr>
            <a:spLocks noGrp="1" noChangeArrowheads="1"/>
          </p:cNvSpPr>
          <p:nvPr>
            <p:ph type="body" idx="1"/>
          </p:nvPr>
        </p:nvSpPr>
        <p:spPr>
          <a:xfrm>
            <a:off x="1219200" y="1691141"/>
            <a:ext cx="10668000" cy="4532312"/>
          </a:xfrm>
        </p:spPr>
        <p:txBody>
          <a:bodyPr/>
          <a:lstStyle/>
          <a:p>
            <a:pPr>
              <a:lnSpc>
                <a:spcPct val="80000"/>
              </a:lnSpc>
              <a:buFont typeface="Wingdings" panose="05000000000000000000" pitchFamily="2" charset="2"/>
              <a:buChar char="§"/>
            </a:pPr>
            <a:r>
              <a:rPr lang="en-CA" sz="2600" dirty="0"/>
              <a:t>The proposed </a:t>
            </a:r>
            <a:r>
              <a:rPr lang="en-CA" sz="2600" b="1" dirty="0">
                <a:solidFill>
                  <a:srgbClr val="D60093"/>
                </a:solidFill>
              </a:rPr>
              <a:t>E-Vet System(EVS)</a:t>
            </a:r>
            <a:r>
              <a:rPr lang="en-CA" sz="2600" dirty="0"/>
              <a:t> is a multi-agent system designed to render multiple functionalities to simplify the appointment booking process to the pet-owner(user) based on the owner’s preferences. </a:t>
            </a:r>
          </a:p>
          <a:p>
            <a:pPr>
              <a:lnSpc>
                <a:spcPct val="80000"/>
              </a:lnSpc>
              <a:buFont typeface="Wingdings" panose="05000000000000000000" pitchFamily="2" charset="2"/>
              <a:buChar char="§"/>
            </a:pPr>
            <a:r>
              <a:rPr lang="en-CA" sz="2600" dirty="0"/>
              <a:t>The clinic package is composed of a Video Interaction system, a Reminder generator, and a utility to generate medical reports.</a:t>
            </a:r>
          </a:p>
          <a:p>
            <a:pPr>
              <a:lnSpc>
                <a:spcPct val="80000"/>
              </a:lnSpc>
              <a:buFont typeface="Wingdings" panose="05000000000000000000" pitchFamily="2" charset="2"/>
              <a:buChar char="§"/>
            </a:pPr>
            <a:r>
              <a:rPr lang="en-CA" sz="2600" dirty="0"/>
              <a:t>The </a:t>
            </a:r>
            <a:r>
              <a:rPr lang="en-CA" sz="2600" b="1" dirty="0">
                <a:solidFill>
                  <a:srgbClr val="D60093"/>
                </a:solidFill>
              </a:rPr>
              <a:t>EVS </a:t>
            </a:r>
            <a:r>
              <a:rPr lang="en-CA" sz="2600" dirty="0"/>
              <a:t>application deals with a doctor’s multiple available schedules to find the optimum appointment window for the pet-owner, taking into consideration the related fees and severity of the symptoms. </a:t>
            </a:r>
          </a:p>
          <a:p>
            <a:pPr>
              <a:lnSpc>
                <a:spcPct val="80000"/>
              </a:lnSpc>
              <a:buFont typeface="Wingdings" panose="05000000000000000000" pitchFamily="2" charset="2"/>
              <a:buChar char="§"/>
            </a:pPr>
            <a:r>
              <a:rPr lang="en-CA" sz="2600" dirty="0"/>
              <a:t>The application has to schedule the appointment and send regular reminders for the appointment dates to the pet-owner. It also generates a medical report based upon the doctor’s feedback and stores it for future references.</a:t>
            </a:r>
          </a:p>
        </p:txBody>
      </p:sp>
    </p:spTree>
    <p:extLst>
      <p:ext uri="{BB962C8B-B14F-4D97-AF65-F5344CB8AC3E}">
        <p14:creationId xmlns:p14="http://schemas.microsoft.com/office/powerpoint/2010/main" val="2276971620"/>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DF9A-39FF-430D-AA90-98C73FA65194}"/>
              </a:ext>
            </a:extLst>
          </p:cNvPr>
          <p:cNvSpPr>
            <a:spLocks noGrp="1"/>
          </p:cNvSpPr>
          <p:nvPr>
            <p:ph type="title"/>
          </p:nvPr>
        </p:nvSpPr>
        <p:spPr/>
        <p:txBody>
          <a:bodyPr/>
          <a:lstStyle/>
          <a:p>
            <a:r>
              <a:rPr lang="en-CA" dirty="0"/>
              <a:t>System Description (cont’d)</a:t>
            </a:r>
          </a:p>
        </p:txBody>
      </p:sp>
      <p:pic>
        <p:nvPicPr>
          <p:cNvPr id="8" name="Content Placeholder 7">
            <a:extLst>
              <a:ext uri="{FF2B5EF4-FFF2-40B4-BE49-F238E27FC236}">
                <a16:creationId xmlns:a16="http://schemas.microsoft.com/office/drawing/2014/main" id="{8396EF12-6BB4-4419-9359-C4A6DEE170B5}"/>
              </a:ext>
            </a:extLst>
          </p:cNvPr>
          <p:cNvPicPr>
            <a:picLocks noGrp="1" noChangeAspect="1"/>
          </p:cNvPicPr>
          <p:nvPr>
            <p:ph idx="1"/>
          </p:nvPr>
        </p:nvPicPr>
        <p:blipFill>
          <a:blip r:embed="rId2"/>
          <a:stretch>
            <a:fillRect/>
          </a:stretch>
        </p:blipFill>
        <p:spPr>
          <a:xfrm>
            <a:off x="2733676" y="1504950"/>
            <a:ext cx="6517240" cy="4733925"/>
          </a:xfrm>
        </p:spPr>
      </p:pic>
      <p:sp>
        <p:nvSpPr>
          <p:cNvPr id="4" name="Date Placeholder 3">
            <a:extLst>
              <a:ext uri="{FF2B5EF4-FFF2-40B4-BE49-F238E27FC236}">
                <a16:creationId xmlns:a16="http://schemas.microsoft.com/office/drawing/2014/main" id="{498642DC-E69F-4259-982E-D88A957ACE32}"/>
              </a:ext>
            </a:extLst>
          </p:cNvPr>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a:extLst>
              <a:ext uri="{FF2B5EF4-FFF2-40B4-BE49-F238E27FC236}">
                <a16:creationId xmlns:a16="http://schemas.microsoft.com/office/drawing/2014/main" id="{1A19D266-15FF-4116-BD0D-F82DFC0D1A7A}"/>
              </a:ext>
            </a:extLst>
          </p:cNvPr>
          <p:cNvSpPr>
            <a:spLocks noGrp="1"/>
          </p:cNvSpPr>
          <p:nvPr>
            <p:ph type="sldNum" sz="quarter" idx="12"/>
          </p:nvPr>
        </p:nvSpPr>
        <p:spPr/>
        <p:txBody>
          <a:bodyPr/>
          <a:lstStyle/>
          <a:p>
            <a:fld id="{A4BAB868-1E00-44C6-B1AB-DFCC5F9865BA}" type="slidenum">
              <a:rPr lang="ja-JP" altLang="en-US" smtClean="0"/>
              <a:pPr/>
              <a:t>4</a:t>
            </a:fld>
            <a:endParaRPr lang="en-US" altLang="ja-JP"/>
          </a:p>
        </p:txBody>
      </p:sp>
    </p:spTree>
    <p:extLst>
      <p:ext uri="{BB962C8B-B14F-4D97-AF65-F5344CB8AC3E}">
        <p14:creationId xmlns:p14="http://schemas.microsoft.com/office/powerpoint/2010/main" val="864621906"/>
      </p:ext>
    </p:extLst>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FF423-63D7-42A4-A812-BA4E971840A2}"/>
              </a:ext>
            </a:extLst>
          </p:cNvPr>
          <p:cNvSpPr>
            <a:spLocks noGrp="1"/>
          </p:cNvSpPr>
          <p:nvPr>
            <p:ph type="title"/>
          </p:nvPr>
        </p:nvSpPr>
        <p:spPr/>
        <p:txBody>
          <a:bodyPr/>
          <a:lstStyle/>
          <a:p>
            <a:r>
              <a:rPr lang="en-CA" dirty="0"/>
              <a:t>3. Assumptions</a:t>
            </a:r>
          </a:p>
        </p:txBody>
      </p:sp>
      <p:sp>
        <p:nvSpPr>
          <p:cNvPr id="3" name="Content Placeholder 2">
            <a:extLst>
              <a:ext uri="{FF2B5EF4-FFF2-40B4-BE49-F238E27FC236}">
                <a16:creationId xmlns:a16="http://schemas.microsoft.com/office/drawing/2014/main" id="{9289CBD4-8B82-4598-8DFA-C98950A290A8}"/>
              </a:ext>
            </a:extLst>
          </p:cNvPr>
          <p:cNvSpPr>
            <a:spLocks noGrp="1"/>
          </p:cNvSpPr>
          <p:nvPr>
            <p:ph idx="1"/>
          </p:nvPr>
        </p:nvSpPr>
        <p:spPr/>
        <p:txBody>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To enable video interaction between the doctor and the patient, the system will use existing video conferencing platforms (ZOOM/ Google Meet, etc.)</a:t>
            </a:r>
            <a:endParaRPr lang="en-CA"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The user schedules their appointment using a web interface. The interface captures the user preferences and updates the available time slots in real time. </a:t>
            </a:r>
            <a:endParaRPr lang="en-CA"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4" name="Date Placeholder 3">
            <a:extLst>
              <a:ext uri="{FF2B5EF4-FFF2-40B4-BE49-F238E27FC236}">
                <a16:creationId xmlns:a16="http://schemas.microsoft.com/office/drawing/2014/main" id="{86A4CBD5-3533-4D86-A639-ECFD24CDB124}"/>
              </a:ext>
            </a:extLst>
          </p:cNvPr>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a:extLst>
              <a:ext uri="{FF2B5EF4-FFF2-40B4-BE49-F238E27FC236}">
                <a16:creationId xmlns:a16="http://schemas.microsoft.com/office/drawing/2014/main" id="{F7548F90-2286-44AF-8464-EFD8AFFCA42B}"/>
              </a:ext>
            </a:extLst>
          </p:cNvPr>
          <p:cNvSpPr>
            <a:spLocks noGrp="1"/>
          </p:cNvSpPr>
          <p:nvPr>
            <p:ph type="sldNum" sz="quarter" idx="12"/>
          </p:nvPr>
        </p:nvSpPr>
        <p:spPr/>
        <p:txBody>
          <a:bodyPr/>
          <a:lstStyle/>
          <a:p>
            <a:fld id="{A4BAB868-1E00-44C6-B1AB-DFCC5F9865BA}" type="slidenum">
              <a:rPr lang="ja-JP" altLang="en-US" smtClean="0"/>
              <a:pPr/>
              <a:t>5</a:t>
            </a:fld>
            <a:endParaRPr lang="en-US" altLang="ja-JP"/>
          </a:p>
        </p:txBody>
      </p:sp>
    </p:spTree>
    <p:extLst>
      <p:ext uri="{BB962C8B-B14F-4D97-AF65-F5344CB8AC3E}">
        <p14:creationId xmlns:p14="http://schemas.microsoft.com/office/powerpoint/2010/main" val="4014871096"/>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1EC54-958A-4175-AA58-D1E21C455378}"/>
              </a:ext>
            </a:extLst>
          </p:cNvPr>
          <p:cNvSpPr>
            <a:spLocks noGrp="1"/>
          </p:cNvSpPr>
          <p:nvPr>
            <p:ph type="title"/>
          </p:nvPr>
        </p:nvSpPr>
        <p:spPr/>
        <p:txBody>
          <a:bodyPr/>
          <a:lstStyle/>
          <a:p>
            <a:r>
              <a:rPr lang="en-CA" dirty="0"/>
              <a:t>4. Requirements</a:t>
            </a:r>
          </a:p>
        </p:txBody>
      </p:sp>
      <p:sp>
        <p:nvSpPr>
          <p:cNvPr id="3" name="Content Placeholder 2">
            <a:extLst>
              <a:ext uri="{FF2B5EF4-FFF2-40B4-BE49-F238E27FC236}">
                <a16:creationId xmlns:a16="http://schemas.microsoft.com/office/drawing/2014/main" id="{6516E77E-81FF-4DBD-B925-6D12C53DCBCE}"/>
              </a:ext>
            </a:extLst>
          </p:cNvPr>
          <p:cNvSpPr>
            <a:spLocks noGrp="1"/>
          </p:cNvSpPr>
          <p:nvPr>
            <p:ph idx="1"/>
          </p:nvPr>
        </p:nvSpPr>
        <p:spPr/>
        <p:txBody>
          <a:bodyPr/>
          <a:lstStyle/>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The Video Enabled e-Vet System shall provide a web interface allowing the clients to login and register themselves.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It shall allow patients to schedule their appointments.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It shall record patient’s profile in a database and display it based on their name/id.</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It shall remind patients of their appointments.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It shall send an appointment confirmation to the patient, including an invitation to the scheduled video enabled meeting</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It shall provide multiple printable letter templates to doctors</a:t>
            </a:r>
          </a:p>
          <a:p>
            <a:endParaRPr lang="en-CA" dirty="0"/>
          </a:p>
        </p:txBody>
      </p:sp>
      <p:sp>
        <p:nvSpPr>
          <p:cNvPr id="4" name="Date Placeholder 3">
            <a:extLst>
              <a:ext uri="{FF2B5EF4-FFF2-40B4-BE49-F238E27FC236}">
                <a16:creationId xmlns:a16="http://schemas.microsoft.com/office/drawing/2014/main" id="{A4BCE89F-4A52-4ED6-B41A-7DED88BD455E}"/>
              </a:ext>
            </a:extLst>
          </p:cNvPr>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a:extLst>
              <a:ext uri="{FF2B5EF4-FFF2-40B4-BE49-F238E27FC236}">
                <a16:creationId xmlns:a16="http://schemas.microsoft.com/office/drawing/2014/main" id="{C41DE093-F6E5-43CD-9D59-A0A41ACF3575}"/>
              </a:ext>
            </a:extLst>
          </p:cNvPr>
          <p:cNvSpPr>
            <a:spLocks noGrp="1"/>
          </p:cNvSpPr>
          <p:nvPr>
            <p:ph type="sldNum" sz="quarter" idx="12"/>
          </p:nvPr>
        </p:nvSpPr>
        <p:spPr/>
        <p:txBody>
          <a:bodyPr/>
          <a:lstStyle/>
          <a:p>
            <a:fld id="{A4BAB868-1E00-44C6-B1AB-DFCC5F9865BA}" type="slidenum">
              <a:rPr lang="ja-JP" altLang="en-US" smtClean="0"/>
              <a:pPr/>
              <a:t>6</a:t>
            </a:fld>
            <a:endParaRPr lang="en-US" altLang="ja-JP"/>
          </a:p>
        </p:txBody>
      </p:sp>
    </p:spTree>
    <p:extLst>
      <p:ext uri="{BB962C8B-B14F-4D97-AF65-F5344CB8AC3E}">
        <p14:creationId xmlns:p14="http://schemas.microsoft.com/office/powerpoint/2010/main" val="3411063368"/>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485ED-C838-4CE7-8CF1-C057477BC67B}"/>
              </a:ext>
            </a:extLst>
          </p:cNvPr>
          <p:cNvSpPr>
            <a:spLocks noGrp="1"/>
          </p:cNvSpPr>
          <p:nvPr>
            <p:ph type="title"/>
          </p:nvPr>
        </p:nvSpPr>
        <p:spPr/>
        <p:txBody>
          <a:bodyPr/>
          <a:lstStyle/>
          <a:p>
            <a:r>
              <a:rPr lang="en-US" dirty="0"/>
              <a:t>5. Wish List (Not Implemented)</a:t>
            </a:r>
            <a:endParaRPr lang="en-CA" dirty="0"/>
          </a:p>
        </p:txBody>
      </p:sp>
      <p:sp>
        <p:nvSpPr>
          <p:cNvPr id="3" name="Content Placeholder 2">
            <a:extLst>
              <a:ext uri="{FF2B5EF4-FFF2-40B4-BE49-F238E27FC236}">
                <a16:creationId xmlns:a16="http://schemas.microsoft.com/office/drawing/2014/main" id="{25C1EB07-E637-4A15-80A8-5ACC9A52E17F}"/>
              </a:ext>
            </a:extLst>
          </p:cNvPr>
          <p:cNvSpPr>
            <a:spLocks noGrp="1"/>
          </p:cNvSpPr>
          <p:nvPr>
            <p:ph idx="1"/>
          </p:nvPr>
        </p:nvSpPr>
        <p:spPr/>
        <p:txBody>
          <a:bodyPr/>
          <a:lstStyle/>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603050405020304" pitchFamily="18" charset="0"/>
              </a:rPr>
              <a:t>The e-vet system can send a recommendation letter to specialists on behalf of doctors.</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603050405020304" pitchFamily="18" charset="0"/>
              </a:rPr>
              <a:t>The system</a:t>
            </a:r>
            <a:r>
              <a:rPr lang="en-CA" sz="1600" dirty="0">
                <a:effectLst/>
                <a:latin typeface="Calibri" panose="020F0502020204030204" pitchFamily="34" charset="0"/>
                <a:ea typeface="Calibri" panose="020F0502020204030204" pitchFamily="34" charset="0"/>
                <a:cs typeface="Times New Roman" panose="02020603050405020304" pitchFamily="18" charset="0"/>
              </a:rPr>
              <a:t> should offer multiple payment options.</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603050405020304" pitchFamily="18" charset="0"/>
              </a:rPr>
              <a:t>The system</a:t>
            </a:r>
            <a:r>
              <a:rPr lang="en-CA" sz="1600" dirty="0">
                <a:effectLst/>
                <a:latin typeface="Calibri" panose="020F0502020204030204" pitchFamily="34" charset="0"/>
                <a:ea typeface="Calibri" panose="020F0502020204030204" pitchFamily="34" charset="0"/>
                <a:cs typeface="Times New Roman" panose="02020603050405020304" pitchFamily="18" charset="0"/>
              </a:rPr>
              <a:t> should have a mechanism to reply to instant scientific questions to physicians (similar to an encyclopedia).</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603050405020304" pitchFamily="18" charset="0"/>
              </a:rPr>
              <a:t>The system</a:t>
            </a:r>
            <a:r>
              <a:rPr lang="en-CA" sz="1600" dirty="0">
                <a:effectLst/>
                <a:latin typeface="Calibri" panose="020F0502020204030204" pitchFamily="34" charset="0"/>
                <a:ea typeface="Calibri" panose="020F0502020204030204" pitchFamily="34" charset="0"/>
                <a:cs typeface="Times New Roman" panose="02020603050405020304" pitchFamily="18" charset="0"/>
              </a:rPr>
              <a:t> can search in the ontology for relevant documents. </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603050405020304" pitchFamily="18" charset="0"/>
              </a:rPr>
              <a:t>Doctors can also register themselves on the portal, giving the client freedom to choose their doctor(s).</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603050405020304" pitchFamily="18" charset="0"/>
              </a:rPr>
              <a:t>Recording patient feedback on the doctor and doctor feedback on the patient.</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603050405020304" pitchFamily="18" charset="0"/>
              </a:rPr>
              <a:t>E-pharmacy: customers can purchase medicines and other essentials through the portal and get them delivered to their homes. </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603050405020304" pitchFamily="18" charset="0"/>
              </a:rPr>
              <a:t>Patients can complete a lab requisition through the portal.</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603050405020304" pitchFamily="18" charset="0"/>
              </a:rPr>
              <a:t>Patients can communicate with the doctor via text messaging.</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603050405020304" pitchFamily="18" charset="0"/>
              </a:rPr>
              <a:t>The system should display desired graphs and statistics based on a patient’s profile.</a:t>
            </a:r>
          </a:p>
          <a:p>
            <a:endParaRPr lang="en-CA" sz="1600" dirty="0"/>
          </a:p>
        </p:txBody>
      </p:sp>
      <p:sp>
        <p:nvSpPr>
          <p:cNvPr id="4" name="Date Placeholder 3">
            <a:extLst>
              <a:ext uri="{FF2B5EF4-FFF2-40B4-BE49-F238E27FC236}">
                <a16:creationId xmlns:a16="http://schemas.microsoft.com/office/drawing/2014/main" id="{238C31FC-A43B-4549-90CD-30DDC16EF8B2}"/>
              </a:ext>
            </a:extLst>
          </p:cNvPr>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a:extLst>
              <a:ext uri="{FF2B5EF4-FFF2-40B4-BE49-F238E27FC236}">
                <a16:creationId xmlns:a16="http://schemas.microsoft.com/office/drawing/2014/main" id="{C7F525BB-50AA-400B-8264-41DBA2FFC0D1}"/>
              </a:ext>
            </a:extLst>
          </p:cNvPr>
          <p:cNvSpPr>
            <a:spLocks noGrp="1"/>
          </p:cNvSpPr>
          <p:nvPr>
            <p:ph type="sldNum" sz="quarter" idx="12"/>
          </p:nvPr>
        </p:nvSpPr>
        <p:spPr/>
        <p:txBody>
          <a:bodyPr/>
          <a:lstStyle/>
          <a:p>
            <a:fld id="{A4BAB868-1E00-44C6-B1AB-DFCC5F9865BA}" type="slidenum">
              <a:rPr lang="ja-JP" altLang="en-US" smtClean="0"/>
              <a:pPr/>
              <a:t>7</a:t>
            </a:fld>
            <a:endParaRPr lang="en-US" altLang="ja-JP" dirty="0"/>
          </a:p>
        </p:txBody>
      </p:sp>
    </p:spTree>
    <p:extLst>
      <p:ext uri="{BB962C8B-B14F-4D97-AF65-F5344CB8AC3E}">
        <p14:creationId xmlns:p14="http://schemas.microsoft.com/office/powerpoint/2010/main" val="2641871472"/>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D368D-2965-437B-96BF-B4396F3F5A09}"/>
              </a:ext>
            </a:extLst>
          </p:cNvPr>
          <p:cNvSpPr>
            <a:spLocks noGrp="1"/>
          </p:cNvSpPr>
          <p:nvPr>
            <p:ph type="title"/>
          </p:nvPr>
        </p:nvSpPr>
        <p:spPr/>
        <p:txBody>
          <a:bodyPr/>
          <a:lstStyle/>
          <a:p>
            <a:r>
              <a:rPr lang="en-US" dirty="0"/>
              <a:t>Agent Description</a:t>
            </a:r>
            <a:endParaRPr lang="en-IN" dirty="0"/>
          </a:p>
        </p:txBody>
      </p:sp>
      <p:sp>
        <p:nvSpPr>
          <p:cNvPr id="3" name="Content Placeholder 2">
            <a:extLst>
              <a:ext uri="{FF2B5EF4-FFF2-40B4-BE49-F238E27FC236}">
                <a16:creationId xmlns:a16="http://schemas.microsoft.com/office/drawing/2014/main" id="{61675DF3-05BC-424C-B391-CB7B68B04456}"/>
              </a:ext>
            </a:extLst>
          </p:cNvPr>
          <p:cNvSpPr>
            <a:spLocks noGrp="1"/>
          </p:cNvSpPr>
          <p:nvPr>
            <p:ph idx="1"/>
          </p:nvPr>
        </p:nvSpPr>
        <p:spPr>
          <a:xfrm>
            <a:off x="1200151" y="1560512"/>
            <a:ext cx="10668000" cy="4821237"/>
          </a:xfrm>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Clinic System Agent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clinic system agent accesses the request sent by the patient(user) through the web interface. In our Architecture the clinic system agent handles the correspondence with all the other agents and in this way, which acts as a central hub.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clinic system agent is the main agent which has access to the database of our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clinic system agent requests appointments for the patients, search for the patient’s profile in database, shows the profile of patients to the doctor (if available!). Moreover, the clinic system agent also shows the profile of the doctor to the patients.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clinic system agent also generates a request for the appointment agent to book an appointment whether it’s a first or a consecutive appointment.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clinic system agent also triggers the reminder agent to remind the patient about the appointments at some given times.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clinic system agent also requests template agent to generate the required template once the physician had completed the session with the patient.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IN" dirty="0"/>
          </a:p>
        </p:txBody>
      </p:sp>
      <p:sp>
        <p:nvSpPr>
          <p:cNvPr id="4" name="Date Placeholder 3">
            <a:extLst>
              <a:ext uri="{FF2B5EF4-FFF2-40B4-BE49-F238E27FC236}">
                <a16:creationId xmlns:a16="http://schemas.microsoft.com/office/drawing/2014/main" id="{AC1FD27A-80D7-42DE-BE24-2CD842F6BDDF}"/>
              </a:ext>
            </a:extLst>
          </p:cNvPr>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a:extLst>
              <a:ext uri="{FF2B5EF4-FFF2-40B4-BE49-F238E27FC236}">
                <a16:creationId xmlns:a16="http://schemas.microsoft.com/office/drawing/2014/main" id="{8E8B0CB0-0C6B-4982-B9C7-521CB9F200DA}"/>
              </a:ext>
            </a:extLst>
          </p:cNvPr>
          <p:cNvSpPr>
            <a:spLocks noGrp="1"/>
          </p:cNvSpPr>
          <p:nvPr>
            <p:ph type="sldNum" sz="quarter" idx="12"/>
          </p:nvPr>
        </p:nvSpPr>
        <p:spPr/>
        <p:txBody>
          <a:bodyPr/>
          <a:lstStyle/>
          <a:p>
            <a:fld id="{A4BAB868-1E00-44C6-B1AB-DFCC5F9865BA}" type="slidenum">
              <a:rPr lang="ja-JP" altLang="en-US" smtClean="0"/>
              <a:pPr/>
              <a:t>8</a:t>
            </a:fld>
            <a:endParaRPr lang="en-US" altLang="ja-JP"/>
          </a:p>
        </p:txBody>
      </p:sp>
    </p:spTree>
    <p:extLst>
      <p:ext uri="{BB962C8B-B14F-4D97-AF65-F5344CB8AC3E}">
        <p14:creationId xmlns:p14="http://schemas.microsoft.com/office/powerpoint/2010/main" val="89349740"/>
      </p:ext>
    </p:extLst>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915F-4B57-4C66-B739-FC877E4166FA}"/>
              </a:ext>
            </a:extLst>
          </p:cNvPr>
          <p:cNvSpPr>
            <a:spLocks noGrp="1"/>
          </p:cNvSpPr>
          <p:nvPr>
            <p:ph type="title"/>
          </p:nvPr>
        </p:nvSpPr>
        <p:spPr/>
        <p:txBody>
          <a:bodyPr/>
          <a:lstStyle/>
          <a:p>
            <a:r>
              <a:rPr lang="en-CA" dirty="0"/>
              <a:t>Agent Description (cont’d)</a:t>
            </a:r>
            <a:endParaRPr lang="en-IN" dirty="0"/>
          </a:p>
        </p:txBody>
      </p:sp>
      <p:sp>
        <p:nvSpPr>
          <p:cNvPr id="3" name="Content Placeholder 2">
            <a:extLst>
              <a:ext uri="{FF2B5EF4-FFF2-40B4-BE49-F238E27FC236}">
                <a16:creationId xmlns:a16="http://schemas.microsoft.com/office/drawing/2014/main" id="{BC5C524F-0E47-4B10-830C-F3106CA3E329}"/>
              </a:ext>
            </a:extLst>
          </p:cNvPr>
          <p:cNvSpPr>
            <a:spLocks noGrp="1"/>
          </p:cNvSpPr>
          <p:nvPr>
            <p:ph idx="1"/>
          </p:nvPr>
        </p:nvSpPr>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Appointment Agent</a:t>
            </a:r>
          </a:p>
          <a:p>
            <a:pPr marL="0" lvl="0" indent="0">
              <a:lnSpc>
                <a:spcPct val="107000"/>
              </a:lnSpc>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appointment agent communicates with the clinic system agent to book an appointment for the patient. The clinic agent system searches the database and give the required details regarding the available slots to the appointment agent.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appointment agent can be a new appointment for those patients who registers for the first time.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Not only for the first time, but the appointment agent will also book appointments for the patients who visits again.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appointment agent will also interact with the clinic system agent to activate the signal regarding the reminder. The Reminder agent then will remind the patient when the appointment is due.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27ABC16C-7B60-476B-8EC1-CA6FD2886746}"/>
              </a:ext>
            </a:extLst>
          </p:cNvPr>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a:extLst>
              <a:ext uri="{FF2B5EF4-FFF2-40B4-BE49-F238E27FC236}">
                <a16:creationId xmlns:a16="http://schemas.microsoft.com/office/drawing/2014/main" id="{EEAC3FDF-3328-4A44-BFBD-A22E795BBA3B}"/>
              </a:ext>
            </a:extLst>
          </p:cNvPr>
          <p:cNvSpPr>
            <a:spLocks noGrp="1"/>
          </p:cNvSpPr>
          <p:nvPr>
            <p:ph type="sldNum" sz="quarter" idx="12"/>
          </p:nvPr>
        </p:nvSpPr>
        <p:spPr/>
        <p:txBody>
          <a:bodyPr/>
          <a:lstStyle/>
          <a:p>
            <a:fld id="{A4BAB868-1E00-44C6-B1AB-DFCC5F9865BA}" type="slidenum">
              <a:rPr lang="ja-JP" altLang="en-US" smtClean="0"/>
              <a:pPr/>
              <a:t>9</a:t>
            </a:fld>
            <a:endParaRPr lang="en-US" altLang="ja-JP"/>
          </a:p>
        </p:txBody>
      </p:sp>
    </p:spTree>
    <p:extLst>
      <p:ext uri="{BB962C8B-B14F-4D97-AF65-F5344CB8AC3E}">
        <p14:creationId xmlns:p14="http://schemas.microsoft.com/office/powerpoint/2010/main" val="1590150963"/>
      </p:ext>
    </p:extLst>
  </p:cSld>
  <p:clrMapOvr>
    <a:masterClrMapping/>
  </p:clrMapOvr>
  <p:transition>
    <p:dissolve/>
  </p:transition>
</p:sld>
</file>

<file path=ppt/theme/theme1.xml><?xml version="1.0" encoding="utf-8"?>
<a:theme xmlns:a="http://schemas.openxmlformats.org/drawingml/2006/main" name="UofC_template">
  <a:themeElements>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pitchFamily="50"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7A42814A0A7A429FBAAD58A3662C43" ma:contentTypeVersion="14" ma:contentTypeDescription="Create a new document." ma:contentTypeScope="" ma:versionID="2e0f0b35447dfaef00fa2716150d7de8">
  <xsd:schema xmlns:xsd="http://www.w3.org/2001/XMLSchema" xmlns:xs="http://www.w3.org/2001/XMLSchema" xmlns:p="http://schemas.microsoft.com/office/2006/metadata/properties" xmlns:ns3="d8a3f0a0-49e1-415f-8d7d-9b51d0eb93e8" xmlns:ns4="ce8d2f3a-208b-4f58-bb79-4192d7cf8650" targetNamespace="http://schemas.microsoft.com/office/2006/metadata/properties" ma:root="true" ma:fieldsID="d9b4fe6bd1d6509f7a3dbc01590a646f" ns3:_="" ns4:_="">
    <xsd:import namespace="d8a3f0a0-49e1-415f-8d7d-9b51d0eb93e8"/>
    <xsd:import namespace="ce8d2f3a-208b-4f58-bb79-4192d7cf8650"/>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Locatio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a3f0a0-49e1-415f-8d7d-9b51d0eb93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e8d2f3a-208b-4f58-bb79-4192d7cf865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CCB28B-163E-40CA-8CCE-69A7F4A1A4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a3f0a0-49e1-415f-8d7d-9b51d0eb93e8"/>
    <ds:schemaRef ds:uri="ce8d2f3a-208b-4f58-bb79-4192d7cf86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4EF1B3-7571-4E02-A7DC-7272CEC15FB7}">
  <ds:schemaRefs>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purl.org/dc/terms/"/>
    <ds:schemaRef ds:uri="http://purl.org/dc/dcmitype/"/>
    <ds:schemaRef ds:uri="ce8d2f3a-208b-4f58-bb79-4192d7cf8650"/>
    <ds:schemaRef ds:uri="http://schemas.openxmlformats.org/package/2006/metadata/core-properties"/>
    <ds:schemaRef ds:uri="d8a3f0a0-49e1-415f-8d7d-9b51d0eb93e8"/>
    <ds:schemaRef ds:uri="http://www.w3.org/XML/1998/namespace"/>
  </ds:schemaRefs>
</ds:datastoreItem>
</file>

<file path=customXml/itemProps3.xml><?xml version="1.0" encoding="utf-8"?>
<ds:datastoreItem xmlns:ds="http://schemas.openxmlformats.org/officeDocument/2006/customXml" ds:itemID="{66358C42-DD22-4F23-85C0-029A1B03C7F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492</TotalTime>
  <Words>1659</Words>
  <Application>Microsoft Office PowerPoint</Application>
  <PresentationFormat>Widescreen</PresentationFormat>
  <Paragraphs>127</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ＭＳ Ｐゴシック</vt:lpstr>
      <vt:lpstr>Arial Rounded MT Bold</vt:lpstr>
      <vt:lpstr>Arial Unicode MS</vt:lpstr>
      <vt:lpstr>Calibri</vt:lpstr>
      <vt:lpstr>HGあかね平成丸ｺﾞｼｯｸ体W8-S</vt:lpstr>
      <vt:lpstr>Tahoma</vt:lpstr>
      <vt:lpstr>Times New Roman</vt:lpstr>
      <vt:lpstr>Wingdings</vt:lpstr>
      <vt:lpstr>UofC_template</vt:lpstr>
      <vt:lpstr>1. Business Case</vt:lpstr>
      <vt:lpstr>1. Business Case (cont’d)</vt:lpstr>
      <vt:lpstr>2. System Description</vt:lpstr>
      <vt:lpstr>System Description (cont’d)</vt:lpstr>
      <vt:lpstr>3. Assumptions</vt:lpstr>
      <vt:lpstr>4. Requirements</vt:lpstr>
      <vt:lpstr>5. Wish List (Not Implemented)</vt:lpstr>
      <vt:lpstr>Agent Description</vt:lpstr>
      <vt:lpstr>Agent Description (cont’d)</vt:lpstr>
      <vt:lpstr>Agent Description (cont’d)</vt:lpstr>
      <vt:lpstr>Agent Description (cont’d)</vt:lpstr>
      <vt:lpstr>Agent Description (cont’d)</vt:lpstr>
      <vt:lpstr>6. Design: Agent Model</vt:lpstr>
      <vt:lpstr>7. Design: Service Model</vt:lpstr>
      <vt:lpstr>8. Design: Acquaintance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Mukherjee</dc:creator>
  <cp:lastModifiedBy>Anish Mukherjee</cp:lastModifiedBy>
  <cp:revision>24</cp:revision>
  <dcterms:created xsi:type="dcterms:W3CDTF">2021-10-19T17:24:46Z</dcterms:created>
  <dcterms:modified xsi:type="dcterms:W3CDTF">2021-10-23T05:45:55Z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0x010100167A42814A0A7A429FBAAD58A3662C43</vt:lpwstr>
  </property>
</Properties>
</file>