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 id="258" r:id="rId3"/>
    <p:sldId id="259" r:id="rId4"/>
    <p:sldId id="261" r:id="rId5"/>
    <p:sldId id="262" r:id="rId6"/>
    <p:sldId id="264" r:id="rId7"/>
    <p:sldId id="265" r:id="rId8"/>
    <p:sldId id="298" r:id="rId9"/>
    <p:sldId id="301" r:id="rId10"/>
    <p:sldId id="300" r:id="rId11"/>
    <p:sldId id="296" r:id="rId12"/>
    <p:sldId id="297" r:id="rId13"/>
    <p:sldId id="288" r:id="rId14"/>
    <p:sldId id="289" r:id="rId15"/>
    <p:sldId id="290" r:id="rId16"/>
    <p:sldId id="299" r:id="rId17"/>
    <p:sldId id="271" r:id="rId18"/>
    <p:sldId id="266" r:id="rId19"/>
    <p:sldId id="267" r:id="rId20"/>
    <p:sldId id="268" r:id="rId21"/>
    <p:sldId id="302" r:id="rId22"/>
    <p:sldId id="303" r:id="rId23"/>
    <p:sldId id="304" r:id="rId24"/>
    <p:sldId id="305" r:id="rId25"/>
    <p:sldId id="272" r:id="rId26"/>
    <p:sldId id="277" r:id="rId27"/>
    <p:sldId id="307" r:id="rId28"/>
    <p:sldId id="273" r:id="rId29"/>
    <p:sldId id="279" r:id="rId30"/>
    <p:sldId id="306" r:id="rId31"/>
    <p:sldId id="274" r:id="rId32"/>
    <p:sldId id="283" r:id="rId33"/>
    <p:sldId id="286" r:id="rId34"/>
    <p:sldId id="275" r:id="rId35"/>
    <p:sldId id="284" r:id="rId36"/>
    <p:sldId id="287" r:id="rId37"/>
    <p:sldId id="276" r:id="rId38"/>
    <p:sldId id="281" r:id="rId39"/>
    <p:sldId id="282" r:id="rId40"/>
    <p:sldId id="308" r:id="rId41"/>
    <p:sldId id="292" r:id="rId42"/>
    <p:sldId id="293" r:id="rId43"/>
    <p:sldId id="294" r:id="rId44"/>
    <p:sldId id="295" r:id="rId45"/>
    <p:sldId id="309" r:id="rId46"/>
    <p:sldId id="310" r:id="rId47"/>
    <p:sldId id="311"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DD453B0-898E-4003-AC70-266F68E4D71A}" v="39" dt="2021-11-19T21:51:51.779"/>
  </p1510:revLst>
</p1510:revInfo>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332" autoAdjust="0"/>
  </p:normalViewPr>
  <p:slideViewPr>
    <p:cSldViewPr snapToGrid="0">
      <p:cViewPr varScale="1">
        <p:scale>
          <a:sx n="78" d="100"/>
          <a:sy n="78" d="100"/>
        </p:scale>
        <p:origin x="8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48203" name="Picture 11" descr="WP138"/>
          <p:cNvPicPr>
            <a:picLocks noChangeAspect="1" noChangeArrowheads="1"/>
          </p:cNvPicPr>
          <p:nvPr userDrawn="1"/>
        </p:nvPicPr>
        <p:blipFill>
          <a:blip r:embed="rId2"/>
          <a:srcRect/>
          <a:stretch>
            <a:fillRect/>
          </a:stretch>
        </p:blipFill>
        <p:spPr bwMode="auto">
          <a:xfrm>
            <a:off x="0" y="0"/>
            <a:ext cx="12192000" cy="6858000"/>
          </a:xfrm>
          <a:prstGeom prst="rect">
            <a:avLst/>
          </a:prstGeom>
          <a:noFill/>
        </p:spPr>
      </p:pic>
      <p:pic>
        <p:nvPicPr>
          <p:cNvPr id="648195" name="Picture 3" descr="logo1"/>
          <p:cNvPicPr>
            <a:picLocks noChangeAspect="1" noChangeArrowheads="1"/>
          </p:cNvPicPr>
          <p:nvPr/>
        </p:nvPicPr>
        <p:blipFill>
          <a:blip r:embed="rId3"/>
          <a:srcRect/>
          <a:stretch>
            <a:fillRect/>
          </a:stretch>
        </p:blipFill>
        <p:spPr bwMode="auto">
          <a:xfrm>
            <a:off x="292100" y="1916114"/>
            <a:ext cx="1964267" cy="1512887"/>
          </a:xfrm>
          <a:prstGeom prst="rect">
            <a:avLst/>
          </a:prstGeom>
          <a:noFill/>
        </p:spPr>
      </p:pic>
      <p:sp>
        <p:nvSpPr>
          <p:cNvPr id="648196" name="Line 4"/>
          <p:cNvSpPr>
            <a:spLocks noChangeShapeType="1"/>
          </p:cNvSpPr>
          <p:nvPr/>
        </p:nvSpPr>
        <p:spPr bwMode="auto">
          <a:xfrm>
            <a:off x="237067" y="3573463"/>
            <a:ext cx="11523133" cy="0"/>
          </a:xfrm>
          <a:prstGeom prst="line">
            <a:avLst/>
          </a:prstGeom>
          <a:noFill/>
          <a:ln w="28575">
            <a:solidFill>
              <a:srgbClr val="FF9900"/>
            </a:solidFill>
            <a:miter lim="800000"/>
            <a:headEnd type="oval" w="med" len="med"/>
            <a:tailEnd type="oval" w="med" len="med"/>
          </a:ln>
          <a:effectLst/>
        </p:spPr>
        <p:txBody>
          <a:bodyPr wrap="none"/>
          <a:lstStyle/>
          <a:p>
            <a:endParaRPr lang="en-CA" sz="1800"/>
          </a:p>
        </p:txBody>
      </p:sp>
      <p:sp>
        <p:nvSpPr>
          <p:cNvPr id="648197" name="Rectangle 5"/>
          <p:cNvSpPr>
            <a:spLocks noGrp="1" noChangeArrowheads="1"/>
          </p:cNvSpPr>
          <p:nvPr>
            <p:ph type="dt" sz="half" idx="2"/>
          </p:nvPr>
        </p:nvSpPr>
        <p:spPr>
          <a:xfrm>
            <a:off x="1320800" y="6248400"/>
            <a:ext cx="2540000" cy="457200"/>
          </a:xfrm>
        </p:spPr>
        <p:txBody>
          <a:bodyPr/>
          <a:lstStyle>
            <a:lvl1pPr>
              <a:defRPr>
                <a:solidFill>
                  <a:schemeClr val="bg2"/>
                </a:solidFill>
              </a:defRPr>
            </a:lvl1pPr>
          </a:lstStyle>
          <a:p>
            <a:r>
              <a:rPr lang="en-US"/>
              <a:t>SENG697 (Fall 2007)</a:t>
            </a:r>
            <a:endParaRPr lang="en-US" altLang="ja-JP"/>
          </a:p>
        </p:txBody>
      </p:sp>
      <p:sp>
        <p:nvSpPr>
          <p:cNvPr id="648198" name="Rectangle 6"/>
          <p:cNvSpPr>
            <a:spLocks noGrp="1" noChangeArrowheads="1"/>
          </p:cNvSpPr>
          <p:nvPr>
            <p:ph type="ftr" sz="quarter" idx="3"/>
          </p:nvPr>
        </p:nvSpPr>
        <p:spPr>
          <a:xfrm>
            <a:off x="4572000" y="6248400"/>
            <a:ext cx="3860800" cy="457200"/>
          </a:xfrm>
        </p:spPr>
        <p:txBody>
          <a:bodyPr/>
          <a:lstStyle>
            <a:lvl1pPr>
              <a:defRPr>
                <a:solidFill>
                  <a:schemeClr val="bg2"/>
                </a:solidFill>
              </a:defRPr>
            </a:lvl1pPr>
          </a:lstStyle>
          <a:p>
            <a:r>
              <a:rPr lang="ja-JP" altLang="en-US"/>
              <a:t>far@ucalgary.ca</a:t>
            </a:r>
            <a:endParaRPr lang="en-US" altLang="ja-JP"/>
          </a:p>
        </p:txBody>
      </p:sp>
      <p:sp>
        <p:nvSpPr>
          <p:cNvPr id="648199" name="Rectangle 7"/>
          <p:cNvSpPr>
            <a:spLocks noGrp="1" noChangeArrowheads="1"/>
          </p:cNvSpPr>
          <p:nvPr>
            <p:ph type="sldNum" sz="quarter" idx="4"/>
          </p:nvPr>
        </p:nvSpPr>
        <p:spPr>
          <a:xfrm>
            <a:off x="9144000" y="6248400"/>
            <a:ext cx="2540000" cy="457200"/>
          </a:xfrm>
        </p:spPr>
        <p:txBody>
          <a:bodyPr/>
          <a:lstStyle>
            <a:lvl1pPr>
              <a:defRPr>
                <a:solidFill>
                  <a:schemeClr val="bg2"/>
                </a:solidFill>
              </a:defRPr>
            </a:lvl1pPr>
          </a:lstStyle>
          <a:p>
            <a:fld id="{95232F20-8D4C-4FF7-ADC1-A97AC17BD314}" type="slidenum">
              <a:rPr lang="ja-JP" altLang="en-US"/>
              <a:t>‹#›</a:t>
            </a:fld>
            <a:endParaRPr lang="en-US" altLang="ja-JP"/>
          </a:p>
        </p:txBody>
      </p:sp>
      <p:sp>
        <p:nvSpPr>
          <p:cNvPr id="648200" name="Rectangle 8"/>
          <p:cNvSpPr>
            <a:spLocks noGrp="1" noChangeArrowheads="1"/>
          </p:cNvSpPr>
          <p:nvPr>
            <p:ph type="subTitle" idx="1"/>
          </p:nvPr>
        </p:nvSpPr>
        <p:spPr>
          <a:xfrm>
            <a:off x="2446867" y="3716338"/>
            <a:ext cx="9313333" cy="1752600"/>
          </a:xfrm>
        </p:spPr>
        <p:txBody>
          <a:bodyPr/>
          <a:lstStyle>
            <a:lvl1pPr marL="0" indent="0" algn="ctr">
              <a:buFont typeface="Wingdings" panose="05000000000000000000" pitchFamily="2" charset="2"/>
              <a:buNone/>
              <a:defRPr/>
            </a:lvl1pPr>
          </a:lstStyle>
          <a:p>
            <a:r>
              <a:rPr lang="en-US" altLang="ja-JP"/>
              <a:t>Click to edit Master subtitle style</a:t>
            </a:r>
          </a:p>
        </p:txBody>
      </p:sp>
      <p:sp>
        <p:nvSpPr>
          <p:cNvPr id="648201" name="Rectangle 9"/>
          <p:cNvSpPr>
            <a:spLocks noGrp="1" noChangeArrowheads="1"/>
          </p:cNvSpPr>
          <p:nvPr>
            <p:ph type="ctrTitle"/>
          </p:nvPr>
        </p:nvSpPr>
        <p:spPr>
          <a:xfrm>
            <a:off x="2446867" y="1371600"/>
            <a:ext cx="9237133" cy="2128838"/>
          </a:xfrm>
        </p:spPr>
        <p:txBody>
          <a:bodyPr/>
          <a:lstStyle>
            <a:lvl1pPr>
              <a:defRPr>
                <a:ea typeface="Arial Unicode MS" panose="020B0604020202020204" pitchFamily="50" charset="-128"/>
                <a:cs typeface="Arial Unicode MS" panose="020B0604020202020204" pitchFamily="50" charset="-128"/>
              </a:defRPr>
            </a:lvl1pPr>
          </a:lstStyle>
          <a:p>
            <a:r>
              <a:rPr lang="en-US" altLang="ja-JP"/>
              <a:t>Click to edit Master title style</a:t>
            </a:r>
          </a:p>
        </p:txBody>
      </p:sp>
    </p:spTree>
  </p:cSld>
  <p:clrMapOvr>
    <a:masterClrMapping/>
  </p:clrMapOvr>
  <p:transition>
    <p:dissolv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lvl1pPr>
              <a:defRPr/>
            </a:lvl1pPr>
          </a:lstStyle>
          <a:p>
            <a:r>
              <a:rPr lang="en-US"/>
              <a:t>SENG697 (Fall 2007)</a:t>
            </a:r>
            <a:endParaRPr lang="en-US" altLang="ja-JP"/>
          </a:p>
        </p:txBody>
      </p:sp>
      <p:sp>
        <p:nvSpPr>
          <p:cNvPr id="5" name="Footer Placeholder 4"/>
          <p:cNvSpPr>
            <a:spLocks noGrp="1"/>
          </p:cNvSpPr>
          <p:nvPr>
            <p:ph type="ftr" sz="quarter" idx="11"/>
          </p:nvPr>
        </p:nvSpPr>
        <p:spPr/>
        <p:txBody>
          <a:bodyPr/>
          <a:lstStyle>
            <a:lvl1pPr>
              <a:defRPr/>
            </a:lvl1p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lvl1pPr>
              <a:defRPr/>
            </a:lvl1pPr>
          </a:lstStyle>
          <a:p>
            <a:fld id="{E6B1DEAD-7992-420D-B87A-30322BA01843}" type="slidenum">
              <a:rPr lang="ja-JP" altLang="en-US"/>
              <a:t>‹#›</a:t>
            </a:fld>
            <a:endParaRPr lang="en-US" altLang="ja-JP"/>
          </a:p>
        </p:txBody>
      </p:sp>
    </p:spTree>
  </p:cSld>
  <p:clrMapOvr>
    <a:masterClrMapping/>
  </p:clrMapOvr>
  <p:transition>
    <p:dissolv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45601" y="260351"/>
            <a:ext cx="2679700" cy="5832475"/>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1200152" y="260351"/>
            <a:ext cx="7842249" cy="58324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lvl1pPr>
              <a:defRPr/>
            </a:lvl1pPr>
          </a:lstStyle>
          <a:p>
            <a:r>
              <a:rPr lang="en-US"/>
              <a:t>SENG697 (Fall 2007)</a:t>
            </a:r>
            <a:endParaRPr lang="en-US" altLang="ja-JP"/>
          </a:p>
        </p:txBody>
      </p:sp>
      <p:sp>
        <p:nvSpPr>
          <p:cNvPr id="5" name="Footer Placeholder 4"/>
          <p:cNvSpPr>
            <a:spLocks noGrp="1"/>
          </p:cNvSpPr>
          <p:nvPr>
            <p:ph type="ftr" sz="quarter" idx="11"/>
          </p:nvPr>
        </p:nvSpPr>
        <p:spPr/>
        <p:txBody>
          <a:bodyPr/>
          <a:lstStyle>
            <a:lvl1pPr>
              <a:defRPr/>
            </a:lvl1p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lvl1pPr>
              <a:defRPr/>
            </a:lvl1pPr>
          </a:lstStyle>
          <a:p>
            <a:fld id="{04D34B5C-7F3E-425E-ADF3-038868261E82}" type="slidenum">
              <a:rPr lang="ja-JP" altLang="en-US"/>
              <a:t>‹#›</a:t>
            </a:fld>
            <a:endParaRPr lang="en-US" altLang="ja-JP"/>
          </a:p>
        </p:txBody>
      </p:sp>
    </p:spTree>
  </p:cSld>
  <p:clrMapOvr>
    <a:masterClrMapping/>
  </p:clrMapOvr>
  <p:transition>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lvl1pPr>
              <a:defRPr/>
            </a:lvl1pPr>
          </a:lstStyle>
          <a:p>
            <a:r>
              <a:rPr lang="en-US"/>
              <a:t>SENG697 (Fall 2007)</a:t>
            </a:r>
            <a:endParaRPr lang="en-US" altLang="ja-JP"/>
          </a:p>
        </p:txBody>
      </p:sp>
      <p:sp>
        <p:nvSpPr>
          <p:cNvPr id="5" name="Footer Placeholder 4"/>
          <p:cNvSpPr>
            <a:spLocks noGrp="1"/>
          </p:cNvSpPr>
          <p:nvPr>
            <p:ph type="ftr" sz="quarter" idx="11"/>
          </p:nvPr>
        </p:nvSpPr>
        <p:spPr/>
        <p:txBody>
          <a:bodyPr/>
          <a:lstStyle>
            <a:lvl1pPr>
              <a:defRPr/>
            </a:lvl1p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lvl1pPr>
              <a:defRPr/>
            </a:lvl1pPr>
          </a:lstStyle>
          <a:p>
            <a:fld id="{A4BAB868-1E00-44C6-B1AB-DFCC5F9865BA}" type="slidenum">
              <a:rPr lang="ja-JP" altLang="en-US"/>
              <a:t>‹#›</a:t>
            </a:fld>
            <a:endParaRPr lang="en-US" altLang="ja-JP"/>
          </a:p>
        </p:txBody>
      </p:sp>
    </p:spTree>
  </p:cSld>
  <p:clrMapOvr>
    <a:masterClrMapping/>
  </p:clrMapOvr>
  <p:transition>
    <p:dissolv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r>
              <a:rPr lang="en-US"/>
              <a:t>SENG697 (Fall 2007)</a:t>
            </a:r>
            <a:endParaRPr lang="en-US" altLang="ja-JP"/>
          </a:p>
        </p:txBody>
      </p:sp>
      <p:sp>
        <p:nvSpPr>
          <p:cNvPr id="5" name="Footer Placeholder 4"/>
          <p:cNvSpPr>
            <a:spLocks noGrp="1"/>
          </p:cNvSpPr>
          <p:nvPr>
            <p:ph type="ftr" sz="quarter" idx="11"/>
          </p:nvPr>
        </p:nvSpPr>
        <p:spPr/>
        <p:txBody>
          <a:bodyPr/>
          <a:lstStyle>
            <a:lvl1pPr>
              <a:defRPr/>
            </a:lvl1p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lvl1pPr>
              <a:defRPr/>
            </a:lvl1pPr>
          </a:lstStyle>
          <a:p>
            <a:fld id="{55A9038B-FC62-430B-ABCA-52AB400C562E}" type="slidenum">
              <a:rPr lang="ja-JP" altLang="en-US"/>
              <a:t>‹#›</a:t>
            </a:fld>
            <a:endParaRPr lang="en-US" altLang="ja-JP"/>
          </a:p>
        </p:txBody>
      </p:sp>
    </p:spTree>
  </p:cSld>
  <p:clrMapOvr>
    <a:masterClrMapping/>
  </p:clrMapOvr>
  <p:transition>
    <p:dissolv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1200151" y="1560513"/>
            <a:ext cx="5232400" cy="4532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6635751" y="1560513"/>
            <a:ext cx="5232400" cy="4532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lvl1pPr>
              <a:defRPr/>
            </a:lvl1pPr>
          </a:lstStyle>
          <a:p>
            <a:r>
              <a:rPr lang="en-US"/>
              <a:t>SENG697 (Fall 2007)</a:t>
            </a:r>
            <a:endParaRPr lang="en-US" altLang="ja-JP"/>
          </a:p>
        </p:txBody>
      </p:sp>
      <p:sp>
        <p:nvSpPr>
          <p:cNvPr id="6" name="Footer Placeholder 5"/>
          <p:cNvSpPr>
            <a:spLocks noGrp="1"/>
          </p:cNvSpPr>
          <p:nvPr>
            <p:ph type="ftr" sz="quarter" idx="11"/>
          </p:nvPr>
        </p:nvSpPr>
        <p:spPr/>
        <p:txBody>
          <a:bodyPr/>
          <a:lstStyle>
            <a:lvl1pPr>
              <a:defRPr/>
            </a:lvl1pPr>
          </a:lstStyle>
          <a:p>
            <a:r>
              <a:rPr lang="ja-JP" altLang="en-US"/>
              <a:t>far@ucalgary.ca</a:t>
            </a:r>
            <a:endParaRPr lang="en-US" altLang="ja-JP"/>
          </a:p>
        </p:txBody>
      </p:sp>
      <p:sp>
        <p:nvSpPr>
          <p:cNvPr id="7" name="Slide Number Placeholder 6"/>
          <p:cNvSpPr>
            <a:spLocks noGrp="1"/>
          </p:cNvSpPr>
          <p:nvPr>
            <p:ph type="sldNum" sz="quarter" idx="12"/>
          </p:nvPr>
        </p:nvSpPr>
        <p:spPr/>
        <p:txBody>
          <a:bodyPr/>
          <a:lstStyle>
            <a:lvl1pPr>
              <a:defRPr/>
            </a:lvl1pPr>
          </a:lstStyle>
          <a:p>
            <a:fld id="{C6195CBF-EE0B-4DF9-B750-9D88F27AD928}" type="slidenum">
              <a:rPr lang="ja-JP" altLang="en-US"/>
              <a:t>‹#›</a:t>
            </a:fld>
            <a:endParaRPr lang="en-US" altLang="ja-JP"/>
          </a:p>
        </p:txBody>
      </p:sp>
    </p:spTree>
  </p:cSld>
  <p:clrMapOvr>
    <a:masterClrMapping/>
  </p:clrMapOvr>
  <p:transition>
    <p:dissolv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lvl1pPr>
              <a:defRPr/>
            </a:lvl1pPr>
          </a:lstStyle>
          <a:p>
            <a:r>
              <a:rPr lang="en-US"/>
              <a:t>SENG697 (Fall 2007)</a:t>
            </a:r>
            <a:endParaRPr lang="en-US" altLang="ja-JP"/>
          </a:p>
        </p:txBody>
      </p:sp>
      <p:sp>
        <p:nvSpPr>
          <p:cNvPr id="8" name="Footer Placeholder 7"/>
          <p:cNvSpPr>
            <a:spLocks noGrp="1"/>
          </p:cNvSpPr>
          <p:nvPr>
            <p:ph type="ftr" sz="quarter" idx="11"/>
          </p:nvPr>
        </p:nvSpPr>
        <p:spPr/>
        <p:txBody>
          <a:bodyPr/>
          <a:lstStyle>
            <a:lvl1pPr>
              <a:defRPr/>
            </a:lvl1pPr>
          </a:lstStyle>
          <a:p>
            <a:r>
              <a:rPr lang="ja-JP" altLang="en-US"/>
              <a:t>far@ucalgary.ca</a:t>
            </a:r>
            <a:endParaRPr lang="en-US" altLang="ja-JP"/>
          </a:p>
        </p:txBody>
      </p:sp>
      <p:sp>
        <p:nvSpPr>
          <p:cNvPr id="9" name="Slide Number Placeholder 8"/>
          <p:cNvSpPr>
            <a:spLocks noGrp="1"/>
          </p:cNvSpPr>
          <p:nvPr>
            <p:ph type="sldNum" sz="quarter" idx="12"/>
          </p:nvPr>
        </p:nvSpPr>
        <p:spPr/>
        <p:txBody>
          <a:bodyPr/>
          <a:lstStyle>
            <a:lvl1pPr>
              <a:defRPr/>
            </a:lvl1pPr>
          </a:lstStyle>
          <a:p>
            <a:fld id="{52BBF39D-ED5C-4FEE-8FC6-1B1A39BD3660}" type="slidenum">
              <a:rPr lang="ja-JP" altLang="en-US"/>
              <a:t>‹#›</a:t>
            </a:fld>
            <a:endParaRPr lang="en-US" altLang="ja-JP"/>
          </a:p>
        </p:txBody>
      </p:sp>
    </p:spTree>
  </p:cSld>
  <p:clrMapOvr>
    <a:masterClrMapping/>
  </p:clrMapOvr>
  <p:transition>
    <p:dissolv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lvl1pPr>
              <a:defRPr/>
            </a:lvl1pPr>
          </a:lstStyle>
          <a:p>
            <a:r>
              <a:rPr lang="en-US"/>
              <a:t>SENG697 (Fall 2007)</a:t>
            </a:r>
            <a:endParaRPr lang="en-US" altLang="ja-JP"/>
          </a:p>
        </p:txBody>
      </p:sp>
      <p:sp>
        <p:nvSpPr>
          <p:cNvPr id="4" name="Footer Placeholder 3"/>
          <p:cNvSpPr>
            <a:spLocks noGrp="1"/>
          </p:cNvSpPr>
          <p:nvPr>
            <p:ph type="ftr" sz="quarter" idx="11"/>
          </p:nvPr>
        </p:nvSpPr>
        <p:spPr/>
        <p:txBody>
          <a:bodyPr/>
          <a:lstStyle>
            <a:lvl1pPr>
              <a:defRPr/>
            </a:lvl1pPr>
          </a:lstStyle>
          <a:p>
            <a:r>
              <a:rPr lang="ja-JP" altLang="en-US"/>
              <a:t>far@ucalgary.ca</a:t>
            </a:r>
            <a:endParaRPr lang="en-US" altLang="ja-JP"/>
          </a:p>
        </p:txBody>
      </p:sp>
      <p:sp>
        <p:nvSpPr>
          <p:cNvPr id="5" name="Slide Number Placeholder 4"/>
          <p:cNvSpPr>
            <a:spLocks noGrp="1"/>
          </p:cNvSpPr>
          <p:nvPr>
            <p:ph type="sldNum" sz="quarter" idx="12"/>
          </p:nvPr>
        </p:nvSpPr>
        <p:spPr/>
        <p:txBody>
          <a:bodyPr/>
          <a:lstStyle>
            <a:lvl1pPr>
              <a:defRPr/>
            </a:lvl1pPr>
          </a:lstStyle>
          <a:p>
            <a:fld id="{37FD599C-677F-4B2D-863C-EFEC37F35933}" type="slidenum">
              <a:rPr lang="ja-JP" altLang="en-US"/>
              <a:t>‹#›</a:t>
            </a:fld>
            <a:endParaRPr lang="en-US" altLang="ja-JP"/>
          </a:p>
        </p:txBody>
      </p:sp>
    </p:spTree>
  </p:cSld>
  <p:clrMapOvr>
    <a:masterClrMapping/>
  </p:clrMapOvr>
  <p:transition>
    <p:dissolv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a:t>SENG697 (Fall 2007)</a:t>
            </a:r>
            <a:endParaRPr lang="en-US" altLang="ja-JP"/>
          </a:p>
        </p:txBody>
      </p:sp>
      <p:sp>
        <p:nvSpPr>
          <p:cNvPr id="3" name="Footer Placeholder 2"/>
          <p:cNvSpPr>
            <a:spLocks noGrp="1"/>
          </p:cNvSpPr>
          <p:nvPr>
            <p:ph type="ftr" sz="quarter" idx="11"/>
          </p:nvPr>
        </p:nvSpPr>
        <p:spPr/>
        <p:txBody>
          <a:bodyPr/>
          <a:lstStyle>
            <a:lvl1pPr>
              <a:defRPr/>
            </a:lvl1pPr>
          </a:lstStyle>
          <a:p>
            <a:r>
              <a:rPr lang="ja-JP" altLang="en-US"/>
              <a:t>far@ucalgary.ca</a:t>
            </a:r>
            <a:endParaRPr lang="en-US" altLang="ja-JP"/>
          </a:p>
        </p:txBody>
      </p:sp>
      <p:sp>
        <p:nvSpPr>
          <p:cNvPr id="4" name="Slide Number Placeholder 3"/>
          <p:cNvSpPr>
            <a:spLocks noGrp="1"/>
          </p:cNvSpPr>
          <p:nvPr>
            <p:ph type="sldNum" sz="quarter" idx="12"/>
          </p:nvPr>
        </p:nvSpPr>
        <p:spPr/>
        <p:txBody>
          <a:bodyPr/>
          <a:lstStyle>
            <a:lvl1pPr>
              <a:defRPr/>
            </a:lvl1pPr>
          </a:lstStyle>
          <a:p>
            <a:fld id="{672F6B94-B843-496F-BFD6-5ED1A58B620C}" type="slidenum">
              <a:rPr lang="ja-JP" altLang="en-US"/>
              <a:t>‹#›</a:t>
            </a:fld>
            <a:endParaRPr lang="en-US" altLang="ja-JP"/>
          </a:p>
        </p:txBody>
      </p:sp>
    </p:spTree>
  </p:cSld>
  <p:clrMapOvr>
    <a:masterClrMapping/>
  </p:clrMapOvr>
  <p:transition>
    <p:dissolv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r>
              <a:rPr lang="en-US"/>
              <a:t>SENG697 (Fall 2007)</a:t>
            </a:r>
            <a:endParaRPr lang="en-US" altLang="ja-JP"/>
          </a:p>
        </p:txBody>
      </p:sp>
      <p:sp>
        <p:nvSpPr>
          <p:cNvPr id="6" name="Footer Placeholder 5"/>
          <p:cNvSpPr>
            <a:spLocks noGrp="1"/>
          </p:cNvSpPr>
          <p:nvPr>
            <p:ph type="ftr" sz="quarter" idx="11"/>
          </p:nvPr>
        </p:nvSpPr>
        <p:spPr/>
        <p:txBody>
          <a:bodyPr/>
          <a:lstStyle>
            <a:lvl1pPr>
              <a:defRPr/>
            </a:lvl1pPr>
          </a:lstStyle>
          <a:p>
            <a:r>
              <a:rPr lang="ja-JP" altLang="en-US"/>
              <a:t>far@ucalgary.ca</a:t>
            </a:r>
            <a:endParaRPr lang="en-US" altLang="ja-JP"/>
          </a:p>
        </p:txBody>
      </p:sp>
      <p:sp>
        <p:nvSpPr>
          <p:cNvPr id="7" name="Slide Number Placeholder 6"/>
          <p:cNvSpPr>
            <a:spLocks noGrp="1"/>
          </p:cNvSpPr>
          <p:nvPr>
            <p:ph type="sldNum" sz="quarter" idx="12"/>
          </p:nvPr>
        </p:nvSpPr>
        <p:spPr/>
        <p:txBody>
          <a:bodyPr/>
          <a:lstStyle>
            <a:lvl1pPr>
              <a:defRPr/>
            </a:lvl1pPr>
          </a:lstStyle>
          <a:p>
            <a:fld id="{FCB87EBA-444C-4109-96D4-2F266CF6C88F}" type="slidenum">
              <a:rPr lang="ja-JP" altLang="en-US"/>
              <a:t>‹#›</a:t>
            </a:fld>
            <a:endParaRPr lang="en-US" altLang="ja-JP"/>
          </a:p>
        </p:txBody>
      </p:sp>
    </p:spTree>
  </p:cSld>
  <p:clrMapOvr>
    <a:masterClrMapping/>
  </p:clrMapOvr>
  <p:transition>
    <p:dissolv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r>
              <a:rPr lang="en-US"/>
              <a:t>SENG697 (Fall 2007)</a:t>
            </a:r>
            <a:endParaRPr lang="en-US" altLang="ja-JP"/>
          </a:p>
        </p:txBody>
      </p:sp>
      <p:sp>
        <p:nvSpPr>
          <p:cNvPr id="6" name="Footer Placeholder 5"/>
          <p:cNvSpPr>
            <a:spLocks noGrp="1"/>
          </p:cNvSpPr>
          <p:nvPr>
            <p:ph type="ftr" sz="quarter" idx="11"/>
          </p:nvPr>
        </p:nvSpPr>
        <p:spPr/>
        <p:txBody>
          <a:bodyPr/>
          <a:lstStyle>
            <a:lvl1pPr>
              <a:defRPr/>
            </a:lvl1pPr>
          </a:lstStyle>
          <a:p>
            <a:r>
              <a:rPr lang="ja-JP" altLang="en-US"/>
              <a:t>far@ucalgary.ca</a:t>
            </a:r>
            <a:endParaRPr lang="en-US" altLang="ja-JP"/>
          </a:p>
        </p:txBody>
      </p:sp>
      <p:sp>
        <p:nvSpPr>
          <p:cNvPr id="7" name="Slide Number Placeholder 6"/>
          <p:cNvSpPr>
            <a:spLocks noGrp="1"/>
          </p:cNvSpPr>
          <p:nvPr>
            <p:ph type="sldNum" sz="quarter" idx="12"/>
          </p:nvPr>
        </p:nvSpPr>
        <p:spPr/>
        <p:txBody>
          <a:bodyPr/>
          <a:lstStyle>
            <a:lvl1pPr>
              <a:defRPr/>
            </a:lvl1pPr>
          </a:lstStyle>
          <a:p>
            <a:fld id="{98DAC2A1-4CF9-4B24-A3D3-7DE7BAC9C17A}" type="slidenum">
              <a:rPr lang="ja-JP" altLang="en-US"/>
              <a:t>‹#›</a:t>
            </a:fld>
            <a:endParaRPr lang="en-US" altLang="ja-JP"/>
          </a:p>
        </p:txBody>
      </p:sp>
    </p:spTree>
  </p:cSld>
  <p:clrMapOvr>
    <a:masterClrMapping/>
  </p:clrMapOvr>
  <p:transition>
    <p:dissolv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47193" name="Picture 25" descr="WP138"/>
          <p:cNvPicPr>
            <a:picLocks noChangeAspect="1" noChangeArrowheads="1"/>
          </p:cNvPicPr>
          <p:nvPr userDrawn="1"/>
        </p:nvPicPr>
        <p:blipFill>
          <a:blip r:embed="rId13"/>
          <a:srcRect/>
          <a:stretch>
            <a:fillRect/>
          </a:stretch>
        </p:blipFill>
        <p:spPr bwMode="auto">
          <a:xfrm>
            <a:off x="0" y="0"/>
            <a:ext cx="12192000" cy="6858000"/>
          </a:xfrm>
          <a:prstGeom prst="rect">
            <a:avLst/>
          </a:prstGeom>
          <a:noFill/>
        </p:spPr>
      </p:pic>
      <p:pic>
        <p:nvPicPr>
          <p:cNvPr id="647171" name="Picture 3" descr="logo4"/>
          <p:cNvPicPr>
            <a:picLocks noChangeAspect="1" noChangeArrowheads="1"/>
          </p:cNvPicPr>
          <p:nvPr/>
        </p:nvPicPr>
        <p:blipFill>
          <a:blip r:embed="rId14"/>
          <a:srcRect/>
          <a:stretch>
            <a:fillRect/>
          </a:stretch>
        </p:blipFill>
        <p:spPr bwMode="auto">
          <a:xfrm>
            <a:off x="334434" y="6180138"/>
            <a:ext cx="1536700" cy="488950"/>
          </a:xfrm>
          <a:prstGeom prst="rect">
            <a:avLst/>
          </a:prstGeom>
          <a:noFill/>
        </p:spPr>
      </p:pic>
      <p:sp>
        <p:nvSpPr>
          <p:cNvPr id="647172" name="Line 4"/>
          <p:cNvSpPr>
            <a:spLocks noChangeShapeType="1"/>
          </p:cNvSpPr>
          <p:nvPr/>
        </p:nvSpPr>
        <p:spPr bwMode="auto">
          <a:xfrm>
            <a:off x="1102785" y="1412875"/>
            <a:ext cx="10754783" cy="0"/>
          </a:xfrm>
          <a:prstGeom prst="line">
            <a:avLst/>
          </a:prstGeom>
          <a:noFill/>
          <a:ln w="38100">
            <a:solidFill>
              <a:srgbClr val="FF9900"/>
            </a:solidFill>
            <a:miter lim="800000"/>
            <a:headEnd type="oval" w="med" len="med"/>
            <a:tailEnd type="oval" w="med" len="med"/>
          </a:ln>
          <a:effectLst/>
        </p:spPr>
        <p:txBody>
          <a:bodyPr wrap="none"/>
          <a:lstStyle/>
          <a:p>
            <a:endParaRPr lang="en-CA" sz="1800"/>
          </a:p>
        </p:txBody>
      </p:sp>
      <p:sp>
        <p:nvSpPr>
          <p:cNvPr id="647177" name="Rectangle 9"/>
          <p:cNvSpPr>
            <a:spLocks noGrp="1" noChangeArrowheads="1"/>
          </p:cNvSpPr>
          <p:nvPr>
            <p:ph type="body" idx="1"/>
          </p:nvPr>
        </p:nvSpPr>
        <p:spPr bwMode="auto">
          <a:xfrm>
            <a:off x="1200151" y="1560513"/>
            <a:ext cx="10668000" cy="4532312"/>
          </a:xfrm>
          <a:prstGeom prst="rect">
            <a:avLst/>
          </a:prstGeom>
          <a:noFill/>
          <a:ln w="9525">
            <a:noFill/>
            <a:miter lim="800000"/>
          </a:ln>
          <a:effectLst/>
        </p:spPr>
        <p:txBody>
          <a:bodyPr vert="horz" wrap="square" lIns="91440" tIns="45720" rIns="91440" bIns="45720" numCol="1" anchor="t" anchorCtr="0" compatLnSpc="1"/>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p>
        </p:txBody>
      </p:sp>
      <p:sp>
        <p:nvSpPr>
          <p:cNvPr id="647178" name="Rectangle 10"/>
          <p:cNvSpPr>
            <a:spLocks noGrp="1" noChangeArrowheads="1"/>
          </p:cNvSpPr>
          <p:nvPr>
            <p:ph type="dt" sz="half" idx="2"/>
          </p:nvPr>
        </p:nvSpPr>
        <p:spPr bwMode="auto">
          <a:xfrm>
            <a:off x="1219200" y="6381750"/>
            <a:ext cx="2540000" cy="400050"/>
          </a:xfrm>
          <a:prstGeom prst="rect">
            <a:avLst/>
          </a:prstGeom>
          <a:noFill/>
          <a:ln w="9525">
            <a:noFill/>
            <a:miter lim="800000"/>
          </a:ln>
          <a:effectLst/>
        </p:spPr>
        <p:txBody>
          <a:bodyPr vert="horz" wrap="square" lIns="91440" tIns="45720" rIns="91440" bIns="45720" numCol="1" anchor="b" anchorCtr="0" compatLnSpc="1"/>
          <a:lstStyle>
            <a:lvl1pPr>
              <a:defRPr kumimoji="0" sz="1200" b="0"/>
            </a:lvl1pPr>
          </a:lstStyle>
          <a:p>
            <a:r>
              <a:rPr lang="en-US"/>
              <a:t>SENG697 (Fall 2007)</a:t>
            </a:r>
            <a:endParaRPr lang="en-US" altLang="ja-JP"/>
          </a:p>
        </p:txBody>
      </p:sp>
      <p:sp>
        <p:nvSpPr>
          <p:cNvPr id="647179" name="Rectangle 11"/>
          <p:cNvSpPr>
            <a:spLocks noGrp="1" noChangeArrowheads="1"/>
          </p:cNvSpPr>
          <p:nvPr>
            <p:ph type="ftr" sz="quarter" idx="3"/>
          </p:nvPr>
        </p:nvSpPr>
        <p:spPr bwMode="auto">
          <a:xfrm>
            <a:off x="4470400" y="6381750"/>
            <a:ext cx="3860800" cy="400050"/>
          </a:xfrm>
          <a:prstGeom prst="rect">
            <a:avLst/>
          </a:prstGeom>
          <a:noFill/>
          <a:ln w="9525">
            <a:noFill/>
            <a:miter lim="800000"/>
          </a:ln>
          <a:effectLst/>
        </p:spPr>
        <p:txBody>
          <a:bodyPr vert="horz" wrap="square" lIns="91440" tIns="45720" rIns="91440" bIns="45720" numCol="1" anchor="b" anchorCtr="0" compatLnSpc="1"/>
          <a:lstStyle>
            <a:lvl1pPr algn="ctr">
              <a:defRPr kumimoji="0" sz="1200" b="0"/>
            </a:lvl1pPr>
          </a:lstStyle>
          <a:p>
            <a:r>
              <a:rPr lang="ja-JP" altLang="en-US"/>
              <a:t>far@ucalgary.ca</a:t>
            </a:r>
            <a:endParaRPr lang="en-US" altLang="ja-JP"/>
          </a:p>
        </p:txBody>
      </p:sp>
      <p:sp>
        <p:nvSpPr>
          <p:cNvPr id="647180" name="Rectangle 12"/>
          <p:cNvSpPr>
            <a:spLocks noGrp="1" noChangeArrowheads="1"/>
          </p:cNvSpPr>
          <p:nvPr>
            <p:ph type="sldNum" sz="quarter" idx="4"/>
          </p:nvPr>
        </p:nvSpPr>
        <p:spPr bwMode="auto">
          <a:xfrm>
            <a:off x="9042400" y="6381750"/>
            <a:ext cx="2540000" cy="400050"/>
          </a:xfrm>
          <a:prstGeom prst="rect">
            <a:avLst/>
          </a:prstGeom>
          <a:noFill/>
          <a:ln w="9525">
            <a:noFill/>
            <a:miter lim="800000"/>
          </a:ln>
          <a:effectLst/>
        </p:spPr>
        <p:txBody>
          <a:bodyPr vert="horz" wrap="square" lIns="91440" tIns="45720" rIns="91440" bIns="45720" numCol="1" anchor="b" anchorCtr="0" compatLnSpc="1"/>
          <a:lstStyle>
            <a:lvl1pPr algn="r">
              <a:defRPr kumimoji="0" sz="1200" b="0"/>
            </a:lvl1pPr>
          </a:lstStyle>
          <a:p>
            <a:fld id="{B11B43A2-5F84-46DB-BF79-78890F90E6E9}" type="slidenum">
              <a:rPr lang="ja-JP" altLang="en-US"/>
              <a:t>‹#›</a:t>
            </a:fld>
            <a:endParaRPr lang="en-US" altLang="ja-JP"/>
          </a:p>
        </p:txBody>
      </p:sp>
      <p:sp>
        <p:nvSpPr>
          <p:cNvPr id="647181" name="Line 13"/>
          <p:cNvSpPr>
            <a:spLocks noChangeShapeType="1"/>
          </p:cNvSpPr>
          <p:nvPr/>
        </p:nvSpPr>
        <p:spPr bwMode="auto">
          <a:xfrm>
            <a:off x="1102784" y="6453188"/>
            <a:ext cx="10657416" cy="0"/>
          </a:xfrm>
          <a:prstGeom prst="line">
            <a:avLst/>
          </a:prstGeom>
          <a:noFill/>
          <a:ln w="19050">
            <a:solidFill>
              <a:srgbClr val="FF9900"/>
            </a:solidFill>
            <a:miter lim="800000"/>
            <a:headEnd type="oval" w="med" len="med"/>
            <a:tailEnd type="oval" w="med" len="med"/>
          </a:ln>
          <a:effectLst/>
        </p:spPr>
        <p:txBody>
          <a:bodyPr wrap="none"/>
          <a:lstStyle/>
          <a:p>
            <a:endParaRPr lang="en-CA" sz="1800"/>
          </a:p>
        </p:txBody>
      </p:sp>
      <p:sp>
        <p:nvSpPr>
          <p:cNvPr id="647182" name="Rectangle 14"/>
          <p:cNvSpPr>
            <a:spLocks noGrp="1" noChangeArrowheads="1"/>
          </p:cNvSpPr>
          <p:nvPr>
            <p:ph type="title"/>
          </p:nvPr>
        </p:nvSpPr>
        <p:spPr bwMode="auto">
          <a:xfrm>
            <a:off x="1422401" y="260350"/>
            <a:ext cx="10502900" cy="1143000"/>
          </a:xfrm>
          <a:prstGeom prst="rect">
            <a:avLst/>
          </a:prstGeom>
          <a:noFill/>
          <a:ln w="9525">
            <a:noFill/>
            <a:miter lim="800000"/>
          </a:ln>
          <a:effectLst/>
        </p:spPr>
        <p:txBody>
          <a:bodyPr vert="horz" wrap="square" lIns="91440" tIns="45720" rIns="91440" bIns="45720" numCol="1" anchor="b" anchorCtr="0" compatLnSpc="1"/>
          <a:lstStyle/>
          <a:p>
            <a:pPr lvl="0"/>
            <a:r>
              <a:rPr lang="en-US" altLang="ja-JP"/>
              <a:t>Click to edit Master title style</a:t>
            </a:r>
          </a:p>
        </p:txBody>
      </p:sp>
      <p:pic>
        <p:nvPicPr>
          <p:cNvPr id="647194" name="Picture 26"/>
          <p:cNvPicPr>
            <a:picLocks noChangeAspect="1" noChangeArrowheads="1"/>
          </p:cNvPicPr>
          <p:nvPr userDrawn="1"/>
        </p:nvPicPr>
        <p:blipFill>
          <a:blip r:embed="rId15">
            <a:clrChange>
              <a:clrFrom>
                <a:srgbClr val="FFFFFF"/>
              </a:clrFrom>
              <a:clrTo>
                <a:srgbClr val="FFFFFF">
                  <a:alpha val="0"/>
                </a:srgbClr>
              </a:clrTo>
            </a:clrChange>
          </a:blip>
          <a:srcRect/>
          <a:stretch>
            <a:fillRect/>
          </a:stretch>
        </p:blipFill>
        <p:spPr bwMode="auto">
          <a:xfrm>
            <a:off x="0" y="547689"/>
            <a:ext cx="1481667" cy="1152525"/>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dissolve/>
  </p:transition>
  <p:hf hdr="0"/>
  <p:txStyles>
    <p:titleStyle>
      <a:lvl1pPr algn="l" rtl="0" fontAlgn="base">
        <a:spcBef>
          <a:spcPct val="0"/>
        </a:spcBef>
        <a:spcAft>
          <a:spcPct val="0"/>
        </a:spcAft>
        <a:defRPr kumimoji="1" sz="4000" b="1">
          <a:solidFill>
            <a:schemeClr val="tx2"/>
          </a:solidFill>
          <a:effectLst>
            <a:outerShdw blurRad="38100" dist="38100" dir="2700000" algn="tl">
              <a:srgbClr val="C0C0C0"/>
            </a:outerShdw>
          </a:effectLst>
          <a:latin typeface="+mj-lt"/>
          <a:ea typeface="+mj-ea"/>
          <a:cs typeface="+mj-cs"/>
        </a:defRPr>
      </a:lvl1pPr>
      <a:lvl2pPr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anose="020F0704030504030204" pitchFamily="34" charset="0"/>
          <a:ea typeface="HGあかね平成丸ｺﾞｼｯｸ体W8-S" pitchFamily="49" charset="-128"/>
        </a:defRPr>
      </a:lvl2pPr>
      <a:lvl3pPr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anose="020F0704030504030204" pitchFamily="34" charset="0"/>
          <a:ea typeface="HGあかね平成丸ｺﾞｼｯｸ体W8-S" pitchFamily="49" charset="-128"/>
        </a:defRPr>
      </a:lvl3pPr>
      <a:lvl4pPr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anose="020F0704030504030204" pitchFamily="34" charset="0"/>
          <a:ea typeface="HGあかね平成丸ｺﾞｼｯｸ体W8-S" pitchFamily="49" charset="-128"/>
        </a:defRPr>
      </a:lvl4pPr>
      <a:lvl5pPr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anose="020F0704030504030204" pitchFamily="34" charset="0"/>
          <a:ea typeface="HGあかね平成丸ｺﾞｼｯｸ体W8-S" pitchFamily="49" charset="-128"/>
        </a:defRPr>
      </a:lvl5pPr>
      <a:lvl6pPr marL="457200"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anose="020F0704030504030204" pitchFamily="34" charset="0"/>
          <a:ea typeface="HGあかね平成丸ｺﾞｼｯｸ体W8-S" pitchFamily="49" charset="-128"/>
        </a:defRPr>
      </a:lvl6pPr>
      <a:lvl7pPr marL="914400"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anose="020F0704030504030204" pitchFamily="34" charset="0"/>
          <a:ea typeface="HGあかね平成丸ｺﾞｼｯｸ体W8-S" pitchFamily="49" charset="-128"/>
        </a:defRPr>
      </a:lvl7pPr>
      <a:lvl8pPr marL="1371600"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anose="020F0704030504030204" pitchFamily="34" charset="0"/>
          <a:ea typeface="HGあかね平成丸ｺﾞｼｯｸ体W8-S" pitchFamily="49" charset="-128"/>
        </a:defRPr>
      </a:lvl8pPr>
      <a:lvl9pPr marL="1828800"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anose="020F0704030504030204" pitchFamily="34" charset="0"/>
          <a:ea typeface="HGあかね平成丸ｺﾞｼｯｸ体W8-S" pitchFamily="49" charset="-128"/>
        </a:defRPr>
      </a:lvl9pPr>
    </p:titleStyle>
    <p:bodyStyle>
      <a:lvl1pPr marL="342900" indent="-342900" algn="l" rtl="0" fontAlgn="base">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930184" y="6457950"/>
            <a:ext cx="2540000" cy="400050"/>
          </a:xfrm>
        </p:spPr>
        <p:txBody>
          <a:bodyPr/>
          <a:lstStyle/>
          <a:p>
            <a:pPr fontAlgn="base">
              <a:spcBef>
                <a:spcPct val="0"/>
              </a:spcBef>
              <a:spcAft>
                <a:spcPct val="0"/>
              </a:spcAft>
            </a:pPr>
            <a:r>
              <a:rPr lang="en-US" dirty="0">
                <a:solidFill>
                  <a:srgbClr val="000000"/>
                </a:solidFill>
                <a:latin typeface="Tahoma" panose="020B0604030504040204" pitchFamily="34" charset="0"/>
                <a:ea typeface="MS PGothic" pitchFamily="50" charset="-128"/>
              </a:rPr>
              <a:t>SENG696 (Fall 2021)</a:t>
            </a:r>
            <a:endParaRPr lang="en-US" altLang="ja-JP" dirty="0">
              <a:solidFill>
                <a:srgbClr val="000000"/>
              </a:solidFill>
              <a:latin typeface="Tahoma" panose="020B0604030504040204" pitchFamily="34" charset="0"/>
              <a:ea typeface="MS PGothic" pitchFamily="50" charset="-128"/>
            </a:endParaRPr>
          </a:p>
        </p:txBody>
      </p:sp>
      <p:sp>
        <p:nvSpPr>
          <p:cNvPr id="6" name="Slide Number Placeholder 5"/>
          <p:cNvSpPr>
            <a:spLocks noGrp="1"/>
          </p:cNvSpPr>
          <p:nvPr>
            <p:ph type="sldNum" sz="quarter" idx="12"/>
          </p:nvPr>
        </p:nvSpPr>
        <p:spPr>
          <a:xfrm>
            <a:off x="10082348" y="6457950"/>
            <a:ext cx="1905000" cy="400050"/>
          </a:xfrm>
        </p:spPr>
        <p:txBody>
          <a:bodyPr/>
          <a:lstStyle/>
          <a:p>
            <a:pPr fontAlgn="base">
              <a:spcBef>
                <a:spcPct val="0"/>
              </a:spcBef>
              <a:spcAft>
                <a:spcPct val="0"/>
              </a:spcAft>
            </a:pPr>
            <a:fld id="{7CBF9A45-03DF-44E6-9073-62F29A809B41}" type="slidenum">
              <a:rPr lang="ja-JP" altLang="en-US">
                <a:solidFill>
                  <a:srgbClr val="000000"/>
                </a:solidFill>
                <a:latin typeface="Tahoma" panose="020B0604030504040204" pitchFamily="34" charset="0"/>
                <a:ea typeface="MS PGothic" pitchFamily="50" charset="-128"/>
              </a:rPr>
              <a:t>1</a:t>
            </a:fld>
            <a:endParaRPr lang="en-US" altLang="ja-JP" dirty="0">
              <a:solidFill>
                <a:srgbClr val="000000"/>
              </a:solidFill>
              <a:latin typeface="Tahoma" panose="020B0604030504040204" pitchFamily="34" charset="0"/>
              <a:ea typeface="MS PGothic" pitchFamily="50" charset="-128"/>
            </a:endParaRPr>
          </a:p>
        </p:txBody>
      </p:sp>
      <p:sp>
        <p:nvSpPr>
          <p:cNvPr id="1370114" name="Rectangle 2"/>
          <p:cNvSpPr>
            <a:spLocks noGrp="1" noChangeArrowheads="1"/>
          </p:cNvSpPr>
          <p:nvPr>
            <p:ph type="title"/>
          </p:nvPr>
        </p:nvSpPr>
        <p:spPr/>
        <p:txBody>
          <a:bodyPr/>
          <a:lstStyle/>
          <a:p>
            <a:r>
              <a:rPr lang="en-CA" dirty="0"/>
              <a:t>1. Business Case</a:t>
            </a:r>
          </a:p>
        </p:txBody>
      </p:sp>
      <p:sp>
        <p:nvSpPr>
          <p:cNvPr id="1370115" name="Rectangle 3"/>
          <p:cNvSpPr>
            <a:spLocks noGrp="1" noChangeArrowheads="1"/>
          </p:cNvSpPr>
          <p:nvPr>
            <p:ph type="body" idx="1"/>
          </p:nvPr>
        </p:nvSpPr>
        <p:spPr>
          <a:xfrm>
            <a:off x="1200151" y="1560513"/>
            <a:ext cx="10668000" cy="4370024"/>
          </a:xfrm>
        </p:spPr>
        <p:txBody>
          <a:bodyPr/>
          <a:lstStyle/>
          <a:p>
            <a:pPr marL="285750" indent="-285750">
              <a:buClr>
                <a:srgbClr val="002060"/>
              </a:buClr>
              <a:buFont typeface="Wingdings" panose="05000000000000000000" pitchFamily="2" charset="2"/>
              <a:buChar char="§"/>
            </a:pPr>
            <a:r>
              <a:rPr lang="en-US" sz="2400" dirty="0">
                <a:latin typeface="Times New Roman" panose="02020503050405090304" pitchFamily="18" charset="0"/>
                <a:cs typeface="Times New Roman" panose="02020503050405090304" pitchFamily="18" charset="0"/>
              </a:rPr>
              <a:t>In Canada, around 58% of households report that they own at least a cat or a dog, and they are in a constant need to visit the </a:t>
            </a:r>
            <a:r>
              <a:rPr lang="en-US" sz="2400">
                <a:latin typeface="Times New Roman" panose="02020503050405090304" pitchFamily="18" charset="0"/>
                <a:cs typeface="Times New Roman" panose="02020503050405090304" pitchFamily="18" charset="0"/>
              </a:rPr>
              <a:t>Pet clinic </a:t>
            </a:r>
            <a:r>
              <a:rPr lang="en-US" sz="2400" dirty="0">
                <a:latin typeface="Times New Roman" panose="02020503050405090304" pitchFamily="18" charset="0"/>
                <a:cs typeface="Times New Roman" panose="02020503050405090304" pitchFamily="18" charset="0"/>
              </a:rPr>
              <a:t>for their pet’s health-checkup. Pet-owners, amidst their busy schedule, await a website that can assist them in addressing their pet’s well-being requirements.</a:t>
            </a:r>
          </a:p>
          <a:p>
            <a:pPr marL="285750" indent="-285750">
              <a:buClr>
                <a:srgbClr val="002060"/>
              </a:buClr>
              <a:buFont typeface="Wingdings" panose="05000000000000000000" pitchFamily="2" charset="2"/>
              <a:buChar char="§"/>
            </a:pPr>
            <a:r>
              <a:rPr lang="en-US" sz="2400" dirty="0">
                <a:latin typeface="Times New Roman" panose="02020503050405090304" pitchFamily="18" charset="0"/>
                <a:cs typeface="Times New Roman" panose="02020503050405090304" pitchFamily="18" charset="0"/>
              </a:rPr>
              <a:t>Currently, pet-owners do not have any centralized repository to store their pet’s health statistics. Maintenance of these records would open a plethora of opportunities for business as we can automate certain processes that expedite an animal’s treatment.</a:t>
            </a:r>
          </a:p>
          <a:p>
            <a:pPr marL="285750" indent="-285750">
              <a:buClr>
                <a:srgbClr val="002060"/>
              </a:buClr>
              <a:buFont typeface="Wingdings" panose="05000000000000000000" pitchFamily="2" charset="2"/>
              <a:buChar char="§"/>
            </a:pPr>
            <a:r>
              <a:rPr lang="en-US" sz="2400" dirty="0">
                <a:latin typeface="Times New Roman" panose="02020503050405090304" pitchFamily="18" charset="0"/>
                <a:cs typeface="Times New Roman" panose="02020503050405090304" pitchFamily="18" charset="0"/>
              </a:rPr>
              <a:t>These records can be shared globally, helping veterinarians around the world to diagnose diseases based on the similarity of symptoms found in the same breeds in another part of the world.</a:t>
            </a:r>
          </a:p>
        </p:txBody>
      </p:sp>
    </p:spTree>
  </p:cSld>
  <p:clrMapOvr>
    <a:masterClrMapping/>
  </p:clrMapOvr>
  <p:transition>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Architecture(contd.)</a:t>
            </a:r>
            <a:endParaRPr lang="en-CA" dirty="0"/>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10</a:t>
            </a:fld>
            <a:endParaRPr lang="en-US" altLang="ja-JP" dirty="0"/>
          </a:p>
        </p:txBody>
      </p:sp>
      <p:pic>
        <p:nvPicPr>
          <p:cNvPr id="5" name="Picture 4"/>
          <p:cNvPicPr>
            <a:picLocks noChangeAspect="1"/>
          </p:cNvPicPr>
          <p:nvPr/>
        </p:nvPicPr>
        <p:blipFill>
          <a:blip r:embed="rId2"/>
          <a:stretch>
            <a:fillRect/>
          </a:stretch>
        </p:blipFill>
        <p:spPr>
          <a:xfrm>
            <a:off x="1628503" y="1576251"/>
            <a:ext cx="9953898" cy="4406538"/>
          </a:xfrm>
          <a:prstGeom prst="rect">
            <a:avLst/>
          </a:prstGeom>
        </p:spPr>
      </p:pic>
    </p:spTree>
    <p:extLst>
      <p:ext uri="{BB962C8B-B14F-4D97-AF65-F5344CB8AC3E}">
        <p14:creationId xmlns:p14="http://schemas.microsoft.com/office/powerpoint/2010/main" val="1832081296"/>
      </p:ext>
    </p:extLst>
  </p:cSld>
  <p:clrMapOvr>
    <a:masterClrMapping/>
  </p:clrMapOvr>
  <p:transition>
    <p:dissolv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 Role(Model) Identification</a:t>
            </a:r>
            <a:endParaRPr lang="en-CA" dirty="0"/>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11</a:t>
            </a:fld>
            <a:endParaRPr lang="en-US" altLang="ja-JP" dirty="0"/>
          </a:p>
        </p:txBody>
      </p:sp>
      <p:pic>
        <p:nvPicPr>
          <p:cNvPr id="8" name="Picture 7"/>
          <p:cNvPicPr>
            <a:picLocks noChangeAspect="1"/>
          </p:cNvPicPr>
          <p:nvPr/>
        </p:nvPicPr>
        <p:blipFill>
          <a:blip r:embed="rId2"/>
          <a:stretch>
            <a:fillRect/>
          </a:stretch>
        </p:blipFill>
        <p:spPr>
          <a:xfrm>
            <a:off x="1489164" y="1619794"/>
            <a:ext cx="10067109" cy="4432663"/>
          </a:xfrm>
          <a:prstGeom prst="rect">
            <a:avLst/>
          </a:prstGeom>
        </p:spPr>
      </p:pic>
    </p:spTree>
    <p:extLst>
      <p:ext uri="{BB962C8B-B14F-4D97-AF65-F5344CB8AC3E}">
        <p14:creationId xmlns:p14="http://schemas.microsoft.com/office/powerpoint/2010/main" val="2308367579"/>
      </p:ext>
    </p:extLst>
  </p:cSld>
  <p:clrMapOvr>
    <a:masterClrMapping/>
  </p:clrMapOvr>
  <p:transition>
    <p:dissolv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 Interaction Diagram</a:t>
            </a:r>
            <a:endParaRPr lang="en-CA" dirty="0"/>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12</a:t>
            </a:fld>
            <a:endParaRPr lang="en-US" altLang="ja-JP" dirty="0"/>
          </a:p>
        </p:txBody>
      </p:sp>
      <p:pic>
        <p:nvPicPr>
          <p:cNvPr id="3" name="Picture 2"/>
          <p:cNvPicPr>
            <a:picLocks noChangeAspect="1"/>
          </p:cNvPicPr>
          <p:nvPr/>
        </p:nvPicPr>
        <p:blipFill>
          <a:blip r:embed="rId2"/>
          <a:stretch>
            <a:fillRect/>
          </a:stretch>
        </p:blipFill>
        <p:spPr>
          <a:xfrm>
            <a:off x="1332411" y="1528900"/>
            <a:ext cx="10241280" cy="4585333"/>
          </a:xfrm>
          <a:prstGeom prst="rect">
            <a:avLst/>
          </a:prstGeom>
        </p:spPr>
      </p:pic>
    </p:spTree>
    <p:extLst>
      <p:ext uri="{BB962C8B-B14F-4D97-AF65-F5344CB8AC3E}">
        <p14:creationId xmlns:p14="http://schemas.microsoft.com/office/powerpoint/2010/main" val="2333048666"/>
      </p:ext>
    </p:extLst>
  </p:cSld>
  <p:clrMapOvr>
    <a:masterClrMapping/>
  </p:clrMapOvr>
  <p:transition>
    <p:dissolv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9. Agent Description</a:t>
            </a:r>
            <a:endParaRPr lang="en-IN" dirty="0"/>
          </a:p>
        </p:txBody>
      </p:sp>
      <p:sp>
        <p:nvSpPr>
          <p:cNvPr id="3" name="Content Placeholder 2"/>
          <p:cNvSpPr>
            <a:spLocks noGrp="1"/>
          </p:cNvSpPr>
          <p:nvPr>
            <p:ph idx="1"/>
          </p:nvPr>
        </p:nvSpPr>
        <p:spPr>
          <a:xfrm>
            <a:off x="1200151" y="1560512"/>
            <a:ext cx="10668000" cy="4821237"/>
          </a:xfrm>
        </p:spPr>
        <p:txBody>
          <a:bodyPr/>
          <a:lstStyle/>
          <a:p>
            <a:pPr marL="0" indent="0">
              <a:lnSpc>
                <a:spcPct val="107000"/>
              </a:lnSpc>
              <a:buNone/>
            </a:pPr>
            <a:r>
              <a:rPr lang="en-US" sz="1800" b="1" i="1" dirty="0">
                <a:solidFill>
                  <a:srgbClr val="D60093"/>
                </a:solidFill>
                <a:effectLst>
                  <a:outerShdw blurRad="38100" dist="38100" dir="2700000" algn="tl">
                    <a:srgbClr val="C0C0C0"/>
                  </a:outerShdw>
                </a:effectLst>
              </a:rPr>
              <a:t>Clinic System Agent</a:t>
            </a:r>
            <a:endParaRPr lang="en-US" sz="1800" dirty="0">
              <a:effectLst/>
              <a:latin typeface="Calibri" panose="020F0502020204030204" pitchFamily="34" charset="0"/>
              <a:ea typeface="Calibri" panose="020F0502020204030204" pitchFamily="34" charset="0"/>
              <a:cs typeface="Times New Roman" panose="02020503050405090304" pitchFamily="18" charset="0"/>
            </a:endParaRPr>
          </a:p>
          <a:p>
            <a:pPr lvl="0">
              <a:lnSpc>
                <a:spcPct val="107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503050405090304" pitchFamily="18" charset="0"/>
              </a:rPr>
              <a:t>The clinic system agent accesses the request sent by the patient(user) through the web interface. In our Architecture the clinic system agent handles the correspondence with all the other agents(as a mediator) and in this way, which acts as a central hub.</a:t>
            </a:r>
            <a:endParaRPr lang="en-IN" sz="1800" dirty="0">
              <a:effectLst/>
              <a:latin typeface="Calibri" panose="020F0502020204030204" pitchFamily="34" charset="0"/>
              <a:ea typeface="Calibri" panose="020F0502020204030204" pitchFamily="34" charset="0"/>
              <a:cs typeface="Times New Roman" panose="02020503050405090304" pitchFamily="18" charset="0"/>
            </a:endParaRPr>
          </a:p>
          <a:p>
            <a:pPr lvl="0">
              <a:lnSpc>
                <a:spcPct val="107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503050405090304" pitchFamily="18" charset="0"/>
              </a:rPr>
              <a:t>The clinic system agent is the main agent which has access to the database of our system.</a:t>
            </a:r>
            <a:endParaRPr lang="en-IN" sz="1800" dirty="0">
              <a:effectLst/>
              <a:latin typeface="Calibri" panose="020F0502020204030204" pitchFamily="34" charset="0"/>
              <a:ea typeface="Calibri" panose="020F0502020204030204" pitchFamily="34" charset="0"/>
              <a:cs typeface="Times New Roman" panose="02020503050405090304" pitchFamily="18" charset="0"/>
            </a:endParaRPr>
          </a:p>
          <a:p>
            <a:pPr lvl="0">
              <a:lnSpc>
                <a:spcPct val="107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503050405090304" pitchFamily="18" charset="0"/>
              </a:rPr>
              <a:t>The clinic system agent requests appointments for the patients, search for the patient’s profile in database, shows the profile of patients to the doctor (if available!). Moreover, the clinic system agent also shows the profile of the doctor to the patients. </a:t>
            </a:r>
            <a:endParaRPr lang="en-IN" sz="1800" dirty="0">
              <a:effectLst/>
              <a:latin typeface="Calibri" panose="020F0502020204030204" pitchFamily="34" charset="0"/>
              <a:ea typeface="Calibri" panose="020F0502020204030204" pitchFamily="34" charset="0"/>
              <a:cs typeface="Times New Roman" panose="02020503050405090304" pitchFamily="18" charset="0"/>
            </a:endParaRPr>
          </a:p>
          <a:p>
            <a:pPr lvl="0">
              <a:lnSpc>
                <a:spcPct val="107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503050405090304" pitchFamily="18" charset="0"/>
              </a:rPr>
              <a:t>The clinic system agent also generates a request for the appointment agent to book an appointment whether it’s a first or a consecutive appointment. It also helps to update and cancel an appointment.</a:t>
            </a:r>
            <a:endParaRPr lang="en-IN" sz="1800" dirty="0">
              <a:effectLst/>
              <a:latin typeface="Calibri" panose="020F0502020204030204" pitchFamily="34" charset="0"/>
              <a:ea typeface="Calibri" panose="020F0502020204030204" pitchFamily="34" charset="0"/>
              <a:cs typeface="Times New Roman" panose="02020503050405090304" pitchFamily="18" charset="0"/>
            </a:endParaRPr>
          </a:p>
          <a:p>
            <a:pPr lvl="0">
              <a:lnSpc>
                <a:spcPct val="107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503050405090304" pitchFamily="18" charset="0"/>
              </a:rPr>
              <a:t>The clinic system agent also triggers the Notification agent to remind the patient about the appointments at some given times.</a:t>
            </a:r>
            <a:endParaRPr lang="en-IN" sz="1800" dirty="0">
              <a:effectLst/>
              <a:latin typeface="Calibri" panose="020F0502020204030204" pitchFamily="34" charset="0"/>
              <a:ea typeface="Calibri" panose="020F0502020204030204" pitchFamily="34" charset="0"/>
              <a:cs typeface="Times New Roman" panose="02020503050405090304" pitchFamily="18" charset="0"/>
            </a:endParaRPr>
          </a:p>
          <a:p>
            <a:pPr lvl="0">
              <a:lnSpc>
                <a:spcPct val="107000"/>
              </a:lnSpc>
              <a:spcAft>
                <a:spcPts val="800"/>
              </a:spcAft>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503050405090304" pitchFamily="18" charset="0"/>
              </a:rPr>
              <a:t>The clinic system agent also requests template(PDF) agent to generate the required template once the physician had completed the session with the patient.</a:t>
            </a:r>
            <a:endParaRPr lang="en-IN" sz="1800" dirty="0">
              <a:effectLst/>
              <a:latin typeface="Calibri" panose="020F0502020204030204" pitchFamily="34" charset="0"/>
              <a:ea typeface="Calibri" panose="020F0502020204030204" pitchFamily="34" charset="0"/>
              <a:cs typeface="Times New Roman" panose="02020503050405090304" pitchFamily="18" charset="0"/>
            </a:endParaRPr>
          </a:p>
          <a:p>
            <a:pPr>
              <a:buFont typeface="Wingdings" panose="05000000000000000000" pitchFamily="2" charset="2"/>
              <a:buChar char="§"/>
            </a:pPr>
            <a:endParaRPr lang="en-IN" dirty="0"/>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13</a:t>
            </a:fld>
            <a:endParaRPr lang="en-US" altLang="ja-JP"/>
          </a:p>
        </p:txBody>
      </p:sp>
    </p:spTree>
    <p:extLst>
      <p:ext uri="{BB962C8B-B14F-4D97-AF65-F5344CB8AC3E}">
        <p14:creationId xmlns:p14="http://schemas.microsoft.com/office/powerpoint/2010/main" val="221322606"/>
      </p:ext>
    </p:extLst>
  </p:cSld>
  <p:clrMapOvr>
    <a:masterClrMapping/>
  </p:clrMapOvr>
  <p:transition>
    <p:dissolv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Agent Description (cont’d)</a:t>
            </a:r>
            <a:endParaRPr lang="en-IN" dirty="0"/>
          </a:p>
        </p:txBody>
      </p:sp>
      <p:sp>
        <p:nvSpPr>
          <p:cNvPr id="3" name="Content Placeholder 2"/>
          <p:cNvSpPr>
            <a:spLocks noGrp="1"/>
          </p:cNvSpPr>
          <p:nvPr>
            <p:ph idx="1"/>
          </p:nvPr>
        </p:nvSpPr>
        <p:spPr/>
        <p:txBody>
          <a:bodyPr/>
          <a:lstStyle/>
          <a:p>
            <a:pPr marL="0" indent="0">
              <a:lnSpc>
                <a:spcPct val="107000"/>
              </a:lnSpc>
              <a:buNone/>
            </a:pPr>
            <a:r>
              <a:rPr lang="en-US" sz="1800" b="1" i="1" dirty="0">
                <a:solidFill>
                  <a:srgbClr val="D60093"/>
                </a:solidFill>
                <a:effectLst>
                  <a:outerShdw blurRad="38100" dist="38100" dir="2700000" algn="tl">
                    <a:srgbClr val="C0C0C0"/>
                  </a:outerShdw>
                </a:effectLst>
              </a:rPr>
              <a:t>Appointment Agent</a:t>
            </a:r>
          </a:p>
          <a:p>
            <a:pPr marL="0" lvl="0" indent="0">
              <a:lnSpc>
                <a:spcPct val="107000"/>
              </a:lnSpc>
              <a:buNone/>
            </a:pPr>
            <a:endParaRPr lang="en-US" sz="1800" dirty="0">
              <a:effectLst/>
              <a:latin typeface="Calibri" panose="020F0502020204030204" pitchFamily="34" charset="0"/>
              <a:ea typeface="Calibri" panose="020F0502020204030204" pitchFamily="34" charset="0"/>
              <a:cs typeface="Times New Roman" panose="02020503050405090304" pitchFamily="18" charset="0"/>
            </a:endParaRPr>
          </a:p>
          <a:p>
            <a:pPr>
              <a:lnSpc>
                <a:spcPct val="107000"/>
              </a:lnSpc>
            </a:pPr>
            <a:r>
              <a:rPr lang="en-US" sz="1800" dirty="0">
                <a:effectLst/>
                <a:latin typeface="Calibri" panose="020F0502020204030204" pitchFamily="34" charset="0"/>
                <a:ea typeface="Calibri" panose="020F0502020204030204" pitchFamily="34" charset="0"/>
                <a:cs typeface="Times New Roman" panose="02020503050405090304" pitchFamily="18" charset="0"/>
              </a:rPr>
              <a:t>The appointment agent communicates with the clinic system agent to book an appointment for the patient. The clinic agent system searches the database and give the required details regarding the available slots to the appointment agent.</a:t>
            </a:r>
            <a:endParaRPr lang="en-IN" sz="1800" dirty="0">
              <a:effectLst/>
              <a:latin typeface="Calibri" panose="020F0502020204030204" pitchFamily="34" charset="0"/>
              <a:ea typeface="Calibri" panose="020F0502020204030204" pitchFamily="34" charset="0"/>
              <a:cs typeface="Times New Roman" panose="02020503050405090304" pitchFamily="18" charset="0"/>
            </a:endParaRPr>
          </a:p>
          <a:p>
            <a:pPr>
              <a:lnSpc>
                <a:spcPct val="107000"/>
              </a:lnSpc>
            </a:pPr>
            <a:r>
              <a:rPr lang="en-US" sz="1800" dirty="0">
                <a:effectLst/>
                <a:latin typeface="Calibri" panose="020F0502020204030204" pitchFamily="34" charset="0"/>
                <a:ea typeface="Calibri" panose="020F0502020204030204" pitchFamily="34" charset="0"/>
                <a:cs typeface="Times New Roman" panose="02020503050405090304" pitchFamily="18" charset="0"/>
              </a:rPr>
              <a:t>The appointment agent can be a new appointment for those patients who registers for the first time. </a:t>
            </a:r>
            <a:endParaRPr lang="en-IN" sz="1800" dirty="0">
              <a:effectLst/>
              <a:latin typeface="Calibri" panose="020F0502020204030204" pitchFamily="34" charset="0"/>
              <a:ea typeface="Calibri" panose="020F0502020204030204" pitchFamily="34" charset="0"/>
              <a:cs typeface="Times New Roman" panose="02020503050405090304" pitchFamily="18" charset="0"/>
            </a:endParaRPr>
          </a:p>
          <a:p>
            <a:pPr>
              <a:lnSpc>
                <a:spcPct val="107000"/>
              </a:lnSpc>
            </a:pPr>
            <a:r>
              <a:rPr lang="en-US" sz="1800" dirty="0">
                <a:effectLst/>
                <a:latin typeface="Calibri" panose="020F0502020204030204" pitchFamily="34" charset="0"/>
                <a:ea typeface="Calibri" panose="020F0502020204030204" pitchFamily="34" charset="0"/>
                <a:cs typeface="Times New Roman" panose="02020503050405090304" pitchFamily="18" charset="0"/>
              </a:rPr>
              <a:t>Not only for the first time, but the appointment agent will also book appointments for the patients who visits again.</a:t>
            </a:r>
            <a:endParaRPr lang="en-IN" sz="1800" dirty="0">
              <a:effectLst/>
              <a:latin typeface="Calibri" panose="020F0502020204030204" pitchFamily="34" charset="0"/>
              <a:ea typeface="Calibri" panose="020F0502020204030204" pitchFamily="34" charset="0"/>
              <a:cs typeface="Times New Roman" panose="0202050305040509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503050405090304" pitchFamily="18" charset="0"/>
              </a:rPr>
              <a:t>The appointment agent will also interact with the </a:t>
            </a:r>
            <a:r>
              <a:rPr lang="en-US" sz="1800" dirty="0">
                <a:latin typeface="Calibri" panose="020F0502020204030204" pitchFamily="34" charset="0"/>
                <a:ea typeface="Calibri" panose="020F0502020204030204" pitchFamily="34" charset="0"/>
                <a:cs typeface="Times New Roman" panose="02020503050405090304" pitchFamily="18" charset="0"/>
              </a:rPr>
              <a:t>notification</a:t>
            </a:r>
            <a:r>
              <a:rPr lang="en-US" sz="1800" dirty="0">
                <a:effectLst/>
                <a:latin typeface="Calibri" panose="020F0502020204030204" pitchFamily="34" charset="0"/>
                <a:ea typeface="Calibri" panose="020F0502020204030204" pitchFamily="34" charset="0"/>
                <a:cs typeface="Times New Roman" panose="02020503050405090304" pitchFamily="18" charset="0"/>
              </a:rPr>
              <a:t> agent to signal the sending of SMS and Email notifying the pet-owner. </a:t>
            </a: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503050405090304" pitchFamily="18" charset="0"/>
              </a:rPr>
              <a:t>This agent communicates with the video agent to share a video link for use during the online consultation.</a:t>
            </a:r>
          </a:p>
          <a:p>
            <a:pPr>
              <a:lnSpc>
                <a:spcPct val="107000"/>
              </a:lnSpc>
              <a:spcAft>
                <a:spcPts val="800"/>
              </a:spcAft>
            </a:pPr>
            <a:r>
              <a:rPr lang="en-US" sz="1800" dirty="0">
                <a:latin typeface="Calibri" panose="020F0502020204030204" pitchFamily="34" charset="0"/>
                <a:ea typeface="Calibri" panose="020F0502020204030204" pitchFamily="34" charset="0"/>
                <a:cs typeface="Times New Roman" panose="02020503050405090304" pitchFamily="18" charset="0"/>
              </a:rPr>
              <a:t>The agent will initiate call to the PDF Agent to create a report based on the Doctor’s diagnosis.</a:t>
            </a:r>
            <a:endParaRPr lang="en-IN" sz="1800" dirty="0">
              <a:effectLst/>
              <a:latin typeface="Calibri" panose="020F0502020204030204" pitchFamily="34" charset="0"/>
              <a:ea typeface="Calibri" panose="020F0502020204030204" pitchFamily="34" charset="0"/>
              <a:cs typeface="Times New Roman" panose="02020503050405090304" pitchFamily="18" charset="0"/>
            </a:endParaRPr>
          </a:p>
          <a:p>
            <a:endParaRPr lang="en-IN" dirty="0"/>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14</a:t>
            </a:fld>
            <a:endParaRPr lang="en-US" altLang="ja-JP"/>
          </a:p>
        </p:txBody>
      </p:sp>
    </p:spTree>
    <p:extLst>
      <p:ext uri="{BB962C8B-B14F-4D97-AF65-F5344CB8AC3E}">
        <p14:creationId xmlns:p14="http://schemas.microsoft.com/office/powerpoint/2010/main" val="1756131708"/>
      </p:ext>
    </p:extLst>
  </p:cSld>
  <p:clrMapOvr>
    <a:masterClrMapping/>
  </p:clrMapOvr>
  <p:transition>
    <p:dissolv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fontAlgn="base">
              <a:spcBef>
                <a:spcPct val="0"/>
              </a:spcBef>
              <a:spcAft>
                <a:spcPct val="0"/>
              </a:spcAft>
            </a:pPr>
            <a:r>
              <a:rPr lang="en-US" dirty="0">
                <a:solidFill>
                  <a:srgbClr val="000000"/>
                </a:solidFill>
                <a:latin typeface="Tahoma" panose="020B0604030504040204" pitchFamily="34" charset="0"/>
                <a:ea typeface="MS PGothic" pitchFamily="50" charset="-128"/>
              </a:rPr>
              <a:t>SENG696 (Fall 2021)</a:t>
            </a:r>
            <a:endParaRPr lang="en-US" altLang="ja-JP" dirty="0">
              <a:solidFill>
                <a:srgbClr val="000000"/>
              </a:solidFill>
              <a:latin typeface="Tahoma" panose="020B0604030504040204" pitchFamily="34" charset="0"/>
              <a:ea typeface="MS PGothic" pitchFamily="50" charset="-128"/>
            </a:endParaRPr>
          </a:p>
        </p:txBody>
      </p:sp>
      <p:sp>
        <p:nvSpPr>
          <p:cNvPr id="6" name="Slide Number Placeholder 5"/>
          <p:cNvSpPr>
            <a:spLocks noGrp="1"/>
          </p:cNvSpPr>
          <p:nvPr>
            <p:ph type="sldNum" sz="quarter" idx="12"/>
          </p:nvPr>
        </p:nvSpPr>
        <p:spPr/>
        <p:txBody>
          <a:bodyPr/>
          <a:lstStyle/>
          <a:p>
            <a:pPr fontAlgn="base">
              <a:spcBef>
                <a:spcPct val="0"/>
              </a:spcBef>
              <a:spcAft>
                <a:spcPct val="0"/>
              </a:spcAft>
            </a:pPr>
            <a:fld id="{0A39796A-6B36-48B4-B417-FA99A9C85417}" type="slidenum">
              <a:rPr lang="ja-JP" altLang="en-US">
                <a:solidFill>
                  <a:srgbClr val="000000"/>
                </a:solidFill>
                <a:latin typeface="Tahoma" panose="020B0604030504040204" pitchFamily="34" charset="0"/>
                <a:ea typeface="MS PGothic" pitchFamily="50" charset="-128"/>
              </a:rPr>
              <a:t>15</a:t>
            </a:fld>
            <a:endParaRPr lang="en-US" altLang="ja-JP">
              <a:solidFill>
                <a:srgbClr val="000000"/>
              </a:solidFill>
              <a:latin typeface="Tahoma" panose="020B0604030504040204" pitchFamily="34" charset="0"/>
              <a:ea typeface="MS PGothic" pitchFamily="50" charset="-128"/>
            </a:endParaRPr>
          </a:p>
        </p:txBody>
      </p:sp>
      <p:sp>
        <p:nvSpPr>
          <p:cNvPr id="1312770" name="Rectangle 2"/>
          <p:cNvSpPr>
            <a:spLocks noGrp="1" noChangeArrowheads="1"/>
          </p:cNvSpPr>
          <p:nvPr>
            <p:ph type="title"/>
          </p:nvPr>
        </p:nvSpPr>
        <p:spPr/>
        <p:txBody>
          <a:bodyPr/>
          <a:lstStyle/>
          <a:p>
            <a:r>
              <a:rPr lang="en-CA" dirty="0"/>
              <a:t>Agent Description (cont’d)</a:t>
            </a:r>
          </a:p>
        </p:txBody>
      </p:sp>
      <p:sp>
        <p:nvSpPr>
          <p:cNvPr id="1312771" name="Rectangle 3"/>
          <p:cNvSpPr>
            <a:spLocks noGrp="1" noChangeArrowheads="1"/>
          </p:cNvSpPr>
          <p:nvPr>
            <p:ph type="body" idx="1"/>
          </p:nvPr>
        </p:nvSpPr>
        <p:spPr>
          <a:xfrm>
            <a:off x="1219200" y="1656307"/>
            <a:ext cx="10432869" cy="4012973"/>
          </a:xfrm>
        </p:spPr>
        <p:txBody>
          <a:bodyPr/>
          <a:lstStyle/>
          <a:p>
            <a:pPr>
              <a:lnSpc>
                <a:spcPct val="80000"/>
              </a:lnSpc>
              <a:buFont typeface="Wingdings" panose="05000000000000000000" pitchFamily="2" charset="2"/>
              <a:buNone/>
            </a:pPr>
            <a:r>
              <a:rPr lang="en-US" sz="2000" b="1" i="1" dirty="0">
                <a:solidFill>
                  <a:srgbClr val="D60093"/>
                </a:solidFill>
                <a:effectLst>
                  <a:outerShdw blurRad="38100" dist="38100" dir="2700000" algn="tl">
                    <a:srgbClr val="C0C0C0"/>
                  </a:outerShdw>
                </a:effectLst>
              </a:rPr>
              <a:t>Reminder(SMS + Email) Agent</a:t>
            </a:r>
          </a:p>
          <a:p>
            <a:pPr>
              <a:lnSpc>
                <a:spcPct val="80000"/>
              </a:lnSpc>
              <a:buFont typeface="Wingdings" panose="05000000000000000000" pitchFamily="2" charset="2"/>
              <a:buChar char="§"/>
            </a:pPr>
            <a:endParaRPr lang="en-US" sz="1600" b="1" i="1" dirty="0">
              <a:solidFill>
                <a:srgbClr val="D60093"/>
              </a:solidFill>
              <a:effectLst>
                <a:outerShdw blurRad="38100" dist="38100" dir="2700000" algn="tl">
                  <a:srgbClr val="C0C0C0"/>
                </a:outerShdw>
              </a:effectLst>
            </a:endParaRPr>
          </a:p>
          <a:p>
            <a:pPr>
              <a:lnSpc>
                <a:spcPct val="80000"/>
              </a:lnSpc>
              <a:buFont typeface="Wingdings" panose="05000000000000000000" pitchFamily="2" charset="2"/>
              <a:buChar char="§"/>
            </a:pPr>
            <a:r>
              <a:rPr lang="en-CA" sz="1700" dirty="0"/>
              <a:t>The Notification Agent communicates with the Clinic Agent at the time of booking an appointment, the Reminder Agent would be sending automated SMS messages and E-mail notifications to the user on his/her registered e-mail account and mobile number. </a:t>
            </a:r>
          </a:p>
          <a:p>
            <a:pPr>
              <a:lnSpc>
                <a:spcPct val="80000"/>
              </a:lnSpc>
              <a:buFont typeface="Wingdings" panose="05000000000000000000" pitchFamily="2" charset="2"/>
              <a:buChar char="§"/>
            </a:pPr>
            <a:r>
              <a:rPr lang="en-CA" sz="1700" dirty="0"/>
              <a:t>Instead of a receptionist logging in every time to trigger a reminder, the Agent by itself sends the message at regular intervals as chosen by the user.</a:t>
            </a:r>
          </a:p>
          <a:p>
            <a:pPr>
              <a:lnSpc>
                <a:spcPct val="80000"/>
              </a:lnSpc>
              <a:buFont typeface="Wingdings" panose="05000000000000000000" pitchFamily="2" charset="2"/>
              <a:buChar char="§"/>
            </a:pPr>
            <a:r>
              <a:rPr lang="en-CA" sz="1700" dirty="0"/>
              <a:t>In case the appointment is cancelled or updated, the Reminder Agent also intelligently updates the text message and sends an updated notification to the user. </a:t>
            </a:r>
          </a:p>
          <a:p>
            <a:pPr>
              <a:lnSpc>
                <a:spcPct val="80000"/>
              </a:lnSpc>
              <a:buFont typeface="Wingdings" panose="05000000000000000000" pitchFamily="2" charset="2"/>
              <a:buChar char="§"/>
            </a:pPr>
            <a:r>
              <a:rPr lang="en-CA" sz="1700" dirty="0"/>
              <a:t>Once the appointment is complete, the Reminder Agent directly accesses the database to update the alerting mechanism for that particular appointment. </a:t>
            </a:r>
          </a:p>
          <a:p>
            <a:pPr>
              <a:lnSpc>
                <a:spcPct val="80000"/>
              </a:lnSpc>
              <a:buFont typeface="Wingdings" panose="05000000000000000000" pitchFamily="2" charset="2"/>
              <a:buChar char="§"/>
            </a:pPr>
            <a:r>
              <a:rPr lang="en-CA" sz="1700" dirty="0"/>
              <a:t>In order to check if the registered email/phone number is valid, the Reminder Agent will trigger an acknowledgement  message at the time of booking the appointment. Subsequently, the other reminder messages will be forwarded in due course.</a:t>
            </a:r>
          </a:p>
          <a:p>
            <a:pPr>
              <a:lnSpc>
                <a:spcPct val="80000"/>
              </a:lnSpc>
              <a:buFont typeface="Wingdings" panose="05000000000000000000" pitchFamily="2" charset="2"/>
              <a:buChar char="§"/>
            </a:pPr>
            <a:r>
              <a:rPr lang="en-CA" sz="1700" dirty="0"/>
              <a:t>The Agent also triggers a notification once the report has been generated, based upon the feedback from the veterinarian. In this case, it will await signal from the Template Agent.</a:t>
            </a:r>
          </a:p>
        </p:txBody>
      </p:sp>
    </p:spTree>
    <p:extLst>
      <p:ext uri="{BB962C8B-B14F-4D97-AF65-F5344CB8AC3E}">
        <p14:creationId xmlns:p14="http://schemas.microsoft.com/office/powerpoint/2010/main" val="1849926388"/>
      </p:ext>
    </p:extLst>
  </p:cSld>
  <p:clrMapOvr>
    <a:masterClrMapping/>
  </p:clrMapOvr>
  <p:transition>
    <p:dissolv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Agent Description (cont’d)</a:t>
            </a:r>
          </a:p>
        </p:txBody>
      </p:sp>
      <p:sp>
        <p:nvSpPr>
          <p:cNvPr id="3" name="Content Placeholder 2"/>
          <p:cNvSpPr>
            <a:spLocks noGrp="1"/>
          </p:cNvSpPr>
          <p:nvPr>
            <p:ph idx="1"/>
          </p:nvPr>
        </p:nvSpPr>
        <p:spPr>
          <a:xfrm>
            <a:off x="1200151" y="1560513"/>
            <a:ext cx="10502900" cy="4532312"/>
          </a:xfrm>
        </p:spPr>
        <p:txBody>
          <a:bodyPr/>
          <a:lstStyle/>
          <a:p>
            <a:pPr marL="0" indent="0">
              <a:buNone/>
            </a:pPr>
            <a:r>
              <a:rPr lang="en-US" sz="2400" b="1" i="1" dirty="0">
                <a:solidFill>
                  <a:srgbClr val="D60093"/>
                </a:solidFill>
                <a:effectLst>
                  <a:outerShdw blurRad="38100" dist="38100" dir="2700000" algn="tl">
                    <a:srgbClr val="C0C0C0"/>
                  </a:outerShdw>
                </a:effectLst>
              </a:rPr>
              <a:t>Feedback(+PDF) Agent</a:t>
            </a:r>
          </a:p>
          <a:p>
            <a:r>
              <a:rPr lang="en-US" sz="2400" dirty="0"/>
              <a:t>The Template Agent provides the doctor with letter reports. Depending upon the video interaction between the doctor and the patient, the doctor can select and use the in-built template to document their diagnosis.</a:t>
            </a:r>
          </a:p>
          <a:p>
            <a:r>
              <a:rPr lang="en-US" sz="2400" dirty="0"/>
              <a:t>The Template Agent communicates with the Clinic System Agent after the video interaction between the client and doctor is complete. </a:t>
            </a:r>
          </a:p>
          <a:p>
            <a:r>
              <a:rPr lang="en-US" sz="2400" dirty="0"/>
              <a:t>If the Template Agent receives a request from the Clinic System Agent, the doctor is requested to input their feedback through mail. </a:t>
            </a:r>
          </a:p>
          <a:p>
            <a:r>
              <a:rPr lang="en-US" sz="2400" dirty="0"/>
              <a:t>A medical report is generated based on the doctor’s feedback and sent to the Clinic System Agent, which presents it to the user.</a:t>
            </a:r>
            <a:endParaRPr lang="en-CA" sz="2400" dirty="0"/>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16</a:t>
            </a:fld>
            <a:endParaRPr lang="en-US" altLang="ja-JP" dirty="0"/>
          </a:p>
        </p:txBody>
      </p:sp>
    </p:spTree>
    <p:extLst>
      <p:ext uri="{BB962C8B-B14F-4D97-AF65-F5344CB8AC3E}">
        <p14:creationId xmlns:p14="http://schemas.microsoft.com/office/powerpoint/2010/main" val="2403352416"/>
      </p:ext>
    </p:extLst>
  </p:cSld>
  <p:clrMapOvr>
    <a:masterClrMapping/>
  </p:clrMapOvr>
  <p:transition>
    <p:dissolv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Agent Description (cont’d)</a:t>
            </a:r>
          </a:p>
        </p:txBody>
      </p:sp>
      <p:sp>
        <p:nvSpPr>
          <p:cNvPr id="3" name="Content Placeholder 2"/>
          <p:cNvSpPr>
            <a:spLocks noGrp="1"/>
          </p:cNvSpPr>
          <p:nvPr>
            <p:ph idx="1"/>
          </p:nvPr>
        </p:nvSpPr>
        <p:spPr>
          <a:xfrm>
            <a:off x="1200151" y="1560513"/>
            <a:ext cx="10502900" cy="4532312"/>
          </a:xfrm>
        </p:spPr>
        <p:txBody>
          <a:bodyPr/>
          <a:lstStyle/>
          <a:p>
            <a:pPr marL="0" indent="0">
              <a:buNone/>
            </a:pPr>
            <a:r>
              <a:rPr lang="en-US" sz="2400" b="1" i="1" dirty="0">
                <a:solidFill>
                  <a:srgbClr val="D60093"/>
                </a:solidFill>
                <a:effectLst>
                  <a:outerShdw blurRad="38100" dist="38100" dir="2700000" algn="tl">
                    <a:srgbClr val="C0C0C0"/>
                  </a:outerShdw>
                </a:effectLst>
              </a:rPr>
              <a:t>Video link Agent</a:t>
            </a:r>
          </a:p>
          <a:p>
            <a:pPr>
              <a:buFont typeface="Wingdings" panose="05000000000000000000" pitchFamily="2" charset="2"/>
              <a:buChar char="§"/>
            </a:pPr>
            <a:r>
              <a:rPr lang="en-US" sz="2200" dirty="0"/>
              <a:t>The video link agent is responsible to generate a video link at the time of the appointment of the patient and send it to the registered email id as well as the registered mobile number of the patient.</a:t>
            </a:r>
          </a:p>
          <a:p>
            <a:pPr>
              <a:buFont typeface="Wingdings" panose="05000000000000000000" pitchFamily="2" charset="2"/>
              <a:buChar char="§"/>
            </a:pPr>
            <a:r>
              <a:rPr lang="en-US" sz="2200" dirty="0"/>
              <a:t>The video agent directly communicates with the clinic system agent and creates the links according to the time slots selected by the patients.</a:t>
            </a:r>
          </a:p>
          <a:p>
            <a:pPr>
              <a:buFont typeface="Wingdings" panose="05000000000000000000" pitchFamily="2" charset="2"/>
              <a:buChar char="§"/>
            </a:pPr>
            <a:r>
              <a:rPr lang="en-US" sz="2200" dirty="0"/>
              <a:t>To facilitate the video-based interaction between the doctor and patient, the system will use existing video conferencing platforms (ZOOM, Google Meet, etc.)</a:t>
            </a:r>
          </a:p>
          <a:p>
            <a:pPr>
              <a:buFont typeface="Wingdings" panose="05000000000000000000" pitchFamily="2" charset="2"/>
              <a:buChar char="§"/>
            </a:pPr>
            <a:r>
              <a:rPr lang="en-US" sz="2200" dirty="0"/>
              <a:t>Patients will be able to join the meeting at their scheduled appointment time and the link will expire in 60 minutes which is the maximum time for consultation.</a:t>
            </a:r>
          </a:p>
          <a:p>
            <a:pPr>
              <a:buFont typeface="Wingdings" panose="05000000000000000000" pitchFamily="2" charset="2"/>
              <a:buChar char="§"/>
            </a:pPr>
            <a:r>
              <a:rPr lang="en-US" sz="2200" dirty="0"/>
              <a:t>If the consultation needs more time than 60 minutes, then the patient will have to make another appointment with the clinic in order to continue it.</a:t>
            </a:r>
            <a:endParaRPr lang="en-CA" sz="2200" dirty="0"/>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17</a:t>
            </a:fld>
            <a:endParaRPr lang="en-US" altLang="ja-JP" dirty="0"/>
          </a:p>
        </p:txBody>
      </p:sp>
    </p:spTree>
  </p:cSld>
  <p:clrMapOvr>
    <a:masterClrMapping/>
  </p:clrMapOvr>
  <p:transition>
    <p:dissolv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10. Design: Agent Model</a:t>
            </a:r>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18</a:t>
            </a:fld>
            <a:endParaRPr lang="en-US" altLang="ja-JP"/>
          </a:p>
        </p:txBody>
      </p:sp>
      <p:pic>
        <p:nvPicPr>
          <p:cNvPr id="12" name="Picture 11"/>
          <p:cNvPicPr>
            <a:picLocks noChangeAspect="1"/>
          </p:cNvPicPr>
          <p:nvPr/>
        </p:nvPicPr>
        <p:blipFill>
          <a:blip r:embed="rId2"/>
          <a:stretch>
            <a:fillRect/>
          </a:stretch>
        </p:blipFill>
        <p:spPr>
          <a:xfrm>
            <a:off x="2162176" y="1628774"/>
            <a:ext cx="8391524" cy="4486275"/>
          </a:xfrm>
          <a:prstGeom prst="rect">
            <a:avLst/>
          </a:prstGeom>
        </p:spPr>
      </p:pic>
    </p:spTree>
  </p:cSld>
  <p:clrMapOvr>
    <a:masterClrMapping/>
  </p:clrMapOvr>
  <p:transition>
    <p:dissolv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11. Design: Service Model</a:t>
            </a:r>
          </a:p>
        </p:txBody>
      </p:sp>
      <p:graphicFrame>
        <p:nvGraphicFramePr>
          <p:cNvPr id="7" name="Content Placeholder 6"/>
          <p:cNvGraphicFramePr>
            <a:graphicFrameLocks noGrp="1"/>
          </p:cNvGraphicFramePr>
          <p:nvPr>
            <p:ph idx="1"/>
          </p:nvPr>
        </p:nvGraphicFramePr>
        <p:xfrm>
          <a:off x="1622613" y="1918447"/>
          <a:ext cx="8803340" cy="3517152"/>
        </p:xfrm>
        <a:graphic>
          <a:graphicData uri="http://schemas.openxmlformats.org/drawingml/2006/table">
            <a:tbl>
              <a:tblPr firstRow="1" firstCol="1" bandRow="1">
                <a:tableStyleId>{5C22544A-7EE6-4342-B048-85BDC9FD1C3A}</a:tableStyleId>
              </a:tblPr>
              <a:tblGrid>
                <a:gridCol w="1484209">
                  <a:extLst>
                    <a:ext uri="{9D8B030D-6E8A-4147-A177-3AD203B41FA5}">
                      <a16:colId xmlns:a16="http://schemas.microsoft.com/office/drawing/2014/main" val="20000"/>
                    </a:ext>
                  </a:extLst>
                </a:gridCol>
                <a:gridCol w="1365164">
                  <a:extLst>
                    <a:ext uri="{9D8B030D-6E8A-4147-A177-3AD203B41FA5}">
                      <a16:colId xmlns:a16="http://schemas.microsoft.com/office/drawing/2014/main" val="20001"/>
                    </a:ext>
                  </a:extLst>
                </a:gridCol>
                <a:gridCol w="2204475">
                  <a:extLst>
                    <a:ext uri="{9D8B030D-6E8A-4147-A177-3AD203B41FA5}">
                      <a16:colId xmlns:a16="http://schemas.microsoft.com/office/drawing/2014/main" val="20002"/>
                    </a:ext>
                  </a:extLst>
                </a:gridCol>
                <a:gridCol w="1888449">
                  <a:extLst>
                    <a:ext uri="{9D8B030D-6E8A-4147-A177-3AD203B41FA5}">
                      <a16:colId xmlns:a16="http://schemas.microsoft.com/office/drawing/2014/main" val="20003"/>
                    </a:ext>
                  </a:extLst>
                </a:gridCol>
                <a:gridCol w="1861043">
                  <a:extLst>
                    <a:ext uri="{9D8B030D-6E8A-4147-A177-3AD203B41FA5}">
                      <a16:colId xmlns:a16="http://schemas.microsoft.com/office/drawing/2014/main" val="20004"/>
                    </a:ext>
                  </a:extLst>
                </a:gridCol>
              </a:tblGrid>
              <a:tr h="542910">
                <a:tc>
                  <a:txBody>
                    <a:bodyPr/>
                    <a:lstStyle/>
                    <a:p>
                      <a:pPr algn="ctr">
                        <a:lnSpc>
                          <a:spcPct val="107000"/>
                        </a:lnSpc>
                        <a:spcAft>
                          <a:spcPts val="800"/>
                        </a:spcAft>
                      </a:pPr>
                      <a:r>
                        <a:rPr lang="en-CA" sz="1100" dirty="0">
                          <a:effectLst/>
                        </a:rPr>
                        <a:t>Service</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a:effectLst/>
                        </a:rPr>
                        <a:t>Input</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dirty="0">
                          <a:effectLst/>
                        </a:rPr>
                        <a:t>Output</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dirty="0">
                          <a:effectLst/>
                        </a:rPr>
                        <a:t>Pre – Conditions</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a:effectLst/>
                        </a:rPr>
                        <a:t>Post Conditions</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extLst>
                  <a:ext uri="{0D108BD9-81ED-4DB2-BD59-A6C34878D82A}">
                    <a16:rowId xmlns:a16="http://schemas.microsoft.com/office/drawing/2014/main" val="10000"/>
                  </a:ext>
                </a:extLst>
              </a:tr>
              <a:tr h="942854">
                <a:tc>
                  <a:txBody>
                    <a:bodyPr/>
                    <a:lstStyle/>
                    <a:p>
                      <a:pPr algn="ctr">
                        <a:lnSpc>
                          <a:spcPct val="107000"/>
                        </a:lnSpc>
                        <a:spcAft>
                          <a:spcPts val="800"/>
                        </a:spcAft>
                      </a:pPr>
                      <a:r>
                        <a:rPr lang="en-CA" sz="1100" dirty="0">
                          <a:effectLst/>
                        </a:rPr>
                        <a:t>E-Video Interaction</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dirty="0">
                          <a:effectLst/>
                        </a:rPr>
                        <a:t>Appointment Schedule</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dirty="0">
                          <a:effectLst/>
                        </a:rPr>
                        <a:t>Link for Video Interaction</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a:effectLst/>
                        </a:rPr>
                        <a:t>Successful connection to ZOOM/GOOGLE API</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a:effectLst/>
                        </a:rPr>
                        <a:t>Steady connection during the meeting</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extLst>
                  <a:ext uri="{0D108BD9-81ED-4DB2-BD59-A6C34878D82A}">
                    <a16:rowId xmlns:a16="http://schemas.microsoft.com/office/drawing/2014/main" val="10001"/>
                  </a:ext>
                </a:extLst>
              </a:tr>
              <a:tr h="1063199">
                <a:tc>
                  <a:txBody>
                    <a:bodyPr/>
                    <a:lstStyle/>
                    <a:p>
                      <a:pPr algn="ctr">
                        <a:lnSpc>
                          <a:spcPct val="107000"/>
                        </a:lnSpc>
                        <a:spcAft>
                          <a:spcPts val="800"/>
                        </a:spcAft>
                      </a:pPr>
                      <a:r>
                        <a:rPr lang="en-CA" sz="1100">
                          <a:effectLst/>
                        </a:rPr>
                        <a:t>Reminder</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a:effectLst/>
                        </a:rPr>
                        <a:t>Appointment Schedule</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dirty="0">
                          <a:effectLst/>
                        </a:rPr>
                        <a:t>Notifications</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a:effectLst/>
                        </a:rPr>
                        <a:t>User email-id and mobile number required</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a:effectLst/>
                        </a:rPr>
                        <a:t> </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extLst>
                  <a:ext uri="{0D108BD9-81ED-4DB2-BD59-A6C34878D82A}">
                    <a16:rowId xmlns:a16="http://schemas.microsoft.com/office/drawing/2014/main" val="10002"/>
                  </a:ext>
                </a:extLst>
              </a:tr>
              <a:tr h="968189">
                <a:tc>
                  <a:txBody>
                    <a:bodyPr/>
                    <a:lstStyle/>
                    <a:p>
                      <a:pPr algn="ctr">
                        <a:lnSpc>
                          <a:spcPct val="107000"/>
                        </a:lnSpc>
                        <a:spcAft>
                          <a:spcPts val="800"/>
                        </a:spcAft>
                      </a:pPr>
                      <a:r>
                        <a:rPr lang="en-CA" sz="1100" dirty="0">
                          <a:effectLst/>
                        </a:rPr>
                        <a:t>Template</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a:effectLst/>
                        </a:rPr>
                        <a:t>Doctor’s Feedback</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dirty="0">
                          <a:effectLst/>
                        </a:rPr>
                        <a:t>Report in a PDF format</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a:effectLst/>
                        </a:rPr>
                        <a:t>Successful completion of video interaction</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dirty="0">
                          <a:effectLst/>
                        </a:rPr>
                        <a:t> </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extLst>
                  <a:ext uri="{0D108BD9-81ED-4DB2-BD59-A6C34878D82A}">
                    <a16:rowId xmlns:a16="http://schemas.microsoft.com/office/drawing/2014/main" val="10003"/>
                  </a:ext>
                </a:extLst>
              </a:tr>
            </a:tbl>
          </a:graphicData>
        </a:graphic>
      </p:graphicFrame>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19</a:t>
            </a:fld>
            <a:endParaRPr lang="en-US" altLang="ja-JP"/>
          </a:p>
        </p:txBody>
      </p:sp>
      <p:sp>
        <p:nvSpPr>
          <p:cNvPr id="8"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CA"/>
          </a:p>
        </p:txBody>
      </p:sp>
    </p:spTree>
  </p:cSld>
  <p:clrMapOvr>
    <a:masterClrMapping/>
  </p:clrMapOvr>
  <p:transition>
    <p:dissolv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938894" y="6457950"/>
            <a:ext cx="2540000" cy="400050"/>
          </a:xfrm>
        </p:spPr>
        <p:txBody>
          <a:bodyPr/>
          <a:lstStyle/>
          <a:p>
            <a:pPr fontAlgn="base">
              <a:spcBef>
                <a:spcPct val="0"/>
              </a:spcBef>
              <a:spcAft>
                <a:spcPct val="0"/>
              </a:spcAft>
            </a:pPr>
            <a:r>
              <a:rPr lang="en-US" dirty="0">
                <a:solidFill>
                  <a:srgbClr val="000000"/>
                </a:solidFill>
                <a:latin typeface="Tahoma" panose="020B0604030504040204" pitchFamily="34" charset="0"/>
                <a:ea typeface="MS PGothic" pitchFamily="50" charset="-128"/>
              </a:rPr>
              <a:t>SENG696 (Fall 2021)</a:t>
            </a:r>
            <a:endParaRPr lang="en-US" altLang="ja-JP" dirty="0">
              <a:solidFill>
                <a:srgbClr val="000000"/>
              </a:solidFill>
              <a:latin typeface="Tahoma" panose="020B0604030504040204" pitchFamily="34" charset="0"/>
              <a:ea typeface="MS PGothic" pitchFamily="50" charset="-128"/>
            </a:endParaRPr>
          </a:p>
        </p:txBody>
      </p:sp>
      <p:sp>
        <p:nvSpPr>
          <p:cNvPr id="6" name="Slide Number Placeholder 5"/>
          <p:cNvSpPr>
            <a:spLocks noGrp="1"/>
          </p:cNvSpPr>
          <p:nvPr>
            <p:ph type="sldNum" sz="quarter" idx="12"/>
          </p:nvPr>
        </p:nvSpPr>
        <p:spPr>
          <a:xfrm>
            <a:off x="10134599" y="6457950"/>
            <a:ext cx="1905000" cy="400050"/>
          </a:xfrm>
        </p:spPr>
        <p:txBody>
          <a:bodyPr/>
          <a:lstStyle/>
          <a:p>
            <a:pPr fontAlgn="base">
              <a:spcBef>
                <a:spcPct val="0"/>
              </a:spcBef>
              <a:spcAft>
                <a:spcPct val="0"/>
              </a:spcAft>
            </a:pPr>
            <a:fld id="{7CBF9A45-03DF-44E6-9073-62F29A809B41}" type="slidenum">
              <a:rPr lang="ja-JP" altLang="en-US">
                <a:solidFill>
                  <a:srgbClr val="000000"/>
                </a:solidFill>
                <a:latin typeface="Tahoma" panose="020B0604030504040204" pitchFamily="34" charset="0"/>
                <a:ea typeface="MS PGothic" pitchFamily="50" charset="-128"/>
              </a:rPr>
              <a:t>2</a:t>
            </a:fld>
            <a:endParaRPr lang="en-US" altLang="ja-JP" dirty="0">
              <a:solidFill>
                <a:srgbClr val="000000"/>
              </a:solidFill>
              <a:latin typeface="Tahoma" panose="020B0604030504040204" pitchFamily="34" charset="0"/>
              <a:ea typeface="MS PGothic" pitchFamily="50" charset="-128"/>
            </a:endParaRPr>
          </a:p>
        </p:txBody>
      </p:sp>
      <p:sp>
        <p:nvSpPr>
          <p:cNvPr id="1370114" name="Rectangle 2"/>
          <p:cNvSpPr>
            <a:spLocks noGrp="1" noChangeArrowheads="1"/>
          </p:cNvSpPr>
          <p:nvPr>
            <p:ph type="title"/>
          </p:nvPr>
        </p:nvSpPr>
        <p:spPr/>
        <p:txBody>
          <a:bodyPr/>
          <a:lstStyle/>
          <a:p>
            <a:r>
              <a:rPr lang="en-CA" dirty="0"/>
              <a:t>1. Business Case (cont’d)</a:t>
            </a:r>
          </a:p>
        </p:txBody>
      </p:sp>
      <p:sp>
        <p:nvSpPr>
          <p:cNvPr id="1370115" name="Rectangle 3"/>
          <p:cNvSpPr>
            <a:spLocks noGrp="1" noChangeArrowheads="1"/>
          </p:cNvSpPr>
          <p:nvPr>
            <p:ph type="body" idx="1"/>
          </p:nvPr>
        </p:nvSpPr>
        <p:spPr>
          <a:xfrm>
            <a:off x="1173118" y="1403350"/>
            <a:ext cx="10668000" cy="4613864"/>
          </a:xfrm>
        </p:spPr>
        <p:txBody>
          <a:bodyPr/>
          <a:lstStyle/>
          <a:p>
            <a:pPr marL="285750" indent="-285750">
              <a:buClr>
                <a:srgbClr val="002060"/>
              </a:buClr>
              <a:buFont typeface="Wingdings" panose="05000000000000000000" pitchFamily="2" charset="2"/>
              <a:buChar char="§"/>
            </a:pPr>
            <a:r>
              <a:rPr lang="en-US" sz="2400" dirty="0">
                <a:latin typeface="Times New Roman" panose="02020503050405090304" pitchFamily="18" charset="0"/>
                <a:cs typeface="Times New Roman" panose="02020503050405090304" pitchFamily="18" charset="0"/>
              </a:rPr>
              <a:t>Pet-owners are dependent on calls from the veterinary clinic to schedule timely appointments that match their routine and visit in person to get their pets examined. There is no provision to avail these services from home.</a:t>
            </a:r>
          </a:p>
          <a:p>
            <a:pPr marL="285750" indent="-285750">
              <a:buClr>
                <a:srgbClr val="002060"/>
              </a:buClr>
              <a:buFont typeface="Wingdings" panose="05000000000000000000" pitchFamily="2" charset="2"/>
              <a:buChar char="§"/>
            </a:pPr>
            <a:r>
              <a:rPr lang="en-US" sz="2400" dirty="0">
                <a:latin typeface="Times New Roman" panose="02020503050405090304" pitchFamily="18" charset="0"/>
                <a:cs typeface="Times New Roman" panose="02020503050405090304" pitchFamily="18" charset="0"/>
              </a:rPr>
              <a:t>Even after scheduling an appointment, owners might forget to update their schedule and visit the clinic on time. This could play a big role in ensuring timely treatment for the animals.</a:t>
            </a:r>
          </a:p>
          <a:p>
            <a:pPr marL="285750" indent="-285750">
              <a:buClr>
                <a:srgbClr val="002060"/>
              </a:buClr>
              <a:buFont typeface="Wingdings" panose="05000000000000000000" pitchFamily="2" charset="2"/>
              <a:buChar char="§"/>
            </a:pPr>
            <a:r>
              <a:rPr lang="en-US" sz="2400" dirty="0">
                <a:latin typeface="Times New Roman" panose="02020503050405090304" pitchFamily="18" charset="0"/>
                <a:cs typeface="Times New Roman" panose="02020503050405090304" pitchFamily="18" charset="0"/>
              </a:rPr>
              <a:t>Vets currently have to spend a lot of time submitting reports for the animals they examine. Automating the process with a built-in template will maximize the time-utilization and efficiency of the clinic.</a:t>
            </a:r>
          </a:p>
          <a:p>
            <a:pPr marL="285750" indent="-285750">
              <a:buClr>
                <a:srgbClr val="002060"/>
              </a:buClr>
              <a:buFont typeface="Wingdings" panose="05000000000000000000" pitchFamily="2" charset="2"/>
              <a:buChar char="§"/>
            </a:pPr>
            <a:r>
              <a:rPr lang="en-CA" sz="2400" dirty="0"/>
              <a:t>In this situation, intelligent agents have a great potential in helping the owners get timely appointments and prevent deprivation of proper care and diagnosis for their pets.</a:t>
            </a:r>
            <a:endParaRPr lang="en-US" sz="2400" dirty="0">
              <a:latin typeface="Times New Roman" panose="02020503050405090304" pitchFamily="18" charset="0"/>
              <a:cs typeface="Times New Roman" panose="02020503050405090304" pitchFamily="18" charset="0"/>
            </a:endParaRPr>
          </a:p>
          <a:p>
            <a:pPr marL="285750" indent="-285750">
              <a:buClr>
                <a:srgbClr val="002060"/>
              </a:buClr>
              <a:buFont typeface="Wingdings" panose="05000000000000000000" pitchFamily="2" charset="2"/>
              <a:buChar char="§"/>
            </a:pPr>
            <a:endParaRPr lang="en-US" sz="2400" dirty="0">
              <a:latin typeface="Times New Roman" panose="02020503050405090304" pitchFamily="18" charset="0"/>
              <a:cs typeface="Times New Roman" panose="02020503050405090304" pitchFamily="18" charset="0"/>
            </a:endParaRPr>
          </a:p>
        </p:txBody>
      </p:sp>
    </p:spTree>
  </p:cSld>
  <p:clrMapOvr>
    <a:masterClrMapping/>
  </p:clrMapOvr>
  <p:transition>
    <p:dissolv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12. Design: Acquaintance Model</a:t>
            </a:r>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20</a:t>
            </a:fld>
            <a:endParaRPr lang="en-US" altLang="ja-JP"/>
          </a:p>
        </p:txBody>
      </p:sp>
      <p:pic>
        <p:nvPicPr>
          <p:cNvPr id="10" name="Picture 9"/>
          <p:cNvPicPr>
            <a:picLocks noChangeAspect="1"/>
          </p:cNvPicPr>
          <p:nvPr/>
        </p:nvPicPr>
        <p:blipFill>
          <a:blip r:embed="rId2"/>
          <a:stretch>
            <a:fillRect/>
          </a:stretch>
        </p:blipFill>
        <p:spPr>
          <a:xfrm>
            <a:off x="1219200" y="1492470"/>
            <a:ext cx="9886950" cy="4771696"/>
          </a:xfrm>
          <a:prstGeom prst="rect">
            <a:avLst/>
          </a:prstGeom>
        </p:spPr>
      </p:pic>
    </p:spTree>
  </p:cSld>
  <p:clrMapOvr>
    <a:masterClrMapping/>
  </p:clrMapOvr>
  <p:transition>
    <p:dissolv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bwMode="auto">
          <a:xfrm>
            <a:off x="3599725" y="2836004"/>
            <a:ext cx="6148251" cy="3242579"/>
          </a:xfrm>
          <a:prstGeom prst="rect">
            <a:avLst/>
          </a:prstGeom>
          <a:solidFill>
            <a:schemeClr val="accent1"/>
          </a:solidFill>
          <a:ln w="9525" cap="flat" cmpd="sng" algn="ctr">
            <a:solidFill>
              <a:schemeClr val="tx1"/>
            </a:solidFill>
            <a:prstDash val="solid"/>
            <a:miter lim="800000"/>
            <a:headEnd type="none" w="med" len="med"/>
            <a:tailEnd type="none" w="med" len="med"/>
          </a:ln>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en-IN" sz="2400" b="1" i="0" u="none" strike="noStrike" cap="none" normalizeH="0" baseline="0">
              <a:ln>
                <a:noFill/>
              </a:ln>
              <a:solidFill>
                <a:schemeClr val="tx1"/>
              </a:solidFill>
              <a:effectLst/>
              <a:latin typeface="Tahoma" panose="020B0604030504040204" pitchFamily="34" charset="0"/>
              <a:ea typeface="MS PGothic" pitchFamily="50" charset="-128"/>
            </a:endParaRPr>
          </a:p>
        </p:txBody>
      </p:sp>
      <p:sp>
        <p:nvSpPr>
          <p:cNvPr id="2" name="Title 1"/>
          <p:cNvSpPr>
            <a:spLocks noGrp="1"/>
          </p:cNvSpPr>
          <p:nvPr>
            <p:ph type="title"/>
          </p:nvPr>
        </p:nvSpPr>
        <p:spPr/>
        <p:txBody>
          <a:bodyPr/>
          <a:lstStyle/>
          <a:p>
            <a:r>
              <a:rPr lang="en-CA" dirty="0"/>
              <a:t>13. Agent Internal Architecture</a:t>
            </a:r>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21</a:t>
            </a:fld>
            <a:endParaRPr lang="en-US" altLang="ja-JP"/>
          </a:p>
        </p:txBody>
      </p:sp>
      <p:sp>
        <p:nvSpPr>
          <p:cNvPr id="5" name="Down Arrow Callout 4"/>
          <p:cNvSpPr/>
          <p:nvPr/>
        </p:nvSpPr>
        <p:spPr bwMode="auto">
          <a:xfrm>
            <a:off x="3962398" y="1618564"/>
            <a:ext cx="1907178" cy="1555394"/>
          </a:xfrm>
          <a:prstGeom prst="downArrowCallout">
            <a:avLst/>
          </a:prstGeom>
          <a:solidFill>
            <a:srgbClr val="0070C0"/>
          </a:solidFill>
          <a:ln w="9525" cap="flat" cmpd="sng" algn="ctr">
            <a:solidFill>
              <a:schemeClr val="tx1"/>
            </a:solidFill>
            <a:prstDash val="solid"/>
            <a:miter lim="800000"/>
            <a:headEnd type="none" w="med" len="med"/>
            <a:tailEnd type="none" w="med" len="med"/>
          </a:ln>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1" lang="en-US" sz="2200" i="0" u="none" strike="noStrike" cap="none" normalizeH="0" baseline="0" dirty="0">
                <a:ln>
                  <a:noFill/>
                </a:ln>
                <a:solidFill>
                  <a:schemeClr val="tx1"/>
                </a:solidFill>
                <a:effectLst/>
                <a:latin typeface="Tahoma" panose="020B0604030504040204" pitchFamily="34" charset="0"/>
                <a:ea typeface="MS PGothic" pitchFamily="50" charset="-128"/>
              </a:rPr>
              <a:t>Clinic User</a:t>
            </a:r>
            <a:endParaRPr kumimoji="1" lang="en-IN" sz="2200" i="0" u="none" strike="noStrike" cap="none" normalizeH="0" baseline="0" dirty="0">
              <a:ln>
                <a:noFill/>
              </a:ln>
              <a:solidFill>
                <a:schemeClr val="tx1"/>
              </a:solidFill>
              <a:effectLst/>
              <a:latin typeface="Tahoma" panose="020B0604030504040204" pitchFamily="34" charset="0"/>
              <a:ea typeface="MS PGothic" pitchFamily="50" charset="-128"/>
            </a:endParaRPr>
          </a:p>
        </p:txBody>
      </p:sp>
      <p:sp>
        <p:nvSpPr>
          <p:cNvPr id="7" name="Rectangle 6"/>
          <p:cNvSpPr/>
          <p:nvPr/>
        </p:nvSpPr>
        <p:spPr bwMode="auto">
          <a:xfrm>
            <a:off x="4119153" y="3174280"/>
            <a:ext cx="1593669" cy="836022"/>
          </a:xfrm>
          <a:prstGeom prst="rect">
            <a:avLst/>
          </a:prstGeom>
          <a:solidFill>
            <a:srgbClr val="FFFF00"/>
          </a:solidFill>
          <a:ln w="9525" cap="flat" cmpd="sng" algn="ctr">
            <a:solidFill>
              <a:schemeClr val="tx1"/>
            </a:solidFill>
            <a:prstDash val="solid"/>
            <a:miter lim="800000"/>
            <a:headEnd type="none" w="med" len="med"/>
            <a:tailEnd type="none" w="med" len="med"/>
          </a:ln>
        </p:spPr>
        <p:txBody>
          <a:bodyPr vert="horz" wrap="non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1" lang="en-US" sz="2200" i="0" u="none" strike="noStrike" cap="none" normalizeH="0" baseline="0" dirty="0">
                <a:ln>
                  <a:noFill/>
                </a:ln>
                <a:solidFill>
                  <a:schemeClr val="tx1"/>
                </a:solidFill>
                <a:effectLst/>
                <a:latin typeface="Tahoma" panose="020B0604030504040204" pitchFamily="34" charset="0"/>
                <a:ea typeface="MS PGothic" pitchFamily="50" charset="-128"/>
              </a:rPr>
              <a:t>Listener</a:t>
            </a:r>
            <a:endParaRPr kumimoji="1" lang="en-IN" sz="2200" i="0" u="none" strike="noStrike" cap="none" normalizeH="0" baseline="0" dirty="0">
              <a:ln>
                <a:noFill/>
              </a:ln>
              <a:solidFill>
                <a:schemeClr val="tx1"/>
              </a:solidFill>
              <a:effectLst/>
              <a:latin typeface="Tahoma" panose="020B0604030504040204" pitchFamily="34" charset="0"/>
              <a:ea typeface="MS PGothic" pitchFamily="50" charset="-128"/>
            </a:endParaRPr>
          </a:p>
        </p:txBody>
      </p:sp>
      <p:sp>
        <p:nvSpPr>
          <p:cNvPr id="9" name="Rectangle 8"/>
          <p:cNvSpPr/>
          <p:nvPr/>
        </p:nvSpPr>
        <p:spPr bwMode="auto">
          <a:xfrm>
            <a:off x="4119154" y="4428313"/>
            <a:ext cx="1593669" cy="836022"/>
          </a:xfrm>
          <a:prstGeom prst="rect">
            <a:avLst/>
          </a:prstGeom>
          <a:solidFill>
            <a:srgbClr val="FFFF00"/>
          </a:solidFill>
          <a:ln w="9525" cap="flat" cmpd="sng" algn="ctr">
            <a:solidFill>
              <a:schemeClr val="tx1"/>
            </a:solidFill>
            <a:prstDash val="solid"/>
            <a:miter lim="800000"/>
            <a:headEnd type="none" w="med" len="med"/>
            <a:tailEnd type="none" w="med" len="med"/>
          </a:ln>
        </p:spPr>
        <p:txBody>
          <a:bodyPr vert="horz" wrap="non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1" lang="en-US" sz="2200" i="0" u="none" strike="noStrike" cap="none" normalizeH="0" baseline="0" dirty="0">
                <a:ln>
                  <a:noFill/>
                </a:ln>
                <a:solidFill>
                  <a:schemeClr val="tx1"/>
                </a:solidFill>
                <a:effectLst/>
                <a:latin typeface="Tahoma" panose="020B0604030504040204" pitchFamily="34" charset="0"/>
                <a:ea typeface="MS PGothic" pitchFamily="50" charset="-128"/>
              </a:rPr>
              <a:t>Processor</a:t>
            </a:r>
            <a:endParaRPr kumimoji="1" lang="en-IN" sz="2200" i="0" u="none" strike="noStrike" cap="none" normalizeH="0" baseline="0" dirty="0">
              <a:ln>
                <a:noFill/>
              </a:ln>
              <a:solidFill>
                <a:schemeClr val="tx1"/>
              </a:solidFill>
              <a:effectLst/>
              <a:latin typeface="Tahoma" panose="020B0604030504040204" pitchFamily="34" charset="0"/>
              <a:ea typeface="MS PGothic" pitchFamily="50" charset="-128"/>
            </a:endParaRPr>
          </a:p>
        </p:txBody>
      </p:sp>
      <p:sp>
        <p:nvSpPr>
          <p:cNvPr id="11" name="Rectangle 10"/>
          <p:cNvSpPr/>
          <p:nvPr/>
        </p:nvSpPr>
        <p:spPr bwMode="auto">
          <a:xfrm>
            <a:off x="7815943" y="3174280"/>
            <a:ext cx="1593669" cy="836022"/>
          </a:xfrm>
          <a:prstGeom prst="rect">
            <a:avLst/>
          </a:prstGeom>
          <a:solidFill>
            <a:srgbClr val="FFFF00"/>
          </a:solidFill>
          <a:ln w="9525" cap="flat" cmpd="sng" algn="ctr">
            <a:solidFill>
              <a:schemeClr val="tx1"/>
            </a:solidFill>
            <a:prstDash val="solid"/>
            <a:miter lim="800000"/>
            <a:headEnd type="none" w="med" len="med"/>
            <a:tailEnd type="none" w="med" len="med"/>
          </a:ln>
        </p:spPr>
        <p:txBody>
          <a:bodyPr vert="horz" wrap="non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1" lang="en-US" sz="2000" i="0" u="none" strike="noStrike" cap="none" normalizeH="0" baseline="0" dirty="0">
                <a:ln>
                  <a:noFill/>
                </a:ln>
                <a:solidFill>
                  <a:schemeClr val="tx1"/>
                </a:solidFill>
                <a:effectLst/>
                <a:latin typeface="Tahoma" panose="020B0604030504040204" pitchFamily="34" charset="0"/>
                <a:ea typeface="MS PGothic" pitchFamily="50" charset="-128"/>
              </a:rPr>
              <a:t>Interpreter</a:t>
            </a:r>
            <a:endParaRPr kumimoji="1" lang="en-IN" sz="2000" i="0" u="none" strike="noStrike" cap="none" normalizeH="0" baseline="0" dirty="0">
              <a:ln>
                <a:noFill/>
              </a:ln>
              <a:solidFill>
                <a:schemeClr val="tx1"/>
              </a:solidFill>
              <a:effectLst/>
              <a:latin typeface="Tahoma" panose="020B0604030504040204" pitchFamily="34" charset="0"/>
              <a:ea typeface="MS PGothic" pitchFamily="50" charset="-128"/>
            </a:endParaRPr>
          </a:p>
        </p:txBody>
      </p:sp>
      <p:sp>
        <p:nvSpPr>
          <p:cNvPr id="12" name="Rectangle 11"/>
          <p:cNvSpPr/>
          <p:nvPr/>
        </p:nvSpPr>
        <p:spPr bwMode="auto">
          <a:xfrm>
            <a:off x="7815943" y="4428313"/>
            <a:ext cx="1593669" cy="836022"/>
          </a:xfrm>
          <a:prstGeom prst="rect">
            <a:avLst/>
          </a:prstGeom>
          <a:solidFill>
            <a:srgbClr val="FFFF00"/>
          </a:solidFill>
          <a:ln w="9525" cap="flat" cmpd="sng" algn="ctr">
            <a:solidFill>
              <a:schemeClr val="tx1"/>
            </a:solidFill>
            <a:prstDash val="solid"/>
            <a:miter lim="800000"/>
            <a:headEnd type="none" w="med" len="med"/>
            <a:tailEnd type="none" w="med" len="med"/>
          </a:ln>
        </p:spPr>
        <p:txBody>
          <a:bodyPr vert="horz" wrap="non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1" lang="en-US" sz="2000" i="0" u="none" strike="noStrike" cap="none" normalizeH="0" baseline="0" dirty="0">
                <a:ln>
                  <a:noFill/>
                </a:ln>
                <a:solidFill>
                  <a:schemeClr val="tx1"/>
                </a:solidFill>
                <a:effectLst/>
                <a:latin typeface="Tahoma" panose="020B0604030504040204" pitchFamily="34" charset="0"/>
                <a:ea typeface="MS PGothic" pitchFamily="50" charset="-128"/>
              </a:rPr>
              <a:t>Discovery</a:t>
            </a:r>
          </a:p>
          <a:p>
            <a:pPr marL="0" marR="0" indent="0" algn="ctr" defTabSz="914400" rtl="0" eaLnBrk="1" fontAlgn="base" latinLnBrk="0" hangingPunct="1">
              <a:lnSpc>
                <a:spcPct val="100000"/>
              </a:lnSpc>
              <a:spcBef>
                <a:spcPct val="0"/>
              </a:spcBef>
              <a:spcAft>
                <a:spcPct val="0"/>
              </a:spcAft>
              <a:buClrTx/>
              <a:buSzTx/>
              <a:buFontTx/>
              <a:buNone/>
            </a:pPr>
            <a:r>
              <a:rPr kumimoji="1" lang="en-US" sz="2000" i="0" u="none" strike="noStrike" cap="none" normalizeH="0" baseline="0" dirty="0">
                <a:ln>
                  <a:noFill/>
                </a:ln>
                <a:solidFill>
                  <a:schemeClr val="tx1"/>
                </a:solidFill>
                <a:effectLst/>
                <a:latin typeface="Tahoma" panose="020B0604030504040204" pitchFamily="34" charset="0"/>
                <a:ea typeface="MS PGothic" pitchFamily="50" charset="-128"/>
              </a:rPr>
              <a:t>Agent</a:t>
            </a:r>
            <a:endParaRPr kumimoji="1" lang="en-IN" sz="2000" i="0" u="none" strike="noStrike" cap="none" normalizeH="0" baseline="0" dirty="0">
              <a:ln>
                <a:noFill/>
              </a:ln>
              <a:solidFill>
                <a:schemeClr val="tx1"/>
              </a:solidFill>
              <a:effectLst/>
              <a:latin typeface="Tahoma" panose="020B0604030504040204" pitchFamily="34" charset="0"/>
              <a:ea typeface="MS PGothic" pitchFamily="50" charset="-128"/>
            </a:endParaRPr>
          </a:p>
        </p:txBody>
      </p:sp>
      <p:cxnSp>
        <p:nvCxnSpPr>
          <p:cNvPr id="13" name="Straight Arrow Connector 12"/>
          <p:cNvCxnSpPr>
            <a:stCxn id="7" idx="2"/>
            <a:endCxn id="9" idx="0"/>
          </p:cNvCxnSpPr>
          <p:nvPr/>
        </p:nvCxnSpPr>
        <p:spPr bwMode="auto">
          <a:xfrm>
            <a:off x="4915988" y="4010302"/>
            <a:ext cx="1" cy="418011"/>
          </a:xfrm>
          <a:prstGeom prst="straightConnector1">
            <a:avLst/>
          </a:prstGeom>
          <a:solidFill>
            <a:schemeClr val="accent1"/>
          </a:solidFill>
          <a:ln w="9525" cap="flat" cmpd="sng" algn="ctr">
            <a:solidFill>
              <a:schemeClr val="tx1"/>
            </a:solidFill>
            <a:prstDash val="solid"/>
            <a:miter lim="800000"/>
            <a:headEnd type="none" w="med" len="med"/>
            <a:tailEnd type="triangle"/>
          </a:ln>
        </p:spPr>
      </p:cxnSp>
      <p:cxnSp>
        <p:nvCxnSpPr>
          <p:cNvPr id="15" name="Straight Arrow Connector 14"/>
          <p:cNvCxnSpPr>
            <a:stCxn id="9" idx="3"/>
            <a:endCxn id="11" idx="1"/>
          </p:cNvCxnSpPr>
          <p:nvPr/>
        </p:nvCxnSpPr>
        <p:spPr bwMode="auto">
          <a:xfrm flipV="1">
            <a:off x="5712823" y="3592291"/>
            <a:ext cx="2103120" cy="1254033"/>
          </a:xfrm>
          <a:prstGeom prst="straightConnector1">
            <a:avLst/>
          </a:prstGeom>
          <a:solidFill>
            <a:schemeClr val="accent1"/>
          </a:solidFill>
          <a:ln w="9525" cap="flat" cmpd="sng" algn="ctr">
            <a:solidFill>
              <a:schemeClr val="tx1"/>
            </a:solidFill>
            <a:prstDash val="solid"/>
            <a:miter lim="800000"/>
            <a:headEnd type="none" w="med" len="med"/>
            <a:tailEnd type="triangle"/>
          </a:ln>
        </p:spPr>
      </p:cxnSp>
      <p:cxnSp>
        <p:nvCxnSpPr>
          <p:cNvPr id="17" name="Straight Arrow Connector 16"/>
          <p:cNvCxnSpPr>
            <a:stCxn id="9" idx="3"/>
            <a:endCxn id="12" idx="1"/>
          </p:cNvCxnSpPr>
          <p:nvPr/>
        </p:nvCxnSpPr>
        <p:spPr bwMode="auto">
          <a:xfrm>
            <a:off x="5712823" y="4846324"/>
            <a:ext cx="2103120" cy="0"/>
          </a:xfrm>
          <a:prstGeom prst="straightConnector1">
            <a:avLst/>
          </a:prstGeom>
          <a:solidFill>
            <a:schemeClr val="accent1"/>
          </a:solidFill>
          <a:ln w="9525" cap="flat" cmpd="sng" algn="ctr">
            <a:solidFill>
              <a:schemeClr val="tx1"/>
            </a:solidFill>
            <a:prstDash val="solid"/>
            <a:miter lim="800000"/>
            <a:headEnd type="triangle"/>
            <a:tailEnd type="triangle"/>
          </a:ln>
        </p:spPr>
      </p:cxnSp>
      <p:sp>
        <p:nvSpPr>
          <p:cNvPr id="19" name="TextBox 18"/>
          <p:cNvSpPr txBox="1"/>
          <p:nvPr/>
        </p:nvSpPr>
        <p:spPr>
          <a:xfrm>
            <a:off x="3648892" y="5682991"/>
            <a:ext cx="1953622" cy="369332"/>
          </a:xfrm>
          <a:prstGeom prst="rect">
            <a:avLst/>
          </a:prstGeom>
          <a:solidFill>
            <a:srgbClr val="FFFF00"/>
          </a:solidFill>
        </p:spPr>
        <p:txBody>
          <a:bodyPr wrap="square" rtlCol="0">
            <a:spAutoFit/>
          </a:bodyPr>
          <a:lstStyle/>
          <a:p>
            <a:r>
              <a:rPr lang="en-US" b="1" dirty="0"/>
              <a:t>Agent Boundary</a:t>
            </a:r>
            <a:endParaRPr lang="en-IN" b="1" dirty="0"/>
          </a:p>
        </p:txBody>
      </p:sp>
      <p:sp>
        <p:nvSpPr>
          <p:cNvPr id="20" name="Flowchart: Multidocument 19"/>
          <p:cNvSpPr/>
          <p:nvPr/>
        </p:nvSpPr>
        <p:spPr bwMode="auto">
          <a:xfrm>
            <a:off x="1422401" y="4301290"/>
            <a:ext cx="1349828" cy="1090067"/>
          </a:xfrm>
          <a:prstGeom prst="flowChartMultidocument">
            <a:avLst/>
          </a:prstGeom>
          <a:solidFill>
            <a:srgbClr val="FFC000"/>
          </a:solidFill>
          <a:ln w="9525" cap="flat" cmpd="sng" algn="ctr">
            <a:solidFill>
              <a:schemeClr val="tx1"/>
            </a:solidFill>
            <a:prstDash val="solid"/>
            <a:miter lim="800000"/>
            <a:headEnd type="none" w="med" len="med"/>
            <a:tailEnd type="none" w="med" len="med"/>
          </a:ln>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1" lang="en-US" sz="1600" i="0" u="none" strike="noStrike" cap="none" normalizeH="0" baseline="0" dirty="0">
                <a:ln>
                  <a:noFill/>
                </a:ln>
                <a:solidFill>
                  <a:schemeClr val="tx1"/>
                </a:solidFill>
                <a:effectLst/>
                <a:latin typeface="Tahoma" panose="020B0604030504040204" pitchFamily="34" charset="0"/>
                <a:ea typeface="MS PGothic" pitchFamily="50" charset="-128"/>
              </a:rPr>
              <a:t>Rest API/</a:t>
            </a:r>
          </a:p>
          <a:p>
            <a:pPr marL="0" marR="0" indent="0" algn="l" defTabSz="914400" rtl="0" eaLnBrk="1" fontAlgn="base" latinLnBrk="0" hangingPunct="1">
              <a:lnSpc>
                <a:spcPct val="100000"/>
              </a:lnSpc>
              <a:spcBef>
                <a:spcPct val="0"/>
              </a:spcBef>
              <a:spcAft>
                <a:spcPct val="0"/>
              </a:spcAft>
              <a:buClrTx/>
              <a:buSzTx/>
              <a:buFontTx/>
              <a:buNone/>
            </a:pPr>
            <a:r>
              <a:rPr kumimoji="1" lang="en-US" sz="1600" dirty="0">
                <a:latin typeface="Tahoma" panose="020B0604030504040204" pitchFamily="34" charset="0"/>
                <a:ea typeface="MS PGothic" pitchFamily="50" charset="-128"/>
              </a:rPr>
              <a:t>Web Svc.</a:t>
            </a:r>
            <a:endParaRPr kumimoji="1" lang="en-IN" sz="1600" i="0" u="none" strike="noStrike" cap="none" normalizeH="0" baseline="0" dirty="0">
              <a:ln>
                <a:noFill/>
              </a:ln>
              <a:solidFill>
                <a:schemeClr val="tx1"/>
              </a:solidFill>
              <a:effectLst/>
              <a:latin typeface="Tahoma" panose="020B0604030504040204" pitchFamily="34" charset="0"/>
              <a:ea typeface="MS PGothic" pitchFamily="50" charset="-128"/>
            </a:endParaRPr>
          </a:p>
        </p:txBody>
      </p:sp>
      <p:cxnSp>
        <p:nvCxnSpPr>
          <p:cNvPr id="22" name="Straight Arrow Connector 21"/>
          <p:cNvCxnSpPr>
            <a:stCxn id="20" idx="3"/>
            <a:endCxn id="9" idx="1"/>
          </p:cNvCxnSpPr>
          <p:nvPr/>
        </p:nvCxnSpPr>
        <p:spPr bwMode="auto">
          <a:xfrm>
            <a:off x="2772229" y="4846324"/>
            <a:ext cx="1346925" cy="0"/>
          </a:xfrm>
          <a:prstGeom prst="straightConnector1">
            <a:avLst/>
          </a:prstGeom>
          <a:solidFill>
            <a:schemeClr val="accent1"/>
          </a:solidFill>
          <a:ln w="9525" cap="flat" cmpd="sng" algn="ctr">
            <a:solidFill>
              <a:schemeClr val="tx1"/>
            </a:solidFill>
            <a:prstDash val="solid"/>
            <a:miter lim="800000"/>
            <a:headEnd type="none" w="med" len="med"/>
            <a:tailEnd type="triangle"/>
          </a:ln>
        </p:spPr>
      </p:cxnSp>
    </p:spTree>
    <p:extLst>
      <p:ext uri="{BB962C8B-B14F-4D97-AF65-F5344CB8AC3E}">
        <p14:creationId xmlns:p14="http://schemas.microsoft.com/office/powerpoint/2010/main" val="132752607"/>
      </p:ext>
    </p:extLst>
  </p:cSld>
  <p:clrMapOvr>
    <a:masterClrMapping/>
  </p:clrMapOvr>
  <p:transition>
    <p:dissolv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Agent Internal Architecture(contd.)</a:t>
            </a:r>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22</a:t>
            </a:fld>
            <a:endParaRPr lang="en-US" altLang="ja-JP"/>
          </a:p>
        </p:txBody>
      </p:sp>
      <p:sp>
        <p:nvSpPr>
          <p:cNvPr id="3" name="Rectangle 2"/>
          <p:cNvSpPr/>
          <p:nvPr/>
        </p:nvSpPr>
        <p:spPr>
          <a:xfrm>
            <a:off x="1596572" y="1625383"/>
            <a:ext cx="9184639" cy="4278094"/>
          </a:xfrm>
          <a:prstGeom prst="rect">
            <a:avLst/>
          </a:prstGeom>
        </p:spPr>
        <p:txBody>
          <a:bodyPr wrap="square">
            <a:spAutoFit/>
          </a:bodyPr>
          <a:lstStyle/>
          <a:p>
            <a:r>
              <a:rPr lang="en-US" b="1" dirty="0">
                <a:solidFill>
                  <a:srgbClr val="000000"/>
                </a:solidFill>
                <a:latin typeface="TimesNewRomanPS-BoldMT"/>
              </a:rPr>
              <a:t>Listener</a:t>
            </a:r>
            <a:r>
              <a:rPr lang="en-US" dirty="0">
                <a:solidFill>
                  <a:srgbClr val="000000"/>
                </a:solidFill>
                <a:latin typeface="TimesNewRomanPSMT"/>
              </a:rPr>
              <a:t>:</a:t>
            </a:r>
          </a:p>
          <a:p>
            <a:pPr marL="285750" indent="-285750">
              <a:buClr>
                <a:schemeClr val="tx2">
                  <a:lumMod val="75000"/>
                </a:schemeClr>
              </a:buClr>
              <a:buSzPct val="150000"/>
              <a:buFont typeface="Wingdings" panose="05000000000000000000" pitchFamily="2" charset="2"/>
              <a:buChar char="§"/>
            </a:pPr>
            <a:r>
              <a:rPr lang="en-US" sz="1600" dirty="0">
                <a:solidFill>
                  <a:srgbClr val="000000"/>
                </a:solidFill>
                <a:latin typeface="TimesNewRomanPSMT"/>
              </a:rPr>
              <a:t>The </a:t>
            </a:r>
            <a:r>
              <a:rPr lang="en-US" sz="1600" i="1" dirty="0">
                <a:solidFill>
                  <a:srgbClr val="000000"/>
                </a:solidFill>
                <a:latin typeface="TimesNewRomanPS-ItalicMT"/>
              </a:rPr>
              <a:t>Listener </a:t>
            </a:r>
            <a:r>
              <a:rPr lang="en-US" sz="1600" dirty="0">
                <a:solidFill>
                  <a:srgbClr val="000000"/>
                </a:solidFill>
                <a:latin typeface="TimesNewRomanPSMT"/>
              </a:rPr>
              <a:t>component listens to a port for any incoming Agent requests from the E-Vet Clinic application.</a:t>
            </a:r>
          </a:p>
          <a:p>
            <a:pPr>
              <a:buClr>
                <a:schemeClr val="tx2">
                  <a:lumMod val="75000"/>
                </a:schemeClr>
              </a:buClr>
              <a:buSzPct val="150000"/>
            </a:pPr>
            <a:br>
              <a:rPr lang="en-US" dirty="0">
                <a:solidFill>
                  <a:srgbClr val="000000"/>
                </a:solidFill>
                <a:latin typeface="TimesNewRomanPSMT"/>
              </a:rPr>
            </a:br>
            <a:r>
              <a:rPr lang="en-US" b="1" dirty="0">
                <a:solidFill>
                  <a:srgbClr val="000000"/>
                </a:solidFill>
                <a:latin typeface="TimesNewRomanPS-BoldMT"/>
              </a:rPr>
              <a:t>Interpreter</a:t>
            </a:r>
          </a:p>
          <a:p>
            <a:pPr marL="285750" indent="-285750">
              <a:buClr>
                <a:schemeClr val="tx2">
                  <a:lumMod val="75000"/>
                </a:schemeClr>
              </a:buClr>
              <a:buSzPct val="150000"/>
              <a:buFont typeface="Wingdings" panose="05000000000000000000" pitchFamily="2" charset="2"/>
              <a:buChar char="§"/>
            </a:pPr>
            <a:r>
              <a:rPr lang="en-US" sz="1600" dirty="0">
                <a:solidFill>
                  <a:srgbClr val="000000"/>
                </a:solidFill>
                <a:latin typeface="TimesNewRomanPSMT"/>
              </a:rPr>
              <a:t>The Interpreter parses and interprets the incoming Appointment class Objects. We assume that all agents have agreed on a Document Type Definition (DTD).</a:t>
            </a:r>
          </a:p>
          <a:p>
            <a:pPr>
              <a:buClr>
                <a:schemeClr val="tx2">
                  <a:lumMod val="75000"/>
                </a:schemeClr>
              </a:buClr>
              <a:buSzPct val="150000"/>
            </a:pPr>
            <a:br>
              <a:rPr lang="en-US" dirty="0">
                <a:solidFill>
                  <a:srgbClr val="000000"/>
                </a:solidFill>
                <a:latin typeface="TimesNewRomanPSMT"/>
              </a:rPr>
            </a:br>
            <a:r>
              <a:rPr lang="en-US" b="1" dirty="0">
                <a:solidFill>
                  <a:srgbClr val="000000"/>
                </a:solidFill>
                <a:latin typeface="TimesNewRomanPS-BoldMT"/>
              </a:rPr>
              <a:t>Processor</a:t>
            </a:r>
            <a:r>
              <a:rPr lang="en-US" dirty="0">
                <a:solidFill>
                  <a:srgbClr val="000000"/>
                </a:solidFill>
                <a:latin typeface="TimesNewRomanPSMT"/>
              </a:rPr>
              <a:t>:</a:t>
            </a:r>
          </a:p>
          <a:p>
            <a:pPr marL="285750" indent="-285750">
              <a:buClr>
                <a:schemeClr val="tx2">
                  <a:lumMod val="75000"/>
                </a:schemeClr>
              </a:buClr>
              <a:buSzPct val="150000"/>
              <a:buFont typeface="Wingdings" panose="05000000000000000000" pitchFamily="2" charset="2"/>
              <a:buChar char="§"/>
            </a:pPr>
            <a:r>
              <a:rPr lang="en-US" sz="1600" dirty="0">
                <a:solidFill>
                  <a:srgbClr val="000000"/>
                </a:solidFill>
                <a:latin typeface="TimesNewRomanPSMT"/>
              </a:rPr>
              <a:t>The Processor receives an Object as an input. It uses the Interpreter to parse the document, and calls the appropriate function to run a process. It looks up the agent from the Directory Facilitator(DF).</a:t>
            </a:r>
          </a:p>
          <a:p>
            <a:pPr>
              <a:buClr>
                <a:schemeClr val="tx2">
                  <a:lumMod val="75000"/>
                </a:schemeClr>
              </a:buClr>
              <a:buSzPct val="150000"/>
            </a:pPr>
            <a:br>
              <a:rPr lang="en-US" dirty="0">
                <a:solidFill>
                  <a:srgbClr val="000000"/>
                </a:solidFill>
                <a:latin typeface="TimesNewRomanPSMT"/>
              </a:rPr>
            </a:br>
            <a:r>
              <a:rPr lang="en-US" b="1" dirty="0">
                <a:solidFill>
                  <a:srgbClr val="000000"/>
                </a:solidFill>
                <a:latin typeface="TimesNewRomanPS-BoldMT"/>
              </a:rPr>
              <a:t>Discovery Agent:</a:t>
            </a:r>
          </a:p>
          <a:p>
            <a:pPr marL="285750" indent="-285750">
              <a:buClr>
                <a:schemeClr val="tx2">
                  <a:lumMod val="75000"/>
                </a:schemeClr>
              </a:buClr>
              <a:buSzPct val="150000"/>
              <a:buFont typeface="Wingdings" panose="05000000000000000000" pitchFamily="2" charset="2"/>
              <a:buChar char="§"/>
            </a:pPr>
            <a:r>
              <a:rPr lang="en-US" sz="1600" dirty="0">
                <a:solidFill>
                  <a:srgbClr val="000000"/>
                </a:solidFill>
                <a:latin typeface="TimesNewRomanPSMT"/>
              </a:rPr>
              <a:t>The </a:t>
            </a:r>
            <a:r>
              <a:rPr lang="en-US" sz="1600" i="1" dirty="0">
                <a:solidFill>
                  <a:srgbClr val="000000"/>
                </a:solidFill>
                <a:latin typeface="TimesNewRomanPS-ItalicMT"/>
              </a:rPr>
              <a:t>Discovery Agent </a:t>
            </a:r>
            <a:r>
              <a:rPr lang="en-US" sz="1600" dirty="0">
                <a:solidFill>
                  <a:srgbClr val="000000"/>
                </a:solidFill>
                <a:latin typeface="TimesNewRomanPSMT"/>
              </a:rPr>
              <a:t>provides the service discovery base-service (a superset of UDDI). </a:t>
            </a:r>
            <a:br>
              <a:rPr lang="en-US" dirty="0"/>
            </a:br>
            <a:endParaRPr lang="en-IN" dirty="0"/>
          </a:p>
        </p:txBody>
      </p:sp>
    </p:spTree>
    <p:extLst>
      <p:ext uri="{BB962C8B-B14F-4D97-AF65-F5344CB8AC3E}">
        <p14:creationId xmlns:p14="http://schemas.microsoft.com/office/powerpoint/2010/main" val="2592070390"/>
      </p:ext>
    </p:extLst>
  </p:cSld>
  <p:clrMapOvr>
    <a:masterClrMapping/>
  </p:clrMapOvr>
  <p:transition>
    <p:dissolv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14. Technology Overview </a:t>
            </a:r>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23</a:t>
            </a:fld>
            <a:endParaRPr lang="en-US" altLang="ja-JP"/>
          </a:p>
        </p:txBody>
      </p:sp>
      <p:sp>
        <p:nvSpPr>
          <p:cNvPr id="5" name="TextBox 4"/>
          <p:cNvSpPr txBox="1"/>
          <p:nvPr/>
        </p:nvSpPr>
        <p:spPr>
          <a:xfrm>
            <a:off x="1489165" y="1506582"/>
            <a:ext cx="6607913" cy="4770537"/>
          </a:xfrm>
          <a:prstGeom prst="rect">
            <a:avLst/>
          </a:prstGeom>
          <a:noFill/>
        </p:spPr>
        <p:txBody>
          <a:bodyPr wrap="square" rtlCol="0">
            <a:spAutoFit/>
          </a:bodyPr>
          <a:lstStyle/>
          <a:p>
            <a:r>
              <a:rPr kumimoji="1" lang="en-US" sz="2000" b="1" i="1" dirty="0">
                <a:solidFill>
                  <a:srgbClr val="D60093"/>
                </a:solidFill>
                <a:effectLst>
                  <a:outerShdw blurRad="38100" dist="38100" dir="2700000" algn="tl">
                    <a:srgbClr val="C0C0C0"/>
                  </a:outerShdw>
                </a:effectLst>
              </a:rPr>
              <a:t>Twilio SMS Services :-</a:t>
            </a:r>
          </a:p>
          <a:p>
            <a:endParaRPr lang="en-US" dirty="0"/>
          </a:p>
          <a:p>
            <a:r>
              <a:rPr kumimoji="1" lang="en-US" sz="1600" b="1" i="1" dirty="0">
                <a:solidFill>
                  <a:srgbClr val="D60093"/>
                </a:solidFill>
                <a:effectLst>
                  <a:outerShdw blurRad="38100" dist="38100" dir="2700000" algn="tl">
                    <a:srgbClr val="C0C0C0"/>
                  </a:outerShdw>
                </a:effectLst>
              </a:rPr>
              <a:t>Logical Information </a:t>
            </a:r>
            <a:endParaRPr lang="en-US" sz="1600" dirty="0"/>
          </a:p>
          <a:p>
            <a:endParaRPr lang="en-US" dirty="0"/>
          </a:p>
          <a:p>
            <a:r>
              <a:rPr lang="en-US" dirty="0"/>
              <a:t>Every client need to be reminded about the appointment on SMS so that the appointment is not missed. Twilio SMS services provides helps us in providing the SMS reminder service to the client. </a:t>
            </a:r>
            <a:br>
              <a:rPr lang="en-US" dirty="0"/>
            </a:br>
            <a:endParaRPr lang="en-US" dirty="0"/>
          </a:p>
          <a:p>
            <a:endParaRPr lang="en-US" dirty="0"/>
          </a:p>
          <a:p>
            <a:r>
              <a:rPr kumimoji="1" lang="en-US" sz="1600" b="1" i="1" dirty="0">
                <a:solidFill>
                  <a:srgbClr val="D60093"/>
                </a:solidFill>
                <a:effectLst>
                  <a:outerShdw blurRad="38100" dist="38100" dir="2700000" algn="tl">
                    <a:srgbClr val="C0C0C0"/>
                  </a:outerShdw>
                </a:effectLst>
              </a:rPr>
              <a:t>Technical Information</a:t>
            </a:r>
          </a:p>
          <a:p>
            <a:r>
              <a:rPr lang="en-US" dirty="0"/>
              <a:t>Twilio is a large-scale customer engagement platform used for SMS and other services through its APIs. It has imported in our code by using </a:t>
            </a:r>
            <a:r>
              <a:rPr lang="en-US" dirty="0" err="1"/>
              <a:t>twilio</a:t>
            </a:r>
            <a:r>
              <a:rPr lang="en-US" dirty="0"/>
              <a:t> package and rest API with v2010. It is initialized by the </a:t>
            </a:r>
            <a:r>
              <a:rPr lang="en-US" dirty="0" err="1"/>
              <a:t>account_SID</a:t>
            </a:r>
            <a:r>
              <a:rPr lang="en-US" dirty="0"/>
              <a:t> and AUTH_TOKEN. We have to always make sure that the country code is added correctly for the </a:t>
            </a:r>
            <a:r>
              <a:rPr lang="en-US" dirty="0" err="1"/>
              <a:t>twilio</a:t>
            </a:r>
            <a:r>
              <a:rPr lang="en-US" dirty="0"/>
              <a:t> number to send SMS.</a:t>
            </a:r>
          </a:p>
          <a:p>
            <a:endParaRPr lang="en-IN" dirty="0"/>
          </a:p>
        </p:txBody>
      </p:sp>
    </p:spTree>
    <p:extLst>
      <p:ext uri="{BB962C8B-B14F-4D97-AF65-F5344CB8AC3E}">
        <p14:creationId xmlns:p14="http://schemas.microsoft.com/office/powerpoint/2010/main" val="3389175869"/>
      </p:ext>
    </p:extLst>
  </p:cSld>
  <p:clrMapOvr>
    <a:masterClrMapping/>
  </p:clrMapOvr>
  <p:transition>
    <p:dissolv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Technology Overview(contd.)</a:t>
            </a:r>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24</a:t>
            </a:fld>
            <a:endParaRPr lang="en-US" altLang="ja-JP"/>
          </a:p>
        </p:txBody>
      </p:sp>
      <p:sp>
        <p:nvSpPr>
          <p:cNvPr id="5" name="TextBox 4"/>
          <p:cNvSpPr txBox="1"/>
          <p:nvPr/>
        </p:nvSpPr>
        <p:spPr>
          <a:xfrm>
            <a:off x="1489165" y="1506582"/>
            <a:ext cx="9936480" cy="4832092"/>
          </a:xfrm>
          <a:prstGeom prst="rect">
            <a:avLst/>
          </a:prstGeom>
          <a:noFill/>
        </p:spPr>
        <p:txBody>
          <a:bodyPr wrap="square" rtlCol="0">
            <a:spAutoFit/>
          </a:bodyPr>
          <a:lstStyle/>
          <a:p>
            <a:r>
              <a:rPr kumimoji="1" lang="en-US" sz="2000" b="1" i="1" dirty="0">
                <a:solidFill>
                  <a:srgbClr val="D60093"/>
                </a:solidFill>
                <a:effectLst>
                  <a:outerShdw blurRad="38100" dist="38100" dir="2700000" algn="tl">
                    <a:srgbClr val="C0C0C0"/>
                  </a:outerShdw>
                </a:effectLst>
              </a:rPr>
              <a:t>Meeting Schedule Services :-</a:t>
            </a:r>
          </a:p>
          <a:p>
            <a:endParaRPr lang="en-US" dirty="0"/>
          </a:p>
          <a:p>
            <a:r>
              <a:rPr kumimoji="1" lang="en-US" sz="1600" b="1" i="1" dirty="0">
                <a:solidFill>
                  <a:srgbClr val="D60093"/>
                </a:solidFill>
                <a:effectLst>
                  <a:outerShdw blurRad="38100" dist="38100" dir="2700000" algn="tl">
                    <a:srgbClr val="C0C0C0"/>
                  </a:outerShdw>
                </a:effectLst>
              </a:rPr>
              <a:t>Logical Information </a:t>
            </a:r>
            <a:endParaRPr lang="en-US" sz="1600" dirty="0"/>
          </a:p>
          <a:p>
            <a:endParaRPr lang="en-US" dirty="0"/>
          </a:p>
          <a:p>
            <a:r>
              <a:rPr lang="en-US" dirty="0"/>
              <a:t>The logical information provides a description of the nature</a:t>
            </a:r>
            <a:br>
              <a:rPr lang="en-US" dirty="0"/>
            </a:br>
            <a:r>
              <a:rPr lang="en-US" dirty="0"/>
              <a:t>of the service, such as business information </a:t>
            </a:r>
            <a:br>
              <a:rPr lang="en-US" dirty="0"/>
            </a:br>
            <a:endParaRPr lang="en-US" dirty="0"/>
          </a:p>
          <a:p>
            <a:endParaRPr lang="en-US" dirty="0"/>
          </a:p>
          <a:p>
            <a:r>
              <a:rPr kumimoji="1" lang="en-US" sz="1600" b="1" i="1" dirty="0">
                <a:solidFill>
                  <a:srgbClr val="D60093"/>
                </a:solidFill>
                <a:effectLst>
                  <a:outerShdw blurRad="38100" dist="38100" dir="2700000" algn="tl">
                    <a:srgbClr val="C0C0C0"/>
                  </a:outerShdw>
                </a:effectLst>
              </a:rPr>
              <a:t>Technical Information</a:t>
            </a:r>
          </a:p>
          <a:p>
            <a:endParaRPr lang="en-US" dirty="0"/>
          </a:p>
          <a:p>
            <a:r>
              <a:rPr lang="en-US" dirty="0"/>
              <a:t>The technical information describes the interface parameters</a:t>
            </a:r>
            <a:br>
              <a:rPr lang="en-US" dirty="0"/>
            </a:br>
            <a:r>
              <a:rPr lang="en-US" dirty="0"/>
              <a:t>of the logic that drives the service. Technical information,</a:t>
            </a:r>
            <a:br>
              <a:rPr lang="en-US" dirty="0"/>
            </a:br>
            <a:r>
              <a:rPr lang="en-US" dirty="0"/>
              <a:t>such as the exact protocol that the service uses, the inputs</a:t>
            </a:r>
            <a:br>
              <a:rPr lang="en-US" dirty="0"/>
            </a:br>
            <a:r>
              <a:rPr lang="en-US" dirty="0"/>
              <a:t>and outputs, and the encoding of messages, form a crucial</a:t>
            </a:r>
            <a:br>
              <a:rPr lang="en-US" dirty="0"/>
            </a:br>
            <a:r>
              <a:rPr lang="en-US" dirty="0"/>
              <a:t>part in machine-to-machine conversation. </a:t>
            </a:r>
            <a:br>
              <a:rPr lang="en-US" dirty="0"/>
            </a:br>
            <a:endParaRPr lang="en-US" dirty="0"/>
          </a:p>
          <a:p>
            <a:endParaRPr lang="en-IN" dirty="0"/>
          </a:p>
        </p:txBody>
      </p:sp>
    </p:spTree>
    <p:extLst>
      <p:ext uri="{BB962C8B-B14F-4D97-AF65-F5344CB8AC3E}">
        <p14:creationId xmlns:p14="http://schemas.microsoft.com/office/powerpoint/2010/main" val="1224981636"/>
      </p:ext>
    </p:extLst>
  </p:cSld>
  <p:clrMapOvr>
    <a:masterClrMapping/>
  </p:clrMapOvr>
  <p:transition>
    <p:dissolv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9. Use Cases : Clinic Agent</a:t>
            </a:r>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25</a:t>
            </a:fld>
            <a:endParaRPr lang="en-US" altLang="ja-JP"/>
          </a:p>
        </p:txBody>
      </p:sp>
      <p:pic>
        <p:nvPicPr>
          <p:cNvPr id="8" name="Picture 7"/>
          <p:cNvPicPr>
            <a:picLocks noChangeAspect="1"/>
          </p:cNvPicPr>
          <p:nvPr/>
        </p:nvPicPr>
        <p:blipFill>
          <a:blip r:embed="rId2"/>
          <a:stretch>
            <a:fillRect/>
          </a:stretch>
        </p:blipFill>
        <p:spPr>
          <a:xfrm>
            <a:off x="1552983" y="1584959"/>
            <a:ext cx="8052572" cy="4241075"/>
          </a:xfrm>
          <a:prstGeom prst="rect">
            <a:avLst/>
          </a:prstGeom>
        </p:spPr>
      </p:pic>
    </p:spTree>
    <p:extLst>
      <p:ext uri="{BB962C8B-B14F-4D97-AF65-F5344CB8AC3E}">
        <p14:creationId xmlns:p14="http://schemas.microsoft.com/office/powerpoint/2010/main" val="2555605272"/>
      </p:ext>
    </p:extLst>
  </p:cSld>
  <p:clrMapOvr>
    <a:masterClrMapping/>
  </p:clrMapOvr>
  <p:transition>
    <p:dissolv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Definition : Clinic Agent</a:t>
            </a:r>
            <a:endParaRPr lang="en-IN" dirty="0"/>
          </a:p>
        </p:txBody>
      </p:sp>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26</a:t>
            </a:fld>
            <a:endParaRPr lang="en-US" altLang="ja-JP"/>
          </a:p>
        </p:txBody>
      </p:sp>
      <p:graphicFrame>
        <p:nvGraphicFramePr>
          <p:cNvPr id="8" name="Table 7"/>
          <p:cNvGraphicFramePr>
            <a:graphicFrameLocks noGrp="1"/>
          </p:cNvGraphicFramePr>
          <p:nvPr>
            <p:extLst>
              <p:ext uri="{D42A27DB-BD31-4B8C-83A1-F6EECF244321}">
                <p14:modId xmlns:p14="http://schemas.microsoft.com/office/powerpoint/2010/main" val="3772904739"/>
              </p:ext>
            </p:extLst>
          </p:nvPr>
        </p:nvGraphicFramePr>
        <p:xfrm>
          <a:off x="1541272" y="1789397"/>
          <a:ext cx="9705848" cy="3923550"/>
        </p:xfrm>
        <a:graphic>
          <a:graphicData uri="http://schemas.openxmlformats.org/drawingml/2006/table">
            <a:tbl>
              <a:tblPr firstRow="1" firstCol="1" bandRow="1"/>
              <a:tblGrid>
                <a:gridCol w="2294486">
                  <a:extLst>
                    <a:ext uri="{9D8B030D-6E8A-4147-A177-3AD203B41FA5}">
                      <a16:colId xmlns:a16="http://schemas.microsoft.com/office/drawing/2014/main" val="1756232501"/>
                    </a:ext>
                  </a:extLst>
                </a:gridCol>
                <a:gridCol w="7411362">
                  <a:extLst>
                    <a:ext uri="{9D8B030D-6E8A-4147-A177-3AD203B41FA5}">
                      <a16:colId xmlns:a16="http://schemas.microsoft.com/office/drawing/2014/main" val="399311766"/>
                    </a:ext>
                  </a:extLst>
                </a:gridCol>
              </a:tblGrid>
              <a:tr h="244207">
                <a:tc>
                  <a:txBody>
                    <a:bodyPr/>
                    <a:lstStyle/>
                    <a:p>
                      <a:pPr>
                        <a:lnSpc>
                          <a:spcPct val="107000"/>
                        </a:lnSpc>
                        <a:spcAft>
                          <a:spcPts val="0"/>
                        </a:spcAft>
                      </a:pPr>
                      <a:r>
                        <a:rPr lang="en-IN" sz="1100" b="1">
                          <a:effectLst/>
                          <a:latin typeface="Calibri" panose="020F0502020204030204" pitchFamily="34" charset="0"/>
                          <a:ea typeface="Calibri" panose="020F0502020204030204" pitchFamily="34" charset="0"/>
                          <a:cs typeface="Times New Roman" panose="02020603050405020304" pitchFamily="18" charset="0"/>
                        </a:rPr>
                        <a:t>Brief Description: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000">
                          <a:effectLst/>
                          <a:latin typeface="Calibri" panose="020F0502020204030204" pitchFamily="34" charset="0"/>
                          <a:ea typeface="Calibri" panose="020F0502020204030204" pitchFamily="34" charset="0"/>
                          <a:cs typeface="Times New Roman" panose="02020603050405020304" pitchFamily="18" charset="0"/>
                        </a:rPr>
                        <a:t>The Actor uses this Use case to Request and Manage Clinic Appointments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52920434"/>
                  </a:ext>
                </a:extLst>
              </a:tr>
              <a:tr h="244207">
                <a:tc>
                  <a:txBody>
                    <a:bodyPr/>
                    <a:lstStyle/>
                    <a:p>
                      <a:pPr>
                        <a:lnSpc>
                          <a:spcPct val="107000"/>
                        </a:lnSpc>
                        <a:spcAft>
                          <a:spcPts val="0"/>
                        </a:spcAft>
                      </a:pPr>
                      <a:r>
                        <a:rPr lang="en-IN" sz="1100" b="1">
                          <a:effectLst/>
                          <a:latin typeface="Calibri" panose="020F0502020204030204" pitchFamily="34" charset="0"/>
                          <a:ea typeface="Calibri" panose="020F0502020204030204" pitchFamily="34" charset="0"/>
                          <a:cs typeface="Times New Roman" panose="02020603050405020304" pitchFamily="18" charset="0"/>
                        </a:rPr>
                        <a:t>Precondition(s):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100">
                          <a:effectLst/>
                          <a:latin typeface="Calibri" panose="020F0502020204030204" pitchFamily="34" charset="0"/>
                          <a:ea typeface="Calibri" panose="020F0502020204030204" pitchFamily="34" charset="0"/>
                          <a:cs typeface="Times New Roman" panose="02020603050405020304" pitchFamily="18" charset="0"/>
                        </a:rPr>
                        <a:t>Successful Login for the User is necessary post registration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8835875"/>
                  </a:ext>
                </a:extLst>
              </a:tr>
              <a:tr h="244207">
                <a:tc>
                  <a:txBody>
                    <a:bodyPr/>
                    <a:lstStyle/>
                    <a:p>
                      <a:pPr>
                        <a:lnSpc>
                          <a:spcPct val="107000"/>
                        </a:lnSpc>
                        <a:spcAft>
                          <a:spcPts val="0"/>
                        </a:spcAft>
                      </a:pPr>
                      <a:r>
                        <a:rPr lang="en-IN" sz="1100" b="1">
                          <a:effectLst/>
                          <a:latin typeface="Calibri" panose="020F0502020204030204" pitchFamily="34" charset="0"/>
                          <a:ea typeface="Calibri" panose="020F0502020204030204" pitchFamily="34" charset="0"/>
                          <a:cs typeface="Times New Roman" panose="02020603050405020304" pitchFamily="18" charset="0"/>
                        </a:rPr>
                        <a:t>Post Condition(s):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100">
                          <a:effectLst/>
                          <a:latin typeface="Calibri" panose="020F0502020204030204" pitchFamily="34" charset="0"/>
                          <a:ea typeface="Calibri" panose="020F0502020204030204" pitchFamily="34" charset="0"/>
                          <a:cs typeface="Times New Roman" panose="02020603050405020304" pitchFamily="18" charset="0"/>
                        </a:rPr>
                        <a:t>Considering all Services work as expected, the actor can manage creation, Update and Deletion of appointments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61833896"/>
                  </a:ext>
                </a:extLst>
              </a:tr>
              <a:tr h="244207">
                <a:tc>
                  <a:txBody>
                    <a:bodyPr/>
                    <a:lstStyle/>
                    <a:p>
                      <a:pPr>
                        <a:lnSpc>
                          <a:spcPct val="107000"/>
                        </a:lnSpc>
                        <a:spcAft>
                          <a:spcPts val="0"/>
                        </a:spcAft>
                      </a:pPr>
                      <a:r>
                        <a:rPr lang="en-IN" sz="1100" b="1">
                          <a:effectLst/>
                          <a:latin typeface="Calibri" panose="020F0502020204030204" pitchFamily="34" charset="0"/>
                          <a:ea typeface="Calibri" panose="020F0502020204030204" pitchFamily="34" charset="0"/>
                          <a:cs typeface="Times New Roman" panose="02020603050405020304" pitchFamily="18" charset="0"/>
                        </a:rPr>
                        <a:t>Process Steps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nSpc>
                          <a:spcPct val="107000"/>
                        </a:lnSpc>
                        <a:spcAft>
                          <a:spcPts val="0"/>
                        </a:spcAft>
                      </a:pPr>
                      <a:r>
                        <a:rPr lang="en-IN"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493918385"/>
                  </a:ext>
                </a:extLst>
              </a:tr>
              <a:tr h="244207">
                <a:tc>
                  <a:txBody>
                    <a:bodyPr/>
                    <a:lstStyle/>
                    <a:p>
                      <a:pPr>
                        <a:lnSpc>
                          <a:spcPct val="107000"/>
                        </a:lnSpc>
                        <a:spcAft>
                          <a:spcPts val="0"/>
                        </a:spcAft>
                      </a:pPr>
                      <a:r>
                        <a:rPr lang="en-IN" sz="1100">
                          <a:effectLst/>
                          <a:latin typeface="Calibri" panose="020F0502020204030204" pitchFamily="34" charset="0"/>
                          <a:ea typeface="Calibri" panose="020F0502020204030204" pitchFamily="34" charset="0"/>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100">
                          <a:effectLst/>
                          <a:latin typeface="Calibri" panose="020F0502020204030204" pitchFamily="34" charset="0"/>
                          <a:ea typeface="Calibri" panose="020F0502020204030204" pitchFamily="34" charset="0"/>
                          <a:cs typeface="Times New Roman" panose="02020603050405020304" pitchFamily="18" charset="0"/>
                        </a:rPr>
                        <a:t>Actor logs in into the Clinic Portal by entering his/her username and password.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573859"/>
                  </a:ext>
                </a:extLst>
              </a:tr>
              <a:tr h="400280">
                <a:tc>
                  <a:txBody>
                    <a:bodyPr/>
                    <a:lstStyle/>
                    <a:p>
                      <a:pPr>
                        <a:lnSpc>
                          <a:spcPct val="107000"/>
                        </a:lnSpc>
                        <a:spcAft>
                          <a:spcPts val="0"/>
                        </a:spcAft>
                      </a:pPr>
                      <a:r>
                        <a:rPr lang="en-IN" sz="1100">
                          <a:effectLst/>
                          <a:latin typeface="Calibri" panose="020F0502020204030204" pitchFamily="34" charset="0"/>
                          <a:ea typeface="Calibri" panose="020F0502020204030204" pitchFamily="34" charset="0"/>
                          <a:cs typeface="Times New Roman" panose="02020603050405020304" pitchFamily="18"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Actor Selects the option to create an appointment for a future date, and enters the relevant details (name, age, breed, criticality, etc.).</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691451"/>
                  </a:ext>
                </a:extLst>
              </a:tr>
              <a:tr h="244207">
                <a:tc>
                  <a:txBody>
                    <a:bodyPr/>
                    <a:lstStyle/>
                    <a:p>
                      <a:pPr>
                        <a:lnSpc>
                          <a:spcPct val="107000"/>
                        </a:lnSpc>
                        <a:spcAft>
                          <a:spcPts val="0"/>
                        </a:spcAft>
                      </a:pPr>
                      <a:r>
                        <a:rPr lang="en-IN" sz="1100">
                          <a:effectLst/>
                          <a:latin typeface="Calibri" panose="020F0502020204030204" pitchFamily="34" charset="0"/>
                          <a:ea typeface="Calibri" panose="020F0502020204030204" pitchFamily="34" charset="0"/>
                          <a:cs typeface="Times New Roman" panose="02020603050405020304"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100">
                          <a:effectLst/>
                          <a:latin typeface="Calibri" panose="020F0502020204030204" pitchFamily="34" charset="0"/>
                          <a:ea typeface="Calibri" panose="020F0502020204030204" pitchFamily="34" charset="0"/>
                          <a:cs typeface="Times New Roman" panose="02020603050405020304" pitchFamily="18" charset="0"/>
                        </a:rPr>
                        <a:t>Clinic Agent receives the request and sends information to the Appointment Agent to book the slot.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4789954"/>
                  </a:ext>
                </a:extLst>
              </a:tr>
              <a:tr h="244207">
                <a:tc>
                  <a:txBody>
                    <a:bodyPr/>
                    <a:lstStyle/>
                    <a:p>
                      <a:pPr>
                        <a:lnSpc>
                          <a:spcPct val="107000"/>
                        </a:lnSpc>
                        <a:spcAft>
                          <a:spcPts val="0"/>
                        </a:spcAft>
                      </a:pPr>
                      <a:r>
                        <a:rPr lang="en-IN" sz="1100">
                          <a:effectLst/>
                          <a:latin typeface="Calibri" panose="020F0502020204030204" pitchFamily="34" charset="0"/>
                          <a:ea typeface="Calibri" panose="020F0502020204030204" pitchFamily="34" charset="0"/>
                          <a:cs typeface="Times New Roman" panose="02020603050405020304" pitchFamily="18" charset="0"/>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100">
                          <a:effectLst/>
                          <a:latin typeface="Calibri" panose="020F0502020204030204" pitchFamily="34" charset="0"/>
                          <a:ea typeface="Calibri" panose="020F0502020204030204" pitchFamily="34" charset="0"/>
                          <a:cs typeface="Times New Roman" panose="02020603050405020304" pitchFamily="18" charset="0"/>
                        </a:rPr>
                        <a:t>Appointment Agent looks in the Database for available slots, and considers the nature of visit.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21137731"/>
                  </a:ext>
                </a:extLst>
              </a:tr>
              <a:tr h="488414">
                <a:tc>
                  <a:txBody>
                    <a:bodyPr/>
                    <a:lstStyle/>
                    <a:p>
                      <a:pPr>
                        <a:lnSpc>
                          <a:spcPct val="107000"/>
                        </a:lnSpc>
                        <a:spcAft>
                          <a:spcPts val="0"/>
                        </a:spcAft>
                      </a:pPr>
                      <a:r>
                        <a:rPr lang="en-IN" sz="1100">
                          <a:effectLst/>
                          <a:latin typeface="Calibri" panose="020F0502020204030204" pitchFamily="34" charset="0"/>
                          <a:ea typeface="Calibri" panose="020F0502020204030204" pitchFamily="34" charset="0"/>
                          <a:cs typeface="Times New Roman" panose="02020603050405020304" pitchFamily="18"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100">
                          <a:effectLst/>
                          <a:latin typeface="Calibri" panose="020F0502020204030204" pitchFamily="34" charset="0"/>
                          <a:ea typeface="Calibri" panose="020F0502020204030204" pitchFamily="34" charset="0"/>
                          <a:cs typeface="Times New Roman" panose="02020603050405020304" pitchFamily="18" charset="0"/>
                        </a:rPr>
                        <a:t>Once Appointment slot is fixed, it retrieves the Zoom video link for sharing with user through the VideoLink Agent and Notification Agent.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1998213"/>
                  </a:ext>
                </a:extLst>
              </a:tr>
              <a:tr h="244207">
                <a:tc>
                  <a:txBody>
                    <a:bodyPr/>
                    <a:lstStyle/>
                    <a:p>
                      <a:pPr>
                        <a:lnSpc>
                          <a:spcPct val="107000"/>
                        </a:lnSpc>
                        <a:spcAft>
                          <a:spcPts val="0"/>
                        </a:spcAft>
                      </a:pPr>
                      <a:r>
                        <a:rPr lang="en-IN" sz="1100">
                          <a:effectLst/>
                          <a:latin typeface="Calibri" panose="020F0502020204030204" pitchFamily="34" charset="0"/>
                          <a:ea typeface="Calibri" panose="020F0502020204030204" pitchFamily="34" charset="0"/>
                          <a:cs typeface="Times New Roman" panose="02020603050405020304" pitchFamily="18" charset="0"/>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100">
                          <a:effectLst/>
                          <a:latin typeface="Calibri" panose="020F0502020204030204" pitchFamily="34" charset="0"/>
                          <a:ea typeface="Calibri" panose="020F0502020204030204" pitchFamily="34" charset="0"/>
                          <a:cs typeface="Times New Roman" panose="02020603050405020304" pitchFamily="18" charset="0"/>
                        </a:rPr>
                        <a:t>Clinic Agent then sends notification to the user about confirmation of appointment.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94334678"/>
                  </a:ext>
                </a:extLst>
              </a:tr>
              <a:tr h="488414">
                <a:tc>
                  <a:txBody>
                    <a:bodyPr/>
                    <a:lstStyle/>
                    <a:p>
                      <a:pPr>
                        <a:lnSpc>
                          <a:spcPct val="107000"/>
                        </a:lnSpc>
                        <a:spcAft>
                          <a:spcPts val="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100">
                          <a:effectLst/>
                          <a:latin typeface="Calibri" panose="020F0502020204030204" pitchFamily="34" charset="0"/>
                          <a:ea typeface="Calibri" panose="020F0502020204030204" pitchFamily="34" charset="0"/>
                          <a:cs typeface="Times New Roman" panose="02020603050405020304" pitchFamily="18" charset="0"/>
                        </a:rPr>
                        <a:t>Actor can choose to update appointment and send a new time as per her/her choice. Clinic Agent calls the Database and removes the appointment booking and makes slot available.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8750952"/>
                  </a:ext>
                </a:extLst>
              </a:tr>
              <a:tr h="296393">
                <a:tc>
                  <a:txBody>
                    <a:bodyPr/>
                    <a:lstStyle/>
                    <a:p>
                      <a:pPr>
                        <a:lnSpc>
                          <a:spcPct val="107000"/>
                        </a:lnSpc>
                        <a:spcAft>
                          <a:spcPts val="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For Updating of appointment, the slot in the Database is updated as per availability by the Clinic Agent.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3875035"/>
                  </a:ext>
                </a:extLst>
              </a:tr>
              <a:tr h="296393">
                <a:tc>
                  <a:txBody>
                    <a:bodyPr/>
                    <a:lstStyle/>
                    <a:p>
                      <a:pPr>
                        <a:lnSpc>
                          <a:spcPct val="107000"/>
                        </a:lnSpc>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9</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IN" sz="1100" dirty="0">
                          <a:effectLst/>
                          <a:latin typeface="Calibri" panose="020F0502020204030204" pitchFamily="34" charset="0"/>
                          <a:ea typeface="Calibri" panose="020F0502020204030204" pitchFamily="34" charset="0"/>
                          <a:cs typeface="Times New Roman" panose="02020603050405020304" pitchFamily="18" charset="0"/>
                        </a:rPr>
                        <a:t>In both Steps 8 and 9 … Corresponding confirmation Notifications are sent to the user over email and SMS.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77252596"/>
                  </a:ext>
                </a:extLst>
              </a:tr>
            </a:tbl>
          </a:graphicData>
        </a:graphic>
      </p:graphicFrame>
      <p:sp>
        <p:nvSpPr>
          <p:cNvPr id="10" name="Date Placeholder 3"/>
          <p:cNvSpPr>
            <a:spLocks noGrp="1"/>
          </p:cNvSpPr>
          <p:nvPr>
            <p:ph type="dt" sz="half" idx="10"/>
          </p:nvPr>
        </p:nvSpPr>
        <p:spPr>
          <a:xfrm>
            <a:off x="1219200" y="6381750"/>
            <a:ext cx="2540000" cy="400050"/>
          </a:xfrm>
        </p:spPr>
        <p:txBody>
          <a:bodyPr/>
          <a:lstStyle/>
          <a:p>
            <a:r>
              <a:rPr lang="en-US" dirty="0"/>
              <a:t>SENG696 (Fall 2021)</a:t>
            </a:r>
            <a:endParaRPr lang="en-US" altLang="ja-JP" dirty="0"/>
          </a:p>
        </p:txBody>
      </p:sp>
    </p:spTree>
    <p:extLst>
      <p:ext uri="{BB962C8B-B14F-4D97-AF65-F5344CB8AC3E}">
        <p14:creationId xmlns:p14="http://schemas.microsoft.com/office/powerpoint/2010/main" val="2849661493"/>
      </p:ext>
    </p:extLst>
  </p:cSld>
  <p:clrMapOvr>
    <a:masterClrMapping/>
  </p:clrMapOvr>
  <p:transition>
    <p:dissolv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F758E-873C-45F8-B70D-C7679F4A01E5}"/>
              </a:ext>
            </a:extLst>
          </p:cNvPr>
          <p:cNvSpPr>
            <a:spLocks noGrp="1"/>
          </p:cNvSpPr>
          <p:nvPr>
            <p:ph type="title"/>
          </p:nvPr>
        </p:nvSpPr>
        <p:spPr/>
        <p:txBody>
          <a:bodyPr/>
          <a:lstStyle/>
          <a:p>
            <a:r>
              <a:rPr lang="en-US" dirty="0"/>
              <a:t>Use Case Definition : Clinic Agent</a:t>
            </a:r>
            <a:endParaRPr lang="en-CA" dirty="0"/>
          </a:p>
        </p:txBody>
      </p:sp>
      <p:graphicFrame>
        <p:nvGraphicFramePr>
          <p:cNvPr id="8" name="Content Placeholder 7">
            <a:extLst>
              <a:ext uri="{FF2B5EF4-FFF2-40B4-BE49-F238E27FC236}">
                <a16:creationId xmlns:a16="http://schemas.microsoft.com/office/drawing/2014/main" id="{189ECA48-8C9E-4081-A762-7A7C32D6FA10}"/>
              </a:ext>
            </a:extLst>
          </p:cNvPr>
          <p:cNvGraphicFramePr>
            <a:graphicFrameLocks noGrp="1"/>
          </p:cNvGraphicFramePr>
          <p:nvPr>
            <p:ph idx="1"/>
            <p:extLst>
              <p:ext uri="{D42A27DB-BD31-4B8C-83A1-F6EECF244321}">
                <p14:modId xmlns:p14="http://schemas.microsoft.com/office/powerpoint/2010/main" val="1137302679"/>
              </p:ext>
            </p:extLst>
          </p:nvPr>
        </p:nvGraphicFramePr>
        <p:xfrm>
          <a:off x="1422401" y="1657349"/>
          <a:ext cx="9883775" cy="4359134"/>
        </p:xfrm>
        <a:graphic>
          <a:graphicData uri="http://schemas.openxmlformats.org/drawingml/2006/table">
            <a:tbl>
              <a:tblPr/>
              <a:tblGrid>
                <a:gridCol w="2695575">
                  <a:extLst>
                    <a:ext uri="{9D8B030D-6E8A-4147-A177-3AD203B41FA5}">
                      <a16:colId xmlns:a16="http://schemas.microsoft.com/office/drawing/2014/main" val="3560748494"/>
                    </a:ext>
                  </a:extLst>
                </a:gridCol>
                <a:gridCol w="3329746">
                  <a:extLst>
                    <a:ext uri="{9D8B030D-6E8A-4147-A177-3AD203B41FA5}">
                      <a16:colId xmlns:a16="http://schemas.microsoft.com/office/drawing/2014/main" val="970437548"/>
                    </a:ext>
                  </a:extLst>
                </a:gridCol>
                <a:gridCol w="133319">
                  <a:extLst>
                    <a:ext uri="{9D8B030D-6E8A-4147-A177-3AD203B41FA5}">
                      <a16:colId xmlns:a16="http://schemas.microsoft.com/office/drawing/2014/main" val="2920586615"/>
                    </a:ext>
                  </a:extLst>
                </a:gridCol>
                <a:gridCol w="131035">
                  <a:extLst>
                    <a:ext uri="{9D8B030D-6E8A-4147-A177-3AD203B41FA5}">
                      <a16:colId xmlns:a16="http://schemas.microsoft.com/office/drawing/2014/main" val="3492690313"/>
                    </a:ext>
                  </a:extLst>
                </a:gridCol>
                <a:gridCol w="3594100">
                  <a:extLst>
                    <a:ext uri="{9D8B030D-6E8A-4147-A177-3AD203B41FA5}">
                      <a16:colId xmlns:a16="http://schemas.microsoft.com/office/drawing/2014/main" val="783559732"/>
                    </a:ext>
                  </a:extLst>
                </a:gridCol>
              </a:tblGrid>
              <a:tr h="259059">
                <a:tc>
                  <a:txBody>
                    <a:bodyPr/>
                    <a:lstStyle/>
                    <a:p>
                      <a:pPr algn="l" fontAlgn="b"/>
                      <a:r>
                        <a:rPr lang="en-CA" sz="1100" b="1" i="0" u="none" strike="noStrike" dirty="0">
                          <a:solidFill>
                            <a:srgbClr val="000000"/>
                          </a:solidFill>
                          <a:effectLst/>
                          <a:latin typeface="Calibri" panose="020F0502020204030204" pitchFamily="34" charset="0"/>
                        </a:rPr>
                        <a:t>Exceptions</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gridSpan="2">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hMerge="1">
                  <a:txBody>
                    <a:bodyPr/>
                    <a:lstStyle/>
                    <a:p>
                      <a:endParaRPr lang="en-IN"/>
                    </a:p>
                  </a:txBody>
                  <a:tcPr/>
                </a:tc>
                <a:tc gridSpan="2">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hMerge="1">
                  <a:txBody>
                    <a:bodyPr/>
                    <a:lstStyle/>
                    <a:p>
                      <a:endParaRPr lang="en-IN"/>
                    </a:p>
                  </a:txBody>
                  <a:tcPr/>
                </a:tc>
                <a:extLst>
                  <a:ext uri="{0D108BD9-81ED-4DB2-BD59-A6C34878D82A}">
                    <a16:rowId xmlns:a16="http://schemas.microsoft.com/office/drawing/2014/main" val="826414664"/>
                  </a:ext>
                </a:extLst>
              </a:tr>
              <a:tr h="572134">
                <a:tc>
                  <a:txBody>
                    <a:bodyPr/>
                    <a:lstStyle/>
                    <a:p>
                      <a:pPr algn="l" fontAlgn="ctr"/>
                      <a:r>
                        <a:rPr lang="en-CA" sz="1100" b="0" i="0" u="none" strike="noStrike" dirty="0">
                          <a:solidFill>
                            <a:srgbClr val="000000"/>
                          </a:solidFill>
                          <a:effectLst/>
                          <a:latin typeface="Calibri" panose="020F0502020204030204" pitchFamily="34" charset="0"/>
                        </a:rPr>
                        <a:t>1a</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l" fontAlgn="ctr"/>
                      <a:r>
                        <a:rPr lang="en-US" sz="1100" b="0" i="0" u="none" strike="noStrike" dirty="0">
                          <a:solidFill>
                            <a:srgbClr val="000000"/>
                          </a:solidFill>
                          <a:effectLst/>
                          <a:latin typeface="Calibri" panose="020F0502020204030204" pitchFamily="34" charset="0"/>
                        </a:rPr>
                        <a:t>System Not Accessible at this point</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gridSpan="2">
                  <a:txBody>
                    <a:bodyPr/>
                    <a:lstStyle/>
                    <a:p>
                      <a:pPr algn="l" fontAlgn="ctr"/>
                      <a:r>
                        <a:rPr lang="en-US" sz="1100" b="0" i="0" u="none" strike="noStrike" dirty="0">
                          <a:solidFill>
                            <a:srgbClr val="000000"/>
                          </a:solidFill>
                          <a:effectLst/>
                          <a:latin typeface="Calibri" panose="020F0502020204030204" pitchFamily="34" charset="0"/>
                        </a:rPr>
                        <a:t>Error Message is generated stating that </a:t>
                      </a:r>
                      <a:r>
                        <a:rPr lang="en-US" sz="1100" b="0" i="0" u="none" strike="noStrike" dirty="0" err="1">
                          <a:solidFill>
                            <a:srgbClr val="000000"/>
                          </a:solidFill>
                          <a:effectLst/>
                          <a:latin typeface="Calibri" panose="020F0502020204030204" pitchFamily="34" charset="0"/>
                        </a:rPr>
                        <a:t>stystem</a:t>
                      </a:r>
                      <a:r>
                        <a:rPr lang="en-US" sz="1100" b="0" i="0" u="none" strike="noStrike" dirty="0">
                          <a:solidFill>
                            <a:srgbClr val="000000"/>
                          </a:solidFill>
                          <a:effectLst/>
                          <a:latin typeface="Calibri" panose="020F0502020204030204" pitchFamily="34" charset="0"/>
                        </a:rPr>
                        <a:t> is not accessible.</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2422267423"/>
                  </a:ext>
                </a:extLst>
              </a:tr>
              <a:tr h="582014">
                <a:tc>
                  <a:txBody>
                    <a:bodyPr/>
                    <a:lstStyle/>
                    <a:p>
                      <a:pPr algn="l" fontAlgn="ctr"/>
                      <a:r>
                        <a:rPr lang="en-CA" sz="1100" b="0" i="0" u="none" strike="noStrike" dirty="0">
                          <a:solidFill>
                            <a:srgbClr val="000000"/>
                          </a:solidFill>
                          <a:effectLst/>
                          <a:latin typeface="Calibri" panose="020F0502020204030204" pitchFamily="34" charset="0"/>
                        </a:rPr>
                        <a:t>3a</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l" fontAlgn="ctr"/>
                      <a:r>
                        <a:rPr lang="en-US" sz="1100" b="0" i="0" u="none" strike="noStrike" dirty="0">
                          <a:solidFill>
                            <a:srgbClr val="000000"/>
                          </a:solidFill>
                          <a:effectLst/>
                          <a:latin typeface="Calibri" panose="020F0502020204030204" pitchFamily="34" charset="0"/>
                        </a:rPr>
                        <a:t>I/O exceptions</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gridSpan="2">
                  <a:txBody>
                    <a:bodyPr/>
                    <a:lstStyle/>
                    <a:p>
                      <a:pPr algn="l" fontAlgn="ctr"/>
                      <a:r>
                        <a:rPr lang="en-US" sz="1100" b="0" i="0" u="none" strike="noStrike" dirty="0">
                          <a:solidFill>
                            <a:srgbClr val="000000"/>
                          </a:solidFill>
                          <a:effectLst/>
                          <a:latin typeface="Calibri" panose="020F0502020204030204" pitchFamily="34" charset="0"/>
                        </a:rPr>
                        <a:t>Error Message is generated stating that input output functions is not reachable.</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3680515083"/>
                  </a:ext>
                </a:extLst>
              </a:tr>
              <a:tr h="582014">
                <a:tc>
                  <a:txBody>
                    <a:bodyPr/>
                    <a:lstStyle/>
                    <a:p>
                      <a:pPr algn="l" fontAlgn="ctr"/>
                      <a:r>
                        <a:rPr lang="en-CA" sz="1100" b="0" i="0" u="none" strike="noStrike" dirty="0">
                          <a:solidFill>
                            <a:srgbClr val="000000"/>
                          </a:solidFill>
                          <a:effectLst/>
                          <a:latin typeface="Calibri" panose="020F0502020204030204" pitchFamily="34" charset="0"/>
                        </a:rPr>
                        <a:t>6b </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l" fontAlgn="ctr"/>
                      <a:r>
                        <a:rPr lang="en-US" sz="1100" b="0" i="0" u="none" strike="noStrike" dirty="0">
                          <a:solidFill>
                            <a:srgbClr val="000000"/>
                          </a:solidFill>
                          <a:effectLst/>
                          <a:latin typeface="Calibri" panose="020F0502020204030204" pitchFamily="34" charset="0"/>
                        </a:rPr>
                        <a:t>Unreadable and SQL Exception</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gridSpan="2">
                  <a:txBody>
                    <a:bodyPr/>
                    <a:lstStyle/>
                    <a:p>
                      <a:pPr algn="l" fontAlgn="ctr"/>
                      <a:r>
                        <a:rPr lang="en-US" sz="1100" b="0" i="0" u="none" strike="noStrike" dirty="0">
                          <a:solidFill>
                            <a:srgbClr val="000000"/>
                          </a:solidFill>
                          <a:effectLst/>
                          <a:latin typeface="Calibri" panose="020F0502020204030204" pitchFamily="34" charset="0"/>
                        </a:rPr>
                        <a:t>Error Message is generated when the agent is unable to send </a:t>
                      </a:r>
                      <a:r>
                        <a:rPr lang="en-US" sz="1100" b="0" i="0" u="none" strike="noStrike" dirty="0" err="1">
                          <a:solidFill>
                            <a:srgbClr val="000000"/>
                          </a:solidFill>
                          <a:effectLst/>
                          <a:latin typeface="Calibri" panose="020F0502020204030204" pitchFamily="34" charset="0"/>
                        </a:rPr>
                        <a:t>sms</a:t>
                      </a:r>
                      <a:r>
                        <a:rPr lang="en-US" sz="1100" b="0" i="0" u="none" strike="noStrike" dirty="0">
                          <a:solidFill>
                            <a:srgbClr val="000000"/>
                          </a:solidFill>
                          <a:effectLst/>
                          <a:latin typeface="Calibri" panose="020F0502020204030204" pitchFamily="34" charset="0"/>
                        </a:rPr>
                        <a:t> or any SQL database error.</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2134274501"/>
                  </a:ext>
                </a:extLst>
              </a:tr>
              <a:tr h="259059">
                <a:tc>
                  <a:txBody>
                    <a:bodyPr/>
                    <a:lstStyle/>
                    <a:p>
                      <a:pPr algn="l" fontAlgn="b"/>
                      <a:r>
                        <a:rPr lang="en-CA" sz="1100" b="1" i="0" u="none" strike="noStrike" dirty="0">
                          <a:solidFill>
                            <a:srgbClr val="000000"/>
                          </a:solidFill>
                          <a:effectLst/>
                          <a:latin typeface="Calibri" panose="020F0502020204030204" pitchFamily="34" charset="0"/>
                        </a:rPr>
                        <a:t>Relationships:</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gridSpan="2">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hMerge="1">
                  <a:txBody>
                    <a:bodyPr/>
                    <a:lstStyle/>
                    <a:p>
                      <a:endParaRPr lang="en-IN"/>
                    </a:p>
                  </a:txBody>
                  <a:tcPr/>
                </a:tc>
                <a:tc gridSpan="2">
                  <a:txBody>
                    <a:bodyPr/>
                    <a:lstStyle/>
                    <a:p>
                      <a:pPr algn="l" fontAlgn="b"/>
                      <a:r>
                        <a:rPr lang="en-CA"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hMerge="1">
                  <a:txBody>
                    <a:bodyPr/>
                    <a:lstStyle/>
                    <a:p>
                      <a:endParaRPr lang="en-IN"/>
                    </a:p>
                  </a:txBody>
                  <a:tcPr/>
                </a:tc>
                <a:extLst>
                  <a:ext uri="{0D108BD9-81ED-4DB2-BD59-A6C34878D82A}">
                    <a16:rowId xmlns:a16="http://schemas.microsoft.com/office/drawing/2014/main" val="3097203048"/>
                  </a:ext>
                </a:extLst>
              </a:tr>
              <a:tr h="259059">
                <a:tc>
                  <a:txBody>
                    <a:bodyPr/>
                    <a:lstStyle/>
                    <a:p>
                      <a:pPr algn="l" fontAlgn="b"/>
                      <a:r>
                        <a:rPr lang="en-CA" sz="1100" b="1" i="0" u="none" strike="noStrike" dirty="0">
                          <a:solidFill>
                            <a:srgbClr val="000000"/>
                          </a:solidFill>
                          <a:effectLst/>
                          <a:latin typeface="Calibri" panose="020F0502020204030204" pitchFamily="34" charset="0"/>
                        </a:rPr>
                        <a:t>Initiating</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dirty="0">
                          <a:solidFill>
                            <a:srgbClr val="000000"/>
                          </a:solidFill>
                          <a:effectLst/>
                          <a:latin typeface="Calibri" panose="020F0502020204030204" pitchFamily="34" charset="0"/>
                        </a:rPr>
                        <a:t>Actor</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l" fontAlgn="b"/>
                      <a:endParaRPr lang="en-CA"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CA"/>
                    </a:p>
                  </a:txBody>
                  <a:tcPr/>
                </a:tc>
                <a:tc>
                  <a:txBody>
                    <a:bodyPr/>
                    <a:lstStyle/>
                    <a:p>
                      <a:pPr algn="l" fontAlgn="b"/>
                      <a:endParaRPr lang="en-CA"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43953456"/>
                  </a:ext>
                </a:extLst>
              </a:tr>
              <a:tr h="269853">
                <a:tc>
                  <a:txBody>
                    <a:bodyPr/>
                    <a:lstStyle/>
                    <a:p>
                      <a:pPr algn="l" fontAlgn="b"/>
                      <a:r>
                        <a:rPr lang="en-CA" sz="1100" b="1" i="0" u="none" strike="noStrike" dirty="0">
                          <a:solidFill>
                            <a:srgbClr val="000000"/>
                          </a:solidFill>
                          <a:effectLst/>
                          <a:latin typeface="Calibri" panose="020F0502020204030204" pitchFamily="34" charset="0"/>
                        </a:rPr>
                        <a:t>Collaborating</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Notification Agent, Appointment agent</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l" fontAlgn="b"/>
                      <a:r>
                        <a:rPr lang="en-CA"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4132068129"/>
                  </a:ext>
                </a:extLst>
              </a:tr>
              <a:tr h="269853">
                <a:tc gridSpan="5">
                  <a:txBody>
                    <a:bodyPr/>
                    <a:lstStyle/>
                    <a:p>
                      <a:pPr algn="l" fontAlgn="b"/>
                      <a:r>
                        <a:rPr lang="en-CA" sz="1100" b="1" i="0" u="none" strike="noStrike" dirty="0">
                          <a:solidFill>
                            <a:srgbClr val="000000"/>
                          </a:solidFill>
                          <a:effectLst/>
                          <a:latin typeface="Calibri" panose="020F0502020204030204" pitchFamily="34" charset="0"/>
                        </a:rPr>
                        <a:t>Other Diagrams:</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hMerge="1">
                  <a:txBody>
                    <a:bodyPr/>
                    <a:lstStyle/>
                    <a:p>
                      <a:endParaRPr lang="en-CA"/>
                    </a:p>
                  </a:txBody>
                  <a:tcPr/>
                </a:tc>
                <a:tc hMerge="1">
                  <a:txBody>
                    <a:bodyPr/>
                    <a:lstStyle/>
                    <a:p>
                      <a:endParaRPr lang="en-IN"/>
                    </a:p>
                  </a:txBody>
                  <a:tcPr/>
                </a:tc>
                <a:tc hMerge="1">
                  <a:txBody>
                    <a:bodyPr/>
                    <a:lstStyle/>
                    <a:p>
                      <a:endParaRPr lang="en-CA"/>
                    </a:p>
                  </a:txBody>
                  <a:tcPr/>
                </a:tc>
                <a:tc hMerge="1">
                  <a:txBody>
                    <a:bodyPr/>
                    <a:lstStyle/>
                    <a:p>
                      <a:endParaRPr lang="en-IN"/>
                    </a:p>
                  </a:txBody>
                  <a:tcPr/>
                </a:tc>
                <a:extLst>
                  <a:ext uri="{0D108BD9-81ED-4DB2-BD59-A6C34878D82A}">
                    <a16:rowId xmlns:a16="http://schemas.microsoft.com/office/drawing/2014/main" val="51066477"/>
                  </a:ext>
                </a:extLst>
              </a:tr>
              <a:tr h="259059">
                <a:tc>
                  <a:txBody>
                    <a:bodyPr/>
                    <a:lstStyle/>
                    <a:p>
                      <a:pPr algn="l" fontAlgn="b"/>
                      <a:r>
                        <a:rPr lang="en-CA" sz="1100" b="1" i="0" u="none" strike="noStrike" dirty="0">
                          <a:solidFill>
                            <a:srgbClr val="000000"/>
                          </a:solidFill>
                          <a:effectLst/>
                          <a:latin typeface="Calibri" panose="020F0502020204030204" pitchFamily="34" charset="0"/>
                        </a:rPr>
                        <a:t>Data Requirements</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gridSpan="2">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hMerge="1">
                  <a:txBody>
                    <a:bodyPr/>
                    <a:lstStyle/>
                    <a:p>
                      <a:endParaRPr lang="en-IN"/>
                    </a:p>
                  </a:txBody>
                  <a:tcPr/>
                </a:tc>
                <a:tc gridSpan="2">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hMerge="1">
                  <a:txBody>
                    <a:bodyPr/>
                    <a:lstStyle/>
                    <a:p>
                      <a:endParaRPr lang="en-IN"/>
                    </a:p>
                  </a:txBody>
                  <a:tcPr/>
                </a:tc>
                <a:extLst>
                  <a:ext uri="{0D108BD9-81ED-4DB2-BD59-A6C34878D82A}">
                    <a16:rowId xmlns:a16="http://schemas.microsoft.com/office/drawing/2014/main" val="584245877"/>
                  </a:ext>
                </a:extLst>
              </a:tr>
              <a:tr h="259059">
                <a:tc>
                  <a:txBody>
                    <a:bodyPr/>
                    <a:lstStyle/>
                    <a:p>
                      <a:pPr algn="l" fontAlgn="b"/>
                      <a:r>
                        <a:rPr lang="en-CA" sz="1100" b="1" i="0" u="none" strike="noStrike" dirty="0">
                          <a:solidFill>
                            <a:srgbClr val="000000"/>
                          </a:solidFill>
                          <a:effectLst/>
                          <a:latin typeface="Calibri" panose="020F0502020204030204" pitchFamily="34" charset="0"/>
                        </a:rPr>
                        <a:t>Data Required :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gridSpan="2">
                  <a:txBody>
                    <a:bodyPr/>
                    <a:lstStyle/>
                    <a:p>
                      <a:pPr algn="l" fontAlgn="b"/>
                      <a:r>
                        <a:rPr lang="en-US" sz="1100" b="1" i="0" u="none" strike="noStrike" dirty="0">
                          <a:solidFill>
                            <a:srgbClr val="000000"/>
                          </a:solidFill>
                          <a:effectLst/>
                          <a:latin typeface="Calibri" panose="020F0502020204030204" pitchFamily="34" charset="0"/>
                        </a:rPr>
                        <a:t>Data Required for Notification Agent</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gridSpan="2">
                  <a:txBody>
                    <a:bodyPr/>
                    <a:lstStyle/>
                    <a:p>
                      <a:pPr algn="l" fontAlgn="b"/>
                      <a:r>
                        <a:rPr lang="en-CA"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2263553938"/>
                  </a:ext>
                </a:extLst>
              </a:tr>
              <a:tr h="259059">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gridSpan="4">
                  <a:txBody>
                    <a:bodyPr/>
                    <a:lstStyle/>
                    <a:p>
                      <a:pPr algn="l" fontAlgn="b"/>
                      <a:r>
                        <a:rPr lang="en-CA" sz="1100" b="0" i="0" u="none" strike="noStrike" dirty="0">
                          <a:solidFill>
                            <a:srgbClr val="000000"/>
                          </a:solidFill>
                          <a:effectLst/>
                          <a:latin typeface="Calibri" panose="020F0502020204030204" pitchFamily="34" charset="0"/>
                        </a:rPr>
                        <a:t>Pet information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hMerge="1">
                  <a:txBody>
                    <a:bodyPr/>
                    <a:lstStyle/>
                    <a:p>
                      <a:endParaRPr lang="en-CA"/>
                    </a:p>
                  </a:txBody>
                  <a:tcPr/>
                </a:tc>
                <a:tc hMerge="1">
                  <a:txBody>
                    <a:bodyPr/>
                    <a:lstStyle/>
                    <a:p>
                      <a:endParaRPr lang="en-IN"/>
                    </a:p>
                  </a:txBody>
                  <a:tcPr/>
                </a:tc>
                <a:extLst>
                  <a:ext uri="{0D108BD9-81ED-4DB2-BD59-A6C34878D82A}">
                    <a16:rowId xmlns:a16="http://schemas.microsoft.com/office/drawing/2014/main" val="3851404489"/>
                  </a:ext>
                </a:extLst>
              </a:tr>
              <a:tr h="259059">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gridSpan="4">
                  <a:txBody>
                    <a:bodyPr/>
                    <a:lstStyle/>
                    <a:p>
                      <a:pPr algn="l" fontAlgn="b"/>
                      <a:r>
                        <a:rPr lang="en-US" sz="1100" b="0" i="0" u="none" strike="noStrike" dirty="0">
                          <a:solidFill>
                            <a:srgbClr val="000000"/>
                          </a:solidFill>
                          <a:effectLst/>
                          <a:latin typeface="Calibri" panose="020F0502020204030204" pitchFamily="34" charset="0"/>
                        </a:rPr>
                        <a:t>Appointment preferences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hMerge="1">
                  <a:txBody>
                    <a:bodyPr/>
                    <a:lstStyle/>
                    <a:p>
                      <a:endParaRPr lang="en-CA"/>
                    </a:p>
                  </a:txBody>
                  <a:tcPr/>
                </a:tc>
                <a:tc hMerge="1">
                  <a:txBody>
                    <a:bodyPr/>
                    <a:lstStyle/>
                    <a:p>
                      <a:endParaRPr lang="en-IN"/>
                    </a:p>
                  </a:txBody>
                  <a:tcPr/>
                </a:tc>
                <a:extLst>
                  <a:ext uri="{0D108BD9-81ED-4DB2-BD59-A6C34878D82A}">
                    <a16:rowId xmlns:a16="http://schemas.microsoft.com/office/drawing/2014/main" val="2916741115"/>
                  </a:ext>
                </a:extLst>
              </a:tr>
              <a:tr h="269853">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gridSpan="4">
                  <a:txBody>
                    <a:bodyPr/>
                    <a:lstStyle/>
                    <a:p>
                      <a:pPr algn="l" fontAlgn="b"/>
                      <a:r>
                        <a:rPr lang="en-CA" sz="1100" b="0" i="0" u="none" strike="noStrike" dirty="0">
                          <a:solidFill>
                            <a:srgbClr val="000000"/>
                          </a:solidFill>
                          <a:effectLst/>
                          <a:latin typeface="Calibri" panose="020F0502020204030204" pitchFamily="34" charset="0"/>
                        </a:rPr>
                        <a:t>Client information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CA"/>
                    </a:p>
                  </a:txBody>
                  <a:tcPr/>
                </a:tc>
                <a:tc hMerge="1">
                  <a:txBody>
                    <a:bodyPr/>
                    <a:lstStyle/>
                    <a:p>
                      <a:endParaRPr lang="en-IN"/>
                    </a:p>
                  </a:txBody>
                  <a:tcPr/>
                </a:tc>
                <a:extLst>
                  <a:ext uri="{0D108BD9-81ED-4DB2-BD59-A6C34878D82A}">
                    <a16:rowId xmlns:a16="http://schemas.microsoft.com/office/drawing/2014/main" val="3455242491"/>
                  </a:ext>
                </a:extLst>
              </a:tr>
            </a:tbl>
          </a:graphicData>
        </a:graphic>
      </p:graphicFrame>
      <p:sp>
        <p:nvSpPr>
          <p:cNvPr id="5" name="Footer Placeholder 4">
            <a:extLst>
              <a:ext uri="{FF2B5EF4-FFF2-40B4-BE49-F238E27FC236}">
                <a16:creationId xmlns:a16="http://schemas.microsoft.com/office/drawing/2014/main" id="{3B521BBD-219B-451A-B636-BE5D3A38B8D1}"/>
              </a:ext>
            </a:extLst>
          </p:cNvPr>
          <p:cNvSpPr>
            <a:spLocks noGrp="1"/>
          </p:cNvSpPr>
          <p:nvPr>
            <p:ph type="ftr" sz="quarter" idx="11"/>
          </p:nvPr>
        </p:nvSpPr>
        <p:spPr/>
        <p:txBody>
          <a:bodyPr/>
          <a:lstStyle/>
          <a:p>
            <a:r>
              <a:rPr lang="ja-JP" altLang="en-US"/>
              <a:t>far@ucalgary.ca</a:t>
            </a:r>
            <a:endParaRPr lang="en-US" altLang="ja-JP"/>
          </a:p>
        </p:txBody>
      </p:sp>
      <p:sp>
        <p:nvSpPr>
          <p:cNvPr id="6" name="Slide Number Placeholder 5">
            <a:extLst>
              <a:ext uri="{FF2B5EF4-FFF2-40B4-BE49-F238E27FC236}">
                <a16:creationId xmlns:a16="http://schemas.microsoft.com/office/drawing/2014/main" id="{46442F15-EE31-4015-8E8D-C338DBFDD650}"/>
              </a:ext>
            </a:extLst>
          </p:cNvPr>
          <p:cNvSpPr>
            <a:spLocks noGrp="1"/>
          </p:cNvSpPr>
          <p:nvPr>
            <p:ph type="sldNum" sz="quarter" idx="12"/>
          </p:nvPr>
        </p:nvSpPr>
        <p:spPr/>
        <p:txBody>
          <a:bodyPr/>
          <a:lstStyle/>
          <a:p>
            <a:fld id="{A4BAB868-1E00-44C6-B1AB-DFCC5F9865BA}" type="slidenum">
              <a:rPr lang="ja-JP" altLang="en-US" smtClean="0"/>
              <a:t>27</a:t>
            </a:fld>
            <a:endParaRPr lang="en-US" altLang="ja-JP"/>
          </a:p>
        </p:txBody>
      </p:sp>
      <p:sp>
        <p:nvSpPr>
          <p:cNvPr id="9" name="Date Placeholder 3"/>
          <p:cNvSpPr>
            <a:spLocks noGrp="1"/>
          </p:cNvSpPr>
          <p:nvPr>
            <p:ph type="dt" sz="half" idx="10"/>
          </p:nvPr>
        </p:nvSpPr>
        <p:spPr>
          <a:xfrm>
            <a:off x="1219200" y="6381750"/>
            <a:ext cx="2540000" cy="400050"/>
          </a:xfrm>
        </p:spPr>
        <p:txBody>
          <a:bodyPr/>
          <a:lstStyle/>
          <a:p>
            <a:r>
              <a:rPr lang="en-US" dirty="0"/>
              <a:t>SENG696 (Fall 2021)</a:t>
            </a:r>
            <a:endParaRPr lang="en-US" altLang="ja-JP" dirty="0"/>
          </a:p>
        </p:txBody>
      </p:sp>
    </p:spTree>
    <p:extLst>
      <p:ext uri="{BB962C8B-B14F-4D97-AF65-F5344CB8AC3E}">
        <p14:creationId xmlns:p14="http://schemas.microsoft.com/office/powerpoint/2010/main" val="2510240318"/>
      </p:ext>
    </p:extLst>
  </p:cSld>
  <p:clrMapOvr>
    <a:masterClrMapping/>
  </p:clrMapOvr>
  <p:transition>
    <p:dissolv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9. Use Cases : Appointment Agent</a:t>
            </a:r>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28</a:t>
            </a:fld>
            <a:endParaRPr lang="en-US" altLang="ja-JP"/>
          </a:p>
        </p:txBody>
      </p:sp>
      <p:pic>
        <p:nvPicPr>
          <p:cNvPr id="3" name="Picture 2"/>
          <p:cNvPicPr>
            <a:picLocks noChangeAspect="1"/>
          </p:cNvPicPr>
          <p:nvPr/>
        </p:nvPicPr>
        <p:blipFill>
          <a:blip r:embed="rId2"/>
          <a:stretch>
            <a:fillRect/>
          </a:stretch>
        </p:blipFill>
        <p:spPr>
          <a:xfrm>
            <a:off x="1377950" y="1515290"/>
            <a:ext cx="8934450" cy="4368437"/>
          </a:xfrm>
          <a:prstGeom prst="rect">
            <a:avLst/>
          </a:prstGeom>
        </p:spPr>
      </p:pic>
    </p:spTree>
    <p:extLst>
      <p:ext uri="{BB962C8B-B14F-4D97-AF65-F5344CB8AC3E}">
        <p14:creationId xmlns:p14="http://schemas.microsoft.com/office/powerpoint/2010/main" val="3101799758"/>
      </p:ext>
    </p:extLst>
  </p:cSld>
  <p:clrMapOvr>
    <a:masterClrMapping/>
  </p:clrMapOvr>
  <p:transition>
    <p:dissolv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4F567-73E6-4E25-A69E-75076BC799B8}"/>
              </a:ext>
            </a:extLst>
          </p:cNvPr>
          <p:cNvSpPr>
            <a:spLocks noGrp="1"/>
          </p:cNvSpPr>
          <p:nvPr>
            <p:ph type="title"/>
          </p:nvPr>
        </p:nvSpPr>
        <p:spPr/>
        <p:txBody>
          <a:bodyPr/>
          <a:lstStyle/>
          <a:p>
            <a:r>
              <a:rPr lang="en-US" dirty="0"/>
              <a:t>Use Case Definition : Appointment Agent</a:t>
            </a:r>
            <a:endParaRPr lang="en-CA" dirty="0"/>
          </a:p>
        </p:txBody>
      </p:sp>
      <p:graphicFrame>
        <p:nvGraphicFramePr>
          <p:cNvPr id="8" name="Content Placeholder 7">
            <a:extLst>
              <a:ext uri="{FF2B5EF4-FFF2-40B4-BE49-F238E27FC236}">
                <a16:creationId xmlns:a16="http://schemas.microsoft.com/office/drawing/2014/main" id="{25F10F9E-A1CF-43EF-9BB8-B3A04A23BC07}"/>
              </a:ext>
            </a:extLst>
          </p:cNvPr>
          <p:cNvGraphicFramePr>
            <a:graphicFrameLocks noGrp="1"/>
          </p:cNvGraphicFramePr>
          <p:nvPr>
            <p:ph idx="1"/>
            <p:extLst>
              <p:ext uri="{D42A27DB-BD31-4B8C-83A1-F6EECF244321}">
                <p14:modId xmlns:p14="http://schemas.microsoft.com/office/powerpoint/2010/main" val="1838250757"/>
              </p:ext>
            </p:extLst>
          </p:nvPr>
        </p:nvGraphicFramePr>
        <p:xfrm>
          <a:off x="1743074" y="1952625"/>
          <a:ext cx="9153525" cy="3705224"/>
        </p:xfrm>
        <a:graphic>
          <a:graphicData uri="http://schemas.openxmlformats.org/drawingml/2006/table">
            <a:tbl>
              <a:tblPr firstRow="1" firstCol="1" bandRow="1"/>
              <a:tblGrid>
                <a:gridCol w="2163915">
                  <a:extLst>
                    <a:ext uri="{9D8B030D-6E8A-4147-A177-3AD203B41FA5}">
                      <a16:colId xmlns:a16="http://schemas.microsoft.com/office/drawing/2014/main" val="1286325860"/>
                    </a:ext>
                  </a:extLst>
                </a:gridCol>
                <a:gridCol w="6989610">
                  <a:extLst>
                    <a:ext uri="{9D8B030D-6E8A-4147-A177-3AD203B41FA5}">
                      <a16:colId xmlns:a16="http://schemas.microsoft.com/office/drawing/2014/main" val="1117309089"/>
                    </a:ext>
                  </a:extLst>
                </a:gridCol>
              </a:tblGrid>
              <a:tr h="304075">
                <a:tc>
                  <a:txBody>
                    <a:bodyPr/>
                    <a:lstStyle/>
                    <a:p>
                      <a:pPr>
                        <a:lnSpc>
                          <a:spcPct val="107000"/>
                        </a:lnSpc>
                        <a:spcAft>
                          <a:spcPts val="800"/>
                        </a:spcAft>
                      </a:pPr>
                      <a:r>
                        <a:rPr lang="en-IN" sz="1100" b="1">
                          <a:effectLst/>
                          <a:latin typeface="Calibri" panose="020F0502020204030204" pitchFamily="34" charset="0"/>
                          <a:ea typeface="Calibri" panose="020F0502020204030204" pitchFamily="34" charset="0"/>
                          <a:cs typeface="Times New Roman" panose="02020603050405020304" pitchFamily="18" charset="0"/>
                        </a:rPr>
                        <a:t>Brief Description:</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000" dirty="0">
                          <a:effectLst/>
                          <a:latin typeface="Calibri" panose="020F0502020204030204" pitchFamily="34" charset="0"/>
                          <a:ea typeface="Calibri" panose="020F0502020204030204" pitchFamily="34" charset="0"/>
                          <a:cs typeface="Times New Roman" panose="02020603050405020304" pitchFamily="18" charset="0"/>
                        </a:rPr>
                        <a:t>The Clinic System uses this Use case to schedule appointment for the user</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5610014"/>
                  </a:ext>
                </a:extLst>
              </a:tr>
              <a:tr h="304075">
                <a:tc>
                  <a:txBody>
                    <a:bodyPr/>
                    <a:lstStyle/>
                    <a:p>
                      <a:pPr>
                        <a:lnSpc>
                          <a:spcPct val="107000"/>
                        </a:lnSpc>
                        <a:spcAft>
                          <a:spcPts val="800"/>
                        </a:spcAft>
                      </a:pPr>
                      <a:r>
                        <a:rPr lang="en-IN" sz="1100" b="1">
                          <a:effectLst/>
                          <a:latin typeface="Calibri" panose="020F0502020204030204" pitchFamily="34" charset="0"/>
                          <a:ea typeface="Calibri" panose="020F0502020204030204" pitchFamily="34" charset="0"/>
                          <a:cs typeface="Times New Roman" panose="02020603050405020304" pitchFamily="18" charset="0"/>
                        </a:rPr>
                        <a:t>Precondition(s):</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User is registered and has requested for an appointment</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8653559"/>
                  </a:ext>
                </a:extLst>
              </a:tr>
              <a:tr h="622231">
                <a:tc>
                  <a:txBody>
                    <a:bodyPr/>
                    <a:lstStyle/>
                    <a:p>
                      <a:pPr>
                        <a:lnSpc>
                          <a:spcPct val="107000"/>
                        </a:lnSpc>
                        <a:spcAft>
                          <a:spcPts val="800"/>
                        </a:spcAft>
                      </a:pPr>
                      <a:r>
                        <a:rPr lang="en-IN" sz="1100" b="1">
                          <a:effectLst/>
                          <a:latin typeface="Calibri" panose="020F0502020204030204" pitchFamily="34" charset="0"/>
                          <a:ea typeface="Calibri" panose="020F0502020204030204" pitchFamily="34" charset="0"/>
                          <a:cs typeface="Times New Roman" panose="02020603050405020304" pitchFamily="18" charset="0"/>
                        </a:rPr>
                        <a:t>Post Condition(s):</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Considering all Services work as expected, the appointment agent can display, update, and prioritize appointments </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63262411"/>
                  </a:ext>
                </a:extLst>
              </a:tr>
              <a:tr h="304075">
                <a:tc>
                  <a:txBody>
                    <a:bodyPr/>
                    <a:lstStyle/>
                    <a:p>
                      <a:pPr>
                        <a:lnSpc>
                          <a:spcPct val="107000"/>
                        </a:lnSpc>
                        <a:spcAft>
                          <a:spcPts val="800"/>
                        </a:spcAft>
                      </a:pPr>
                      <a:r>
                        <a:rPr lang="en-IN"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Process Steps</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258803629"/>
                  </a:ext>
                </a:extLst>
              </a:tr>
              <a:tr h="304075">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1</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The Appointment agent receives relevant user information from the clinic system agent</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9118161"/>
                  </a:ext>
                </a:extLst>
              </a:tr>
              <a:tr h="622231">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2</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The Appointment Agent looks in the database for available slots and considers the nature of visit to allot a time slot to the user.</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4859037"/>
                  </a:ext>
                </a:extLst>
              </a:tr>
              <a:tr h="622231">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3</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Information about the allotted time slot of the user is sent to the clinic system agent to display it to the user.</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1865150"/>
                  </a:ext>
                </a:extLst>
              </a:tr>
              <a:tr h="622231">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4</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The appointment system agent updates the appointment details by in a case when an appointment is cancelled or needs to be prioritized. </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3541414"/>
                  </a:ext>
                </a:extLst>
              </a:tr>
            </a:tbl>
          </a:graphicData>
        </a:graphic>
      </p:graphicFrame>
      <p:sp>
        <p:nvSpPr>
          <p:cNvPr id="5" name="Footer Placeholder 4">
            <a:extLst>
              <a:ext uri="{FF2B5EF4-FFF2-40B4-BE49-F238E27FC236}">
                <a16:creationId xmlns:a16="http://schemas.microsoft.com/office/drawing/2014/main" id="{A4BBD065-CFB0-4AA8-B893-8CE3316396F2}"/>
              </a:ext>
            </a:extLst>
          </p:cNvPr>
          <p:cNvSpPr>
            <a:spLocks noGrp="1"/>
          </p:cNvSpPr>
          <p:nvPr>
            <p:ph type="ftr" sz="quarter" idx="11"/>
          </p:nvPr>
        </p:nvSpPr>
        <p:spPr/>
        <p:txBody>
          <a:bodyPr/>
          <a:lstStyle/>
          <a:p>
            <a:r>
              <a:rPr lang="ja-JP" altLang="en-US"/>
              <a:t>far@ucalgary.ca</a:t>
            </a:r>
            <a:endParaRPr lang="en-US" altLang="ja-JP"/>
          </a:p>
        </p:txBody>
      </p:sp>
      <p:sp>
        <p:nvSpPr>
          <p:cNvPr id="6" name="Slide Number Placeholder 5">
            <a:extLst>
              <a:ext uri="{FF2B5EF4-FFF2-40B4-BE49-F238E27FC236}">
                <a16:creationId xmlns:a16="http://schemas.microsoft.com/office/drawing/2014/main" id="{261F0887-D6C4-4081-A5DF-43ABBEB2DA72}"/>
              </a:ext>
            </a:extLst>
          </p:cNvPr>
          <p:cNvSpPr>
            <a:spLocks noGrp="1"/>
          </p:cNvSpPr>
          <p:nvPr>
            <p:ph type="sldNum" sz="quarter" idx="12"/>
          </p:nvPr>
        </p:nvSpPr>
        <p:spPr/>
        <p:txBody>
          <a:bodyPr/>
          <a:lstStyle/>
          <a:p>
            <a:fld id="{A4BAB868-1E00-44C6-B1AB-DFCC5F9865BA}" type="slidenum">
              <a:rPr lang="ja-JP" altLang="en-US" smtClean="0"/>
              <a:t>29</a:t>
            </a:fld>
            <a:endParaRPr lang="en-US" altLang="ja-JP"/>
          </a:p>
        </p:txBody>
      </p:sp>
      <p:sp>
        <p:nvSpPr>
          <p:cNvPr id="7" name="Date Placeholder 3"/>
          <p:cNvSpPr>
            <a:spLocks noGrp="1"/>
          </p:cNvSpPr>
          <p:nvPr>
            <p:ph type="dt" sz="half" idx="10"/>
          </p:nvPr>
        </p:nvSpPr>
        <p:spPr>
          <a:xfrm>
            <a:off x="1219200" y="6381750"/>
            <a:ext cx="2540000" cy="400050"/>
          </a:xfrm>
        </p:spPr>
        <p:txBody>
          <a:bodyPr/>
          <a:lstStyle/>
          <a:p>
            <a:r>
              <a:rPr lang="en-US" dirty="0"/>
              <a:t>SENG696 (Fall 2021)</a:t>
            </a:r>
            <a:endParaRPr lang="en-US" altLang="ja-JP" dirty="0"/>
          </a:p>
        </p:txBody>
      </p:sp>
    </p:spTree>
    <p:extLst>
      <p:ext uri="{BB962C8B-B14F-4D97-AF65-F5344CB8AC3E}">
        <p14:creationId xmlns:p14="http://schemas.microsoft.com/office/powerpoint/2010/main" val="1765313091"/>
      </p:ext>
    </p:extLst>
  </p:cSld>
  <p:clrMapOvr>
    <a:masterClrMapping/>
  </p:clrMapOvr>
  <p:transition>
    <p:dissolv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888275" y="6457950"/>
            <a:ext cx="2540000" cy="400050"/>
          </a:xfrm>
        </p:spPr>
        <p:txBody>
          <a:bodyPr/>
          <a:lstStyle/>
          <a:p>
            <a:pPr fontAlgn="base">
              <a:spcBef>
                <a:spcPct val="0"/>
              </a:spcBef>
              <a:spcAft>
                <a:spcPct val="0"/>
              </a:spcAft>
            </a:pPr>
            <a:r>
              <a:rPr lang="en-US" dirty="0">
                <a:solidFill>
                  <a:srgbClr val="000000"/>
                </a:solidFill>
                <a:latin typeface="Tahoma" panose="020B0604030504040204" pitchFamily="34" charset="0"/>
                <a:ea typeface="MS PGothic" pitchFamily="50" charset="-128"/>
              </a:rPr>
              <a:t>SENG696 (Fall 2021)</a:t>
            </a:r>
            <a:endParaRPr lang="en-US" altLang="ja-JP" dirty="0">
              <a:solidFill>
                <a:srgbClr val="000000"/>
              </a:solidFill>
              <a:latin typeface="Tahoma" panose="020B0604030504040204" pitchFamily="34" charset="0"/>
              <a:ea typeface="MS PGothic" pitchFamily="50" charset="-128"/>
            </a:endParaRPr>
          </a:p>
        </p:txBody>
      </p:sp>
      <p:sp>
        <p:nvSpPr>
          <p:cNvPr id="6" name="Slide Number Placeholder 5"/>
          <p:cNvSpPr>
            <a:spLocks noGrp="1"/>
          </p:cNvSpPr>
          <p:nvPr>
            <p:ph type="sldNum" sz="quarter" idx="12"/>
          </p:nvPr>
        </p:nvSpPr>
        <p:spPr>
          <a:xfrm>
            <a:off x="9538788" y="6457950"/>
            <a:ext cx="2540000" cy="400050"/>
          </a:xfrm>
        </p:spPr>
        <p:txBody>
          <a:bodyPr/>
          <a:lstStyle/>
          <a:p>
            <a:pPr fontAlgn="base">
              <a:spcBef>
                <a:spcPct val="0"/>
              </a:spcBef>
              <a:spcAft>
                <a:spcPct val="0"/>
              </a:spcAft>
            </a:pPr>
            <a:fld id="{41250157-63A0-42F0-B449-1FE0403F37FF}" type="slidenum">
              <a:rPr lang="ja-JP" altLang="en-US">
                <a:solidFill>
                  <a:srgbClr val="000000"/>
                </a:solidFill>
                <a:latin typeface="Tahoma" panose="020B0604030504040204" pitchFamily="34" charset="0"/>
                <a:ea typeface="MS PGothic" pitchFamily="50" charset="-128"/>
              </a:rPr>
              <a:t>3</a:t>
            </a:fld>
            <a:endParaRPr lang="en-US" altLang="ja-JP" dirty="0">
              <a:solidFill>
                <a:srgbClr val="000000"/>
              </a:solidFill>
              <a:latin typeface="Tahoma" panose="020B0604030504040204" pitchFamily="34" charset="0"/>
              <a:ea typeface="MS PGothic" pitchFamily="50" charset="-128"/>
            </a:endParaRPr>
          </a:p>
        </p:txBody>
      </p:sp>
      <p:sp>
        <p:nvSpPr>
          <p:cNvPr id="1298434" name="Rectangle 2"/>
          <p:cNvSpPr>
            <a:spLocks noGrp="1" noChangeArrowheads="1"/>
          </p:cNvSpPr>
          <p:nvPr>
            <p:ph type="title"/>
          </p:nvPr>
        </p:nvSpPr>
        <p:spPr/>
        <p:txBody>
          <a:bodyPr/>
          <a:lstStyle/>
          <a:p>
            <a:r>
              <a:rPr lang="en-CA"/>
              <a:t>2. System Description</a:t>
            </a:r>
          </a:p>
        </p:txBody>
      </p:sp>
      <p:sp>
        <p:nvSpPr>
          <p:cNvPr id="1298435" name="Rectangle 3"/>
          <p:cNvSpPr>
            <a:spLocks noGrp="1" noChangeArrowheads="1"/>
          </p:cNvSpPr>
          <p:nvPr>
            <p:ph type="body" idx="1"/>
          </p:nvPr>
        </p:nvSpPr>
        <p:spPr>
          <a:xfrm>
            <a:off x="1219200" y="1691141"/>
            <a:ext cx="10668000" cy="4532312"/>
          </a:xfrm>
        </p:spPr>
        <p:txBody>
          <a:bodyPr/>
          <a:lstStyle/>
          <a:p>
            <a:pPr>
              <a:lnSpc>
                <a:spcPct val="80000"/>
              </a:lnSpc>
              <a:buFont typeface="Wingdings" panose="05000000000000000000" pitchFamily="2" charset="2"/>
              <a:buChar char="§"/>
            </a:pPr>
            <a:r>
              <a:rPr lang="en-CA" sz="2600" dirty="0"/>
              <a:t>The proposed </a:t>
            </a:r>
            <a:r>
              <a:rPr lang="en-CA" sz="2600" b="1" dirty="0">
                <a:solidFill>
                  <a:srgbClr val="D60093"/>
                </a:solidFill>
              </a:rPr>
              <a:t>E-Vet System(EVS)</a:t>
            </a:r>
            <a:r>
              <a:rPr lang="en-CA" sz="2600" dirty="0"/>
              <a:t> is a multi-agent system designed to render multiple functionalities to simplify the appointment booking process to the pet-owner(user) based on the owner’s preferences. </a:t>
            </a:r>
          </a:p>
          <a:p>
            <a:pPr>
              <a:lnSpc>
                <a:spcPct val="80000"/>
              </a:lnSpc>
              <a:buFont typeface="Wingdings" panose="05000000000000000000" pitchFamily="2" charset="2"/>
              <a:buChar char="§"/>
            </a:pPr>
            <a:r>
              <a:rPr lang="en-CA" sz="2600" dirty="0"/>
              <a:t>The clinic package is composed of a Video Interaction system, a Reminder generator, and a utility to generate medical reports.</a:t>
            </a:r>
          </a:p>
          <a:p>
            <a:pPr>
              <a:lnSpc>
                <a:spcPct val="80000"/>
              </a:lnSpc>
              <a:buFont typeface="Wingdings" panose="05000000000000000000" pitchFamily="2" charset="2"/>
              <a:buChar char="§"/>
            </a:pPr>
            <a:r>
              <a:rPr lang="en-CA" sz="2600" dirty="0"/>
              <a:t>The </a:t>
            </a:r>
            <a:r>
              <a:rPr lang="en-CA" sz="2600" b="1" dirty="0">
                <a:solidFill>
                  <a:srgbClr val="D60093"/>
                </a:solidFill>
              </a:rPr>
              <a:t>EVS </a:t>
            </a:r>
            <a:r>
              <a:rPr lang="en-CA" sz="2600" dirty="0"/>
              <a:t>application deals with a doctor’s multiple available schedules to find the optimum appointment window for the pet-owner, taking into consideration the related fees and severity of the symptoms. </a:t>
            </a:r>
          </a:p>
          <a:p>
            <a:pPr>
              <a:lnSpc>
                <a:spcPct val="80000"/>
              </a:lnSpc>
              <a:buFont typeface="Wingdings" panose="05000000000000000000" pitchFamily="2" charset="2"/>
              <a:buChar char="§"/>
            </a:pPr>
            <a:r>
              <a:rPr lang="en-CA" sz="2600" dirty="0"/>
              <a:t>The application has to schedule the appointment and send regular reminders for the appointment dates to the pet-owner. It also generates a medical report based upon the doctor’s feedback and stores it for future references.</a:t>
            </a:r>
          </a:p>
        </p:txBody>
      </p:sp>
    </p:spTree>
  </p:cSld>
  <p:clrMapOvr>
    <a:masterClrMapping/>
  </p:clrMapOvr>
  <p:transition>
    <p:dissolv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F758E-873C-45F8-B70D-C7679F4A01E5}"/>
              </a:ext>
            </a:extLst>
          </p:cNvPr>
          <p:cNvSpPr>
            <a:spLocks noGrp="1"/>
          </p:cNvSpPr>
          <p:nvPr>
            <p:ph type="title"/>
          </p:nvPr>
        </p:nvSpPr>
        <p:spPr/>
        <p:txBody>
          <a:bodyPr/>
          <a:lstStyle/>
          <a:p>
            <a:r>
              <a:rPr lang="en-US" dirty="0"/>
              <a:t>Use Case Definition : Appointment Agent</a:t>
            </a:r>
            <a:endParaRPr lang="en-CA" dirty="0"/>
          </a:p>
        </p:txBody>
      </p:sp>
      <p:graphicFrame>
        <p:nvGraphicFramePr>
          <p:cNvPr id="8" name="Content Placeholder 7">
            <a:extLst>
              <a:ext uri="{FF2B5EF4-FFF2-40B4-BE49-F238E27FC236}">
                <a16:creationId xmlns:a16="http://schemas.microsoft.com/office/drawing/2014/main" id="{189ECA48-8C9E-4081-A762-7A7C32D6FA10}"/>
              </a:ext>
            </a:extLst>
          </p:cNvPr>
          <p:cNvGraphicFramePr>
            <a:graphicFrameLocks noGrp="1"/>
          </p:cNvGraphicFramePr>
          <p:nvPr>
            <p:ph idx="1"/>
            <p:extLst>
              <p:ext uri="{D42A27DB-BD31-4B8C-83A1-F6EECF244321}">
                <p14:modId xmlns:p14="http://schemas.microsoft.com/office/powerpoint/2010/main" val="3464949678"/>
              </p:ext>
            </p:extLst>
          </p:nvPr>
        </p:nvGraphicFramePr>
        <p:xfrm>
          <a:off x="1422401" y="1657349"/>
          <a:ext cx="9883775" cy="4359134"/>
        </p:xfrm>
        <a:graphic>
          <a:graphicData uri="http://schemas.openxmlformats.org/drawingml/2006/table">
            <a:tbl>
              <a:tblPr/>
              <a:tblGrid>
                <a:gridCol w="2695575">
                  <a:extLst>
                    <a:ext uri="{9D8B030D-6E8A-4147-A177-3AD203B41FA5}">
                      <a16:colId xmlns:a16="http://schemas.microsoft.com/office/drawing/2014/main" val="3560748494"/>
                    </a:ext>
                  </a:extLst>
                </a:gridCol>
                <a:gridCol w="3463065">
                  <a:extLst>
                    <a:ext uri="{9D8B030D-6E8A-4147-A177-3AD203B41FA5}">
                      <a16:colId xmlns:a16="http://schemas.microsoft.com/office/drawing/2014/main" val="970437548"/>
                    </a:ext>
                  </a:extLst>
                </a:gridCol>
                <a:gridCol w="3725135">
                  <a:extLst>
                    <a:ext uri="{9D8B030D-6E8A-4147-A177-3AD203B41FA5}">
                      <a16:colId xmlns:a16="http://schemas.microsoft.com/office/drawing/2014/main" val="3492690313"/>
                    </a:ext>
                  </a:extLst>
                </a:gridCol>
              </a:tblGrid>
              <a:tr h="259059">
                <a:tc>
                  <a:txBody>
                    <a:bodyPr/>
                    <a:lstStyle/>
                    <a:p>
                      <a:pPr algn="l" fontAlgn="b"/>
                      <a:r>
                        <a:rPr lang="en-CA" sz="1100" b="1" i="0" u="none" strike="noStrike" dirty="0">
                          <a:solidFill>
                            <a:srgbClr val="000000"/>
                          </a:solidFill>
                          <a:effectLst/>
                          <a:latin typeface="Calibri" panose="020F0502020204030204" pitchFamily="34" charset="0"/>
                        </a:rPr>
                        <a:t>Exceptions</a:t>
                      </a:r>
                    </a:p>
                  </a:txBody>
                  <a:tcPr marL="7620" marR="7620" marT="762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a:txBody>
                    <a:bodyPr/>
                    <a:lstStyle/>
                    <a:p>
                      <a:pPr algn="l" fontAlgn="b"/>
                      <a:r>
                        <a:rPr lang="en-CA" sz="1100" b="0" i="0" u="none" strike="noStrike">
                          <a:solidFill>
                            <a:srgbClr val="000000"/>
                          </a:solidFill>
                          <a:effectLst/>
                          <a:latin typeface="Calibri" panose="020F0502020204030204" pitchFamily="34" charset="0"/>
                        </a:rPr>
                        <a:t> </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solidFill>
                      <a:srgbClr val="D0CECE"/>
                    </a:solidFill>
                  </a:tcPr>
                </a:tc>
                <a:tc>
                  <a:txBody>
                    <a:bodyPr/>
                    <a:lstStyle/>
                    <a:p>
                      <a:pPr algn="l" fontAlgn="b"/>
                      <a:r>
                        <a:rPr lang="en-CA" sz="1100" b="0" i="0" u="none" strike="noStrike">
                          <a:solidFill>
                            <a:srgbClr val="000000"/>
                          </a:solidFill>
                          <a:effectLst/>
                          <a:latin typeface="Calibri" panose="020F0502020204030204" pitchFamily="34" charset="0"/>
                        </a:rPr>
                        <a:t> </a:t>
                      </a:r>
                    </a:p>
                  </a:txBody>
                  <a:tcPr marL="7620" marR="7620" marT="762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0CECE"/>
                    </a:solidFill>
                  </a:tcPr>
                </a:tc>
                <a:extLst>
                  <a:ext uri="{0D108BD9-81ED-4DB2-BD59-A6C34878D82A}">
                    <a16:rowId xmlns:a16="http://schemas.microsoft.com/office/drawing/2014/main" val="826414664"/>
                  </a:ext>
                </a:extLst>
              </a:tr>
              <a:tr h="572134">
                <a:tc>
                  <a:txBody>
                    <a:bodyPr/>
                    <a:lstStyle/>
                    <a:p>
                      <a:pPr algn="l" fontAlgn="ctr"/>
                      <a:r>
                        <a:rPr lang="en-CA" sz="1100" b="0" i="0" u="none" strike="noStrike" dirty="0">
                          <a:solidFill>
                            <a:srgbClr val="000000"/>
                          </a:solidFill>
                          <a:effectLst/>
                          <a:latin typeface="Calibri" panose="020F0502020204030204" pitchFamily="34" charset="0"/>
                        </a:rPr>
                        <a:t>1a</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System Not Accessible at this point</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Error Message is generated stating that system is not accessible.</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22267423"/>
                  </a:ext>
                </a:extLst>
              </a:tr>
              <a:tr h="582014">
                <a:tc>
                  <a:txBody>
                    <a:bodyPr/>
                    <a:lstStyle/>
                    <a:p>
                      <a:pPr algn="l" fontAlgn="ctr"/>
                      <a:r>
                        <a:rPr lang="en-CA" sz="1100" b="0" i="0" u="none" strike="noStrike" dirty="0">
                          <a:solidFill>
                            <a:srgbClr val="000000"/>
                          </a:solidFill>
                          <a:effectLst/>
                          <a:latin typeface="Calibri" panose="020F0502020204030204" pitchFamily="34" charset="0"/>
                        </a:rPr>
                        <a:t>3a</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System cannot book an appointment</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Error Message is generated stating that appointment slots are not available.</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80515083"/>
                  </a:ext>
                </a:extLst>
              </a:tr>
              <a:tr h="582014">
                <a:tc>
                  <a:txBody>
                    <a:bodyPr/>
                    <a:lstStyle/>
                    <a:p>
                      <a:pPr algn="l" fontAlgn="ctr"/>
                      <a:r>
                        <a:rPr lang="en-CA" sz="1100" b="0" i="0" u="none" strike="noStrike" dirty="0">
                          <a:solidFill>
                            <a:srgbClr val="000000"/>
                          </a:solidFill>
                          <a:effectLst/>
                          <a:latin typeface="Calibri" panose="020F0502020204030204" pitchFamily="34" charset="0"/>
                        </a:rPr>
                        <a:t>6b </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Unreadable and SQL Exception</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Error Message is generated when the agent is unable to send SMS or any SQL database error.</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34274501"/>
                  </a:ext>
                </a:extLst>
              </a:tr>
              <a:tr h="259059">
                <a:tc>
                  <a:txBody>
                    <a:bodyPr/>
                    <a:lstStyle/>
                    <a:p>
                      <a:pPr algn="l" fontAlgn="b"/>
                      <a:r>
                        <a:rPr lang="en-CA" sz="1100" b="1" i="0" u="none" strike="noStrike" dirty="0">
                          <a:solidFill>
                            <a:srgbClr val="000000"/>
                          </a:solidFill>
                          <a:effectLst/>
                          <a:latin typeface="Calibri" panose="020F0502020204030204" pitchFamily="34" charset="0"/>
                        </a:rPr>
                        <a:t>Relationships:</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CA"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extLst>
                  <a:ext uri="{0D108BD9-81ED-4DB2-BD59-A6C34878D82A}">
                    <a16:rowId xmlns:a16="http://schemas.microsoft.com/office/drawing/2014/main" val="3097203048"/>
                  </a:ext>
                </a:extLst>
              </a:tr>
              <a:tr h="259059">
                <a:tc>
                  <a:txBody>
                    <a:bodyPr/>
                    <a:lstStyle/>
                    <a:p>
                      <a:pPr algn="l" fontAlgn="b"/>
                      <a:r>
                        <a:rPr lang="en-CA" sz="1100" b="1" i="0" u="none" strike="noStrike" dirty="0">
                          <a:solidFill>
                            <a:srgbClr val="000000"/>
                          </a:solidFill>
                          <a:effectLst/>
                          <a:latin typeface="Calibri" panose="020F0502020204030204" pitchFamily="34" charset="0"/>
                        </a:rPr>
                        <a:t>Initiating</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l" fontAlgn="b"/>
                      <a:r>
                        <a:rPr lang="en-CA" sz="1100" b="0" i="0" u="none" strike="noStrike" dirty="0">
                          <a:solidFill>
                            <a:srgbClr val="000000"/>
                          </a:solidFill>
                          <a:effectLst/>
                          <a:latin typeface="Calibri" panose="020F0502020204030204" pitchFamily="34" charset="0"/>
                        </a:rPr>
                        <a:t>Clinic System Agent</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CA"/>
                    </a:p>
                  </a:txBody>
                  <a:tcPr/>
                </a:tc>
                <a:extLst>
                  <a:ext uri="{0D108BD9-81ED-4DB2-BD59-A6C34878D82A}">
                    <a16:rowId xmlns:a16="http://schemas.microsoft.com/office/drawing/2014/main" val="3743953456"/>
                  </a:ext>
                </a:extLst>
              </a:tr>
              <a:tr h="269853">
                <a:tc>
                  <a:txBody>
                    <a:bodyPr/>
                    <a:lstStyle/>
                    <a:p>
                      <a:pPr algn="l" fontAlgn="b"/>
                      <a:r>
                        <a:rPr lang="en-CA" sz="1100" b="1" i="0" u="none" strike="noStrike" dirty="0">
                          <a:solidFill>
                            <a:srgbClr val="000000"/>
                          </a:solidFill>
                          <a:effectLst/>
                          <a:latin typeface="Calibri" panose="020F0502020204030204" pitchFamily="34" charset="0"/>
                        </a:rPr>
                        <a:t>Collaborating</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Notification Agent, Clinic System Agent</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32068129"/>
                  </a:ext>
                </a:extLst>
              </a:tr>
              <a:tr h="269853">
                <a:tc gridSpan="3">
                  <a:txBody>
                    <a:bodyPr/>
                    <a:lstStyle/>
                    <a:p>
                      <a:pPr algn="l" fontAlgn="b"/>
                      <a:r>
                        <a:rPr lang="en-CA" sz="1100" b="1" i="0" u="none" strike="noStrike" dirty="0">
                          <a:solidFill>
                            <a:srgbClr val="000000"/>
                          </a:solidFill>
                          <a:effectLst/>
                          <a:latin typeface="Calibri" panose="020F0502020204030204" pitchFamily="34" charset="0"/>
                        </a:rPr>
                        <a:t>Other Diagrams:</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51066477"/>
                  </a:ext>
                </a:extLst>
              </a:tr>
              <a:tr h="259059">
                <a:tc>
                  <a:txBody>
                    <a:bodyPr/>
                    <a:lstStyle/>
                    <a:p>
                      <a:pPr algn="l" fontAlgn="b"/>
                      <a:r>
                        <a:rPr lang="en-CA" sz="1100" b="1" i="0" u="none" strike="noStrike" dirty="0">
                          <a:solidFill>
                            <a:srgbClr val="000000"/>
                          </a:solidFill>
                          <a:effectLst/>
                          <a:latin typeface="Calibri" panose="020F0502020204030204" pitchFamily="34" charset="0"/>
                        </a:rPr>
                        <a:t>Data Requirements</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extLst>
                  <a:ext uri="{0D108BD9-81ED-4DB2-BD59-A6C34878D82A}">
                    <a16:rowId xmlns:a16="http://schemas.microsoft.com/office/drawing/2014/main" val="584245877"/>
                  </a:ext>
                </a:extLst>
              </a:tr>
              <a:tr h="259059">
                <a:tc>
                  <a:txBody>
                    <a:bodyPr/>
                    <a:lstStyle/>
                    <a:p>
                      <a:pPr algn="l" fontAlgn="b"/>
                      <a:r>
                        <a:rPr lang="en-CA" sz="1100" b="1" i="0" u="none" strike="noStrike" dirty="0">
                          <a:solidFill>
                            <a:srgbClr val="000000"/>
                          </a:solidFill>
                          <a:effectLst/>
                          <a:latin typeface="Calibri" panose="020F0502020204030204" pitchFamily="34" charset="0"/>
                        </a:rPr>
                        <a:t>Data Required :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l" fontAlgn="b"/>
                      <a:r>
                        <a:rPr lang="en-US" sz="1100" b="1" i="0" u="none" strike="noStrike" dirty="0">
                          <a:solidFill>
                            <a:srgbClr val="000000"/>
                          </a:solidFill>
                          <a:effectLst/>
                          <a:latin typeface="Calibri" panose="020F0502020204030204" pitchFamily="34" charset="0"/>
                        </a:rPr>
                        <a:t>Data Required for Notification Agent</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3553938"/>
                  </a:ext>
                </a:extLst>
              </a:tr>
              <a:tr h="259059">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gridSpan="2">
                  <a:txBody>
                    <a:bodyPr/>
                    <a:lstStyle/>
                    <a:p>
                      <a:pPr algn="l" fontAlgn="b"/>
                      <a:r>
                        <a:rPr lang="en-CA" sz="1100" b="0" i="0" u="none" strike="noStrike" dirty="0">
                          <a:solidFill>
                            <a:srgbClr val="000000"/>
                          </a:solidFill>
                          <a:effectLst/>
                          <a:latin typeface="Calibri" panose="020F0502020204030204" pitchFamily="34" charset="0"/>
                        </a:rPr>
                        <a:t>Pet information</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CA"/>
                    </a:p>
                  </a:txBody>
                  <a:tcPr/>
                </a:tc>
                <a:extLst>
                  <a:ext uri="{0D108BD9-81ED-4DB2-BD59-A6C34878D82A}">
                    <a16:rowId xmlns:a16="http://schemas.microsoft.com/office/drawing/2014/main" val="3851404489"/>
                  </a:ext>
                </a:extLst>
              </a:tr>
              <a:tr h="259059">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Appointment preferences</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6741115"/>
                  </a:ext>
                </a:extLst>
              </a:tr>
              <a:tr h="269853">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gridSpan="2">
                  <a:txBody>
                    <a:bodyPr/>
                    <a:lstStyle/>
                    <a:p>
                      <a:pPr algn="l" fontAlgn="b"/>
                      <a:r>
                        <a:rPr lang="en-CA" sz="1100" b="0" i="0" u="none" strike="noStrike" dirty="0">
                          <a:solidFill>
                            <a:srgbClr val="000000"/>
                          </a:solidFill>
                          <a:effectLst/>
                          <a:latin typeface="Calibri" panose="020F0502020204030204" pitchFamily="34" charset="0"/>
                        </a:rPr>
                        <a:t>Client information</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CA"/>
                    </a:p>
                  </a:txBody>
                  <a:tcPr/>
                </a:tc>
                <a:extLst>
                  <a:ext uri="{0D108BD9-81ED-4DB2-BD59-A6C34878D82A}">
                    <a16:rowId xmlns:a16="http://schemas.microsoft.com/office/drawing/2014/main" val="3455242491"/>
                  </a:ext>
                </a:extLst>
              </a:tr>
            </a:tbl>
          </a:graphicData>
        </a:graphic>
      </p:graphicFrame>
      <p:sp>
        <p:nvSpPr>
          <p:cNvPr id="5" name="Footer Placeholder 4">
            <a:extLst>
              <a:ext uri="{FF2B5EF4-FFF2-40B4-BE49-F238E27FC236}">
                <a16:creationId xmlns:a16="http://schemas.microsoft.com/office/drawing/2014/main" id="{3B521BBD-219B-451A-B636-BE5D3A38B8D1}"/>
              </a:ext>
            </a:extLst>
          </p:cNvPr>
          <p:cNvSpPr>
            <a:spLocks noGrp="1"/>
          </p:cNvSpPr>
          <p:nvPr>
            <p:ph type="ftr" sz="quarter" idx="11"/>
          </p:nvPr>
        </p:nvSpPr>
        <p:spPr/>
        <p:txBody>
          <a:bodyPr/>
          <a:lstStyle/>
          <a:p>
            <a:r>
              <a:rPr lang="ja-JP" altLang="en-US"/>
              <a:t>far@ucalgary.ca</a:t>
            </a:r>
            <a:endParaRPr lang="en-US" altLang="ja-JP"/>
          </a:p>
        </p:txBody>
      </p:sp>
      <p:sp>
        <p:nvSpPr>
          <p:cNvPr id="6" name="Slide Number Placeholder 5">
            <a:extLst>
              <a:ext uri="{FF2B5EF4-FFF2-40B4-BE49-F238E27FC236}">
                <a16:creationId xmlns:a16="http://schemas.microsoft.com/office/drawing/2014/main" id="{46442F15-EE31-4015-8E8D-C338DBFDD650}"/>
              </a:ext>
            </a:extLst>
          </p:cNvPr>
          <p:cNvSpPr>
            <a:spLocks noGrp="1"/>
          </p:cNvSpPr>
          <p:nvPr>
            <p:ph type="sldNum" sz="quarter" idx="12"/>
          </p:nvPr>
        </p:nvSpPr>
        <p:spPr/>
        <p:txBody>
          <a:bodyPr/>
          <a:lstStyle/>
          <a:p>
            <a:fld id="{A4BAB868-1E00-44C6-B1AB-DFCC5F9865BA}" type="slidenum">
              <a:rPr lang="ja-JP" altLang="en-US" smtClean="0"/>
              <a:t>30</a:t>
            </a:fld>
            <a:endParaRPr lang="en-US" altLang="ja-JP"/>
          </a:p>
        </p:txBody>
      </p:sp>
      <p:sp>
        <p:nvSpPr>
          <p:cNvPr id="9" name="Date Placeholder 3"/>
          <p:cNvSpPr>
            <a:spLocks noGrp="1"/>
          </p:cNvSpPr>
          <p:nvPr>
            <p:ph type="dt" sz="half" idx="10"/>
          </p:nvPr>
        </p:nvSpPr>
        <p:spPr>
          <a:xfrm>
            <a:off x="1219200" y="6381750"/>
            <a:ext cx="2540000" cy="400050"/>
          </a:xfrm>
        </p:spPr>
        <p:txBody>
          <a:bodyPr/>
          <a:lstStyle/>
          <a:p>
            <a:r>
              <a:rPr lang="en-US" dirty="0"/>
              <a:t>SENG696 (Fall 2021)</a:t>
            </a:r>
            <a:endParaRPr lang="en-US" altLang="ja-JP" dirty="0"/>
          </a:p>
        </p:txBody>
      </p:sp>
    </p:spTree>
    <p:extLst>
      <p:ext uri="{BB962C8B-B14F-4D97-AF65-F5344CB8AC3E}">
        <p14:creationId xmlns:p14="http://schemas.microsoft.com/office/powerpoint/2010/main" val="3815128526"/>
      </p:ext>
    </p:extLst>
  </p:cSld>
  <p:clrMapOvr>
    <a:masterClrMapping/>
  </p:clrMapOvr>
  <p:transition>
    <p:dissolv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10. Use Cases : Video Link Agent</a:t>
            </a:r>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31</a:t>
            </a:fld>
            <a:endParaRPr lang="en-US" altLang="ja-JP"/>
          </a:p>
        </p:txBody>
      </p:sp>
      <p:pic>
        <p:nvPicPr>
          <p:cNvPr id="7" name="Picture 6"/>
          <p:cNvPicPr>
            <a:picLocks noChangeAspect="1"/>
          </p:cNvPicPr>
          <p:nvPr/>
        </p:nvPicPr>
        <p:blipFill>
          <a:blip r:embed="rId2"/>
          <a:stretch>
            <a:fillRect/>
          </a:stretch>
        </p:blipFill>
        <p:spPr>
          <a:xfrm>
            <a:off x="1613943" y="1890984"/>
            <a:ext cx="8772525" cy="2257425"/>
          </a:xfrm>
          <a:prstGeom prst="rect">
            <a:avLst/>
          </a:prstGeom>
        </p:spPr>
      </p:pic>
      <p:sp>
        <p:nvSpPr>
          <p:cNvPr id="8" name="Date Placeholder 3"/>
          <p:cNvSpPr>
            <a:spLocks noGrp="1"/>
          </p:cNvSpPr>
          <p:nvPr>
            <p:ph type="dt" sz="half" idx="10"/>
          </p:nvPr>
        </p:nvSpPr>
        <p:spPr>
          <a:xfrm>
            <a:off x="1219200" y="6381750"/>
            <a:ext cx="2540000" cy="400050"/>
          </a:xfrm>
        </p:spPr>
        <p:txBody>
          <a:bodyPr/>
          <a:lstStyle/>
          <a:p>
            <a:r>
              <a:rPr lang="en-US" dirty="0"/>
              <a:t>SENG696 (Fall 2021)</a:t>
            </a:r>
            <a:endParaRPr lang="en-US" altLang="ja-JP" dirty="0"/>
          </a:p>
        </p:txBody>
      </p:sp>
    </p:spTree>
    <p:extLst>
      <p:ext uri="{BB962C8B-B14F-4D97-AF65-F5344CB8AC3E}">
        <p14:creationId xmlns:p14="http://schemas.microsoft.com/office/powerpoint/2010/main" val="1653168954"/>
      </p:ext>
    </p:extLst>
  </p:cSld>
  <p:clrMapOvr>
    <a:masterClrMapping/>
  </p:clrMapOvr>
  <p:transition>
    <p:dissolv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4F567-73E6-4E25-A69E-75076BC799B8}"/>
              </a:ext>
            </a:extLst>
          </p:cNvPr>
          <p:cNvSpPr>
            <a:spLocks noGrp="1"/>
          </p:cNvSpPr>
          <p:nvPr>
            <p:ph type="title"/>
          </p:nvPr>
        </p:nvSpPr>
        <p:spPr/>
        <p:txBody>
          <a:bodyPr/>
          <a:lstStyle/>
          <a:p>
            <a:r>
              <a:rPr lang="en-US" dirty="0"/>
              <a:t>Use Case Definition : Video Link Agent</a:t>
            </a:r>
            <a:endParaRPr lang="en-CA" dirty="0"/>
          </a:p>
        </p:txBody>
      </p:sp>
      <p:graphicFrame>
        <p:nvGraphicFramePr>
          <p:cNvPr id="8" name="Content Placeholder 7">
            <a:extLst>
              <a:ext uri="{FF2B5EF4-FFF2-40B4-BE49-F238E27FC236}">
                <a16:creationId xmlns:a16="http://schemas.microsoft.com/office/drawing/2014/main" id="{25F10F9E-A1CF-43EF-9BB8-B3A04A23BC07}"/>
              </a:ext>
            </a:extLst>
          </p:cNvPr>
          <p:cNvGraphicFramePr>
            <a:graphicFrameLocks noGrp="1"/>
          </p:cNvGraphicFramePr>
          <p:nvPr>
            <p:ph idx="1"/>
            <p:extLst>
              <p:ext uri="{D42A27DB-BD31-4B8C-83A1-F6EECF244321}">
                <p14:modId xmlns:p14="http://schemas.microsoft.com/office/powerpoint/2010/main" val="2424160393"/>
              </p:ext>
            </p:extLst>
          </p:nvPr>
        </p:nvGraphicFramePr>
        <p:xfrm>
          <a:off x="1743074" y="1952625"/>
          <a:ext cx="9153525" cy="3705224"/>
        </p:xfrm>
        <a:graphic>
          <a:graphicData uri="http://schemas.openxmlformats.org/drawingml/2006/table">
            <a:tbl>
              <a:tblPr firstRow="1" firstCol="1" bandRow="1"/>
              <a:tblGrid>
                <a:gridCol w="2163915">
                  <a:extLst>
                    <a:ext uri="{9D8B030D-6E8A-4147-A177-3AD203B41FA5}">
                      <a16:colId xmlns:a16="http://schemas.microsoft.com/office/drawing/2014/main" val="1286325860"/>
                    </a:ext>
                  </a:extLst>
                </a:gridCol>
                <a:gridCol w="6989610">
                  <a:extLst>
                    <a:ext uri="{9D8B030D-6E8A-4147-A177-3AD203B41FA5}">
                      <a16:colId xmlns:a16="http://schemas.microsoft.com/office/drawing/2014/main" val="1117309089"/>
                    </a:ext>
                  </a:extLst>
                </a:gridCol>
              </a:tblGrid>
              <a:tr h="304075">
                <a:tc>
                  <a:txBody>
                    <a:bodyPr/>
                    <a:lstStyle/>
                    <a:p>
                      <a:pPr>
                        <a:lnSpc>
                          <a:spcPct val="107000"/>
                        </a:lnSpc>
                        <a:spcAft>
                          <a:spcPts val="800"/>
                        </a:spcAft>
                      </a:pPr>
                      <a:r>
                        <a:rPr lang="en-IN" sz="1100" b="1">
                          <a:effectLst/>
                          <a:latin typeface="Calibri" panose="020F0502020204030204" pitchFamily="34" charset="0"/>
                          <a:ea typeface="Calibri" panose="020F0502020204030204" pitchFamily="34" charset="0"/>
                          <a:cs typeface="Times New Roman" panose="02020603050405020304" pitchFamily="18" charset="0"/>
                        </a:rPr>
                        <a:t>Brief Description:</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000" dirty="0">
                          <a:effectLst/>
                          <a:latin typeface="Calibri" panose="020F0502020204030204" pitchFamily="34" charset="0"/>
                          <a:ea typeface="Calibri" panose="020F0502020204030204" pitchFamily="34" charset="0"/>
                          <a:cs typeface="Times New Roman" panose="02020603050405020304" pitchFamily="18" charset="0"/>
                        </a:rPr>
                        <a:t>The Clinic System uses this Use case to generate a link for the user to have a video call with the doctor.</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5610014"/>
                  </a:ext>
                </a:extLst>
              </a:tr>
              <a:tr h="304075">
                <a:tc>
                  <a:txBody>
                    <a:bodyPr/>
                    <a:lstStyle/>
                    <a:p>
                      <a:pPr>
                        <a:lnSpc>
                          <a:spcPct val="107000"/>
                        </a:lnSpc>
                        <a:spcAft>
                          <a:spcPts val="800"/>
                        </a:spcAft>
                      </a:pPr>
                      <a:r>
                        <a:rPr lang="en-IN" sz="1100" b="1" dirty="0">
                          <a:effectLst/>
                          <a:latin typeface="Calibri" panose="020F0502020204030204" pitchFamily="34" charset="0"/>
                          <a:ea typeface="Calibri" panose="020F0502020204030204" pitchFamily="34" charset="0"/>
                          <a:cs typeface="Times New Roman" panose="02020603050405020304" pitchFamily="18" charset="0"/>
                        </a:rPr>
                        <a:t>Precondition(s):</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User is registered and appointment is already  booked.</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8653559"/>
                  </a:ext>
                </a:extLst>
              </a:tr>
              <a:tr h="622231">
                <a:tc>
                  <a:txBody>
                    <a:bodyPr/>
                    <a:lstStyle/>
                    <a:p>
                      <a:pPr>
                        <a:lnSpc>
                          <a:spcPct val="107000"/>
                        </a:lnSpc>
                        <a:spcAft>
                          <a:spcPts val="800"/>
                        </a:spcAft>
                      </a:pPr>
                      <a:r>
                        <a:rPr lang="en-IN" sz="1100" b="1" dirty="0">
                          <a:effectLst/>
                          <a:latin typeface="Calibri" panose="020F0502020204030204" pitchFamily="34" charset="0"/>
                          <a:ea typeface="Calibri" panose="020F0502020204030204" pitchFamily="34" charset="0"/>
                          <a:cs typeface="Times New Roman" panose="02020603050405020304" pitchFamily="18" charset="0"/>
                        </a:rPr>
                        <a:t>Post Condition(s):</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Considering all Services work as expected, the video link agent will generate a link and send it to the user.</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63262411"/>
                  </a:ext>
                </a:extLst>
              </a:tr>
              <a:tr h="304075">
                <a:tc>
                  <a:txBody>
                    <a:bodyPr/>
                    <a:lstStyle/>
                    <a:p>
                      <a:pPr>
                        <a:lnSpc>
                          <a:spcPct val="107000"/>
                        </a:lnSpc>
                        <a:spcAft>
                          <a:spcPts val="800"/>
                        </a:spcAft>
                      </a:pPr>
                      <a:r>
                        <a:rPr lang="en-IN"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Process Steps</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258803629"/>
                  </a:ext>
                </a:extLst>
              </a:tr>
              <a:tr h="304075">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1</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The Video link agent receives relevant user information from the clinic system agent.</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9118161"/>
                  </a:ext>
                </a:extLst>
              </a:tr>
              <a:tr h="622231">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2</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The Video link agent also receives relevant information regarding the appointment details which the Appointment Agent has sent to the clinic system agent.</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4859037"/>
                  </a:ext>
                </a:extLst>
              </a:tr>
              <a:tr h="622231">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3</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The Video link agent will connect with the existing Video calling sites like Zoom, Google Meet, Teams etc. and will generate a link.</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1865150"/>
                  </a:ext>
                </a:extLst>
              </a:tr>
              <a:tr h="622231">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4</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The generated link by the Video link agent will be sent to the clinic System agent, which in turn will be sent to the user so that he can join the appointment with the doctor. There will be stipulated time for the video call.</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3541414"/>
                  </a:ext>
                </a:extLst>
              </a:tr>
            </a:tbl>
          </a:graphicData>
        </a:graphic>
      </p:graphicFrame>
      <p:sp>
        <p:nvSpPr>
          <p:cNvPr id="5" name="Footer Placeholder 4">
            <a:extLst>
              <a:ext uri="{FF2B5EF4-FFF2-40B4-BE49-F238E27FC236}">
                <a16:creationId xmlns:a16="http://schemas.microsoft.com/office/drawing/2014/main" id="{A4BBD065-CFB0-4AA8-B893-8CE3316396F2}"/>
              </a:ext>
            </a:extLst>
          </p:cNvPr>
          <p:cNvSpPr>
            <a:spLocks noGrp="1"/>
          </p:cNvSpPr>
          <p:nvPr>
            <p:ph type="ftr" sz="quarter" idx="11"/>
          </p:nvPr>
        </p:nvSpPr>
        <p:spPr/>
        <p:txBody>
          <a:bodyPr/>
          <a:lstStyle/>
          <a:p>
            <a:r>
              <a:rPr lang="ja-JP" altLang="en-US"/>
              <a:t>far@ucalgary.ca</a:t>
            </a:r>
            <a:endParaRPr lang="en-US" altLang="ja-JP"/>
          </a:p>
        </p:txBody>
      </p:sp>
      <p:sp>
        <p:nvSpPr>
          <p:cNvPr id="6" name="Slide Number Placeholder 5">
            <a:extLst>
              <a:ext uri="{FF2B5EF4-FFF2-40B4-BE49-F238E27FC236}">
                <a16:creationId xmlns:a16="http://schemas.microsoft.com/office/drawing/2014/main" id="{261F0887-D6C4-4081-A5DF-43ABBEB2DA72}"/>
              </a:ext>
            </a:extLst>
          </p:cNvPr>
          <p:cNvSpPr>
            <a:spLocks noGrp="1"/>
          </p:cNvSpPr>
          <p:nvPr>
            <p:ph type="sldNum" sz="quarter" idx="12"/>
          </p:nvPr>
        </p:nvSpPr>
        <p:spPr/>
        <p:txBody>
          <a:bodyPr/>
          <a:lstStyle/>
          <a:p>
            <a:fld id="{A4BAB868-1E00-44C6-B1AB-DFCC5F9865BA}" type="slidenum">
              <a:rPr lang="ja-JP" altLang="en-US" smtClean="0"/>
              <a:t>32</a:t>
            </a:fld>
            <a:endParaRPr lang="en-US" altLang="ja-JP"/>
          </a:p>
        </p:txBody>
      </p:sp>
      <p:sp>
        <p:nvSpPr>
          <p:cNvPr id="7" name="Date Placeholder 3"/>
          <p:cNvSpPr>
            <a:spLocks noGrp="1"/>
          </p:cNvSpPr>
          <p:nvPr>
            <p:ph type="dt" sz="half" idx="10"/>
          </p:nvPr>
        </p:nvSpPr>
        <p:spPr>
          <a:xfrm>
            <a:off x="1219200" y="6381750"/>
            <a:ext cx="2540000" cy="400050"/>
          </a:xfrm>
        </p:spPr>
        <p:txBody>
          <a:bodyPr/>
          <a:lstStyle/>
          <a:p>
            <a:r>
              <a:rPr lang="en-US" dirty="0"/>
              <a:t>SENG696 (Fall 2021)</a:t>
            </a:r>
            <a:endParaRPr lang="en-US" altLang="ja-JP" dirty="0"/>
          </a:p>
        </p:txBody>
      </p:sp>
    </p:spTree>
    <p:extLst>
      <p:ext uri="{BB962C8B-B14F-4D97-AF65-F5344CB8AC3E}">
        <p14:creationId xmlns:p14="http://schemas.microsoft.com/office/powerpoint/2010/main" val="2021833727"/>
      </p:ext>
    </p:extLst>
  </p:cSld>
  <p:clrMapOvr>
    <a:masterClrMapping/>
  </p:clrMapOvr>
  <p:transition>
    <p:dissolv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F758E-873C-45F8-B70D-C7679F4A01E5}"/>
              </a:ext>
            </a:extLst>
          </p:cNvPr>
          <p:cNvSpPr>
            <a:spLocks noGrp="1"/>
          </p:cNvSpPr>
          <p:nvPr>
            <p:ph type="title"/>
          </p:nvPr>
        </p:nvSpPr>
        <p:spPr/>
        <p:txBody>
          <a:bodyPr/>
          <a:lstStyle/>
          <a:p>
            <a:r>
              <a:rPr lang="en-US" dirty="0"/>
              <a:t>Use Case Definition : Video Link Agent</a:t>
            </a:r>
            <a:endParaRPr lang="en-CA" dirty="0"/>
          </a:p>
        </p:txBody>
      </p:sp>
      <p:graphicFrame>
        <p:nvGraphicFramePr>
          <p:cNvPr id="8" name="Content Placeholder 7">
            <a:extLst>
              <a:ext uri="{FF2B5EF4-FFF2-40B4-BE49-F238E27FC236}">
                <a16:creationId xmlns:a16="http://schemas.microsoft.com/office/drawing/2014/main" id="{189ECA48-8C9E-4081-A762-7A7C32D6FA10}"/>
              </a:ext>
            </a:extLst>
          </p:cNvPr>
          <p:cNvGraphicFramePr>
            <a:graphicFrameLocks noGrp="1"/>
          </p:cNvGraphicFramePr>
          <p:nvPr>
            <p:ph idx="1"/>
            <p:extLst>
              <p:ext uri="{D42A27DB-BD31-4B8C-83A1-F6EECF244321}">
                <p14:modId xmlns:p14="http://schemas.microsoft.com/office/powerpoint/2010/main" val="956912219"/>
              </p:ext>
            </p:extLst>
          </p:nvPr>
        </p:nvGraphicFramePr>
        <p:xfrm>
          <a:off x="1422401" y="1657348"/>
          <a:ext cx="8355965" cy="3871928"/>
        </p:xfrm>
        <a:graphic>
          <a:graphicData uri="http://schemas.openxmlformats.org/drawingml/2006/table">
            <a:tbl>
              <a:tblPr/>
              <a:tblGrid>
                <a:gridCol w="1167765">
                  <a:extLst>
                    <a:ext uri="{9D8B030D-6E8A-4147-A177-3AD203B41FA5}">
                      <a16:colId xmlns:a16="http://schemas.microsoft.com/office/drawing/2014/main" val="3560748494"/>
                    </a:ext>
                  </a:extLst>
                </a:gridCol>
                <a:gridCol w="3463065">
                  <a:extLst>
                    <a:ext uri="{9D8B030D-6E8A-4147-A177-3AD203B41FA5}">
                      <a16:colId xmlns:a16="http://schemas.microsoft.com/office/drawing/2014/main" val="970437548"/>
                    </a:ext>
                  </a:extLst>
                </a:gridCol>
                <a:gridCol w="3725135">
                  <a:extLst>
                    <a:ext uri="{9D8B030D-6E8A-4147-A177-3AD203B41FA5}">
                      <a16:colId xmlns:a16="http://schemas.microsoft.com/office/drawing/2014/main" val="3492690313"/>
                    </a:ext>
                  </a:extLst>
                </a:gridCol>
              </a:tblGrid>
              <a:tr h="223995">
                <a:tc>
                  <a:txBody>
                    <a:bodyPr/>
                    <a:lstStyle/>
                    <a:p>
                      <a:pPr algn="l" fontAlgn="b"/>
                      <a:r>
                        <a:rPr lang="en-CA" sz="1100" b="1" i="0" u="none" strike="noStrike" dirty="0">
                          <a:solidFill>
                            <a:srgbClr val="000000"/>
                          </a:solidFill>
                          <a:effectLst/>
                          <a:latin typeface="Calibri" panose="020F0502020204030204" pitchFamily="34" charset="0"/>
                        </a:rPr>
                        <a:t>Exceptions</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extLst>
                  <a:ext uri="{0D108BD9-81ED-4DB2-BD59-A6C34878D82A}">
                    <a16:rowId xmlns:a16="http://schemas.microsoft.com/office/drawing/2014/main" val="826414664"/>
                  </a:ext>
                </a:extLst>
              </a:tr>
              <a:tr h="570309">
                <a:tc>
                  <a:txBody>
                    <a:bodyPr/>
                    <a:lstStyle/>
                    <a:p>
                      <a:pPr algn="l" fontAlgn="ctr"/>
                      <a:r>
                        <a:rPr lang="en-CA" sz="1100" b="0" i="0" u="none" strike="noStrike" dirty="0">
                          <a:solidFill>
                            <a:srgbClr val="000000"/>
                          </a:solidFill>
                          <a:effectLst/>
                          <a:latin typeface="Calibri" panose="020F0502020204030204" pitchFamily="34" charset="0"/>
                        </a:rPr>
                        <a:t>1a</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System Not Accessible at this point</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Error Message is generated stating that system is not accessible.</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22267423"/>
                  </a:ext>
                </a:extLst>
              </a:tr>
              <a:tr h="565011">
                <a:tc>
                  <a:txBody>
                    <a:bodyPr/>
                    <a:lstStyle/>
                    <a:p>
                      <a:pPr algn="l" fontAlgn="ctr"/>
                      <a:r>
                        <a:rPr lang="en-CA" sz="1100" b="0" i="0" u="none" strike="noStrike" dirty="0">
                          <a:solidFill>
                            <a:srgbClr val="000000"/>
                          </a:solidFill>
                          <a:effectLst/>
                          <a:latin typeface="Calibri" panose="020F0502020204030204" pitchFamily="34" charset="0"/>
                        </a:rPr>
                        <a:t>4a</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User is not able to access the link Or link Broken</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Error Message is generated stating that user is unable to access or Link Broken.</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80515083"/>
                  </a:ext>
                </a:extLst>
              </a:tr>
              <a:tr h="468659">
                <a:tc>
                  <a:txBody>
                    <a:bodyPr/>
                    <a:lstStyle/>
                    <a:p>
                      <a:pPr algn="l" fontAlgn="ctr"/>
                      <a:r>
                        <a:rPr lang="en-CA" sz="1100" b="0" i="0" u="none" strike="noStrike" dirty="0">
                          <a:solidFill>
                            <a:srgbClr val="000000"/>
                          </a:solidFill>
                          <a:effectLst/>
                          <a:latin typeface="Calibri" panose="020F0502020204030204" pitchFamily="34" charset="0"/>
                        </a:rPr>
                        <a:t>6a</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 </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en-US"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2127487"/>
                  </a:ext>
                </a:extLst>
              </a:tr>
              <a:tr h="223995">
                <a:tc>
                  <a:txBody>
                    <a:bodyPr/>
                    <a:lstStyle/>
                    <a:p>
                      <a:pPr algn="l" fontAlgn="b"/>
                      <a:r>
                        <a:rPr lang="en-CA" sz="1100" b="1" i="0" u="none" strike="noStrike" dirty="0">
                          <a:solidFill>
                            <a:srgbClr val="000000"/>
                          </a:solidFill>
                          <a:effectLst/>
                          <a:latin typeface="Calibri" panose="020F0502020204030204" pitchFamily="34" charset="0"/>
                        </a:rPr>
                        <a:t>Relationships:</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extLst>
                  <a:ext uri="{0D108BD9-81ED-4DB2-BD59-A6C34878D82A}">
                    <a16:rowId xmlns:a16="http://schemas.microsoft.com/office/drawing/2014/main" val="3097203048"/>
                  </a:ext>
                </a:extLst>
              </a:tr>
              <a:tr h="223995">
                <a:tc>
                  <a:txBody>
                    <a:bodyPr/>
                    <a:lstStyle/>
                    <a:p>
                      <a:pPr algn="l" fontAlgn="b"/>
                      <a:r>
                        <a:rPr lang="en-CA" sz="1100" b="1" i="0" u="none" strike="noStrike" dirty="0">
                          <a:solidFill>
                            <a:srgbClr val="000000"/>
                          </a:solidFill>
                          <a:effectLst/>
                          <a:latin typeface="Calibri" panose="020F0502020204030204" pitchFamily="34" charset="0"/>
                        </a:rPr>
                        <a:t>Initiating</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l" fontAlgn="b"/>
                      <a:r>
                        <a:rPr lang="en-CA" sz="1100" b="0" i="0" u="none" strike="noStrike" dirty="0">
                          <a:solidFill>
                            <a:srgbClr val="000000"/>
                          </a:solidFill>
                          <a:effectLst/>
                          <a:latin typeface="Calibri" panose="020F0502020204030204" pitchFamily="34" charset="0"/>
                        </a:rPr>
                        <a:t>Clinic System Agent</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CA"/>
                    </a:p>
                  </a:txBody>
                  <a:tcPr/>
                </a:tc>
                <a:extLst>
                  <a:ext uri="{0D108BD9-81ED-4DB2-BD59-A6C34878D82A}">
                    <a16:rowId xmlns:a16="http://schemas.microsoft.com/office/drawing/2014/main" val="3743953456"/>
                  </a:ext>
                </a:extLst>
              </a:tr>
              <a:tr h="233328">
                <a:tc>
                  <a:txBody>
                    <a:bodyPr/>
                    <a:lstStyle/>
                    <a:p>
                      <a:pPr algn="l" fontAlgn="b"/>
                      <a:r>
                        <a:rPr lang="en-CA" sz="1100" b="1" i="0" u="none" strike="noStrike" dirty="0">
                          <a:solidFill>
                            <a:srgbClr val="000000"/>
                          </a:solidFill>
                          <a:effectLst/>
                          <a:latin typeface="Calibri" panose="020F0502020204030204" pitchFamily="34" charset="0"/>
                        </a:rPr>
                        <a:t>Collaborating</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Appointment Agent, Clinic System Agent</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2068129"/>
                  </a:ext>
                </a:extLst>
              </a:tr>
              <a:tr h="233328">
                <a:tc gridSpan="3">
                  <a:txBody>
                    <a:bodyPr/>
                    <a:lstStyle/>
                    <a:p>
                      <a:pPr algn="l" fontAlgn="b"/>
                      <a:r>
                        <a:rPr lang="en-CA" sz="1100" b="1" i="0" u="none" strike="noStrike" dirty="0">
                          <a:solidFill>
                            <a:srgbClr val="000000"/>
                          </a:solidFill>
                          <a:effectLst/>
                          <a:latin typeface="Calibri" panose="020F0502020204030204" pitchFamily="34" charset="0"/>
                        </a:rPr>
                        <a:t>Other Diagrams:</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51066477"/>
                  </a:ext>
                </a:extLst>
              </a:tr>
              <a:tr h="223995">
                <a:tc>
                  <a:txBody>
                    <a:bodyPr/>
                    <a:lstStyle/>
                    <a:p>
                      <a:pPr algn="l" fontAlgn="b"/>
                      <a:r>
                        <a:rPr lang="en-CA" sz="1100" b="1" i="0" u="none" strike="noStrike" dirty="0">
                          <a:solidFill>
                            <a:srgbClr val="000000"/>
                          </a:solidFill>
                          <a:effectLst/>
                          <a:latin typeface="Calibri" panose="020F0502020204030204" pitchFamily="34" charset="0"/>
                        </a:rPr>
                        <a:t>Data Requirements</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rgbClr val="D0CECE"/>
                    </a:solidFill>
                  </a:tcPr>
                </a:tc>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extLst>
                  <a:ext uri="{0D108BD9-81ED-4DB2-BD59-A6C34878D82A}">
                    <a16:rowId xmlns:a16="http://schemas.microsoft.com/office/drawing/2014/main" val="584245877"/>
                  </a:ext>
                </a:extLst>
              </a:tr>
              <a:tr h="223995">
                <a:tc>
                  <a:txBody>
                    <a:bodyPr/>
                    <a:lstStyle/>
                    <a:p>
                      <a:pPr algn="l" fontAlgn="b"/>
                      <a:r>
                        <a:rPr lang="en-CA" sz="1100" b="1" i="0" u="none" strike="noStrike" dirty="0">
                          <a:solidFill>
                            <a:srgbClr val="000000"/>
                          </a:solidFill>
                          <a:effectLst/>
                          <a:latin typeface="Calibri" panose="020F0502020204030204" pitchFamily="34" charset="0"/>
                        </a:rPr>
                        <a:t>Data Required :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l" fontAlgn="b"/>
                      <a:r>
                        <a:rPr lang="en-US" sz="1100" b="1" i="0" u="none" strike="noStrike" dirty="0">
                          <a:solidFill>
                            <a:srgbClr val="000000"/>
                          </a:solidFill>
                          <a:effectLst/>
                          <a:latin typeface="Calibri" panose="020F0502020204030204" pitchFamily="34" charset="0"/>
                        </a:rPr>
                        <a:t>Data Required for Video Link Agent</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3553938"/>
                  </a:ext>
                </a:extLst>
              </a:tr>
              <a:tr h="223995">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gridSpan="2">
                  <a:txBody>
                    <a:bodyPr/>
                    <a:lstStyle/>
                    <a:p>
                      <a:pPr algn="l" fontAlgn="b"/>
                      <a:r>
                        <a:rPr lang="en-CA" sz="1100" b="0" i="0" u="none" strike="noStrike" dirty="0">
                          <a:solidFill>
                            <a:srgbClr val="000000"/>
                          </a:solidFill>
                          <a:effectLst/>
                          <a:latin typeface="Calibri" panose="020F0502020204030204" pitchFamily="34" charset="0"/>
                        </a:rPr>
                        <a:t>Booked Appointment Details</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CA"/>
                    </a:p>
                  </a:txBody>
                  <a:tcPr/>
                </a:tc>
                <a:extLst>
                  <a:ext uri="{0D108BD9-81ED-4DB2-BD59-A6C34878D82A}">
                    <a16:rowId xmlns:a16="http://schemas.microsoft.com/office/drawing/2014/main" val="3851404489"/>
                  </a:ext>
                </a:extLst>
              </a:tr>
              <a:tr h="223995">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gridSpan="2">
                  <a:txBody>
                    <a:bodyPr/>
                    <a:lstStyle/>
                    <a:p>
                      <a:pPr algn="l" fontAlgn="b"/>
                      <a:r>
                        <a:rPr lang="en-US" sz="1100" b="0" i="0" u="none" strike="noStrike" dirty="0">
                          <a:solidFill>
                            <a:srgbClr val="000000"/>
                          </a:solidFill>
                          <a:effectLst/>
                          <a:latin typeface="Calibri" panose="020F0502020204030204" pitchFamily="34" charset="0"/>
                        </a:rPr>
                        <a:t>Email Address and Cell Phone Number of the user</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CA"/>
                    </a:p>
                  </a:txBody>
                  <a:tcPr/>
                </a:tc>
                <a:extLst>
                  <a:ext uri="{0D108BD9-81ED-4DB2-BD59-A6C34878D82A}">
                    <a16:rowId xmlns:a16="http://schemas.microsoft.com/office/drawing/2014/main" val="2916741115"/>
                  </a:ext>
                </a:extLst>
              </a:tr>
              <a:tr h="233328">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gridSpan="2">
                  <a:txBody>
                    <a:bodyPr/>
                    <a:lstStyle/>
                    <a:p>
                      <a:pPr algn="l" fontAlgn="b"/>
                      <a:endParaRPr lang="en-CA"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CA"/>
                    </a:p>
                  </a:txBody>
                  <a:tcPr/>
                </a:tc>
                <a:extLst>
                  <a:ext uri="{0D108BD9-81ED-4DB2-BD59-A6C34878D82A}">
                    <a16:rowId xmlns:a16="http://schemas.microsoft.com/office/drawing/2014/main" val="3455242491"/>
                  </a:ext>
                </a:extLst>
              </a:tr>
            </a:tbl>
          </a:graphicData>
        </a:graphic>
      </p:graphicFrame>
      <p:sp>
        <p:nvSpPr>
          <p:cNvPr id="5" name="Footer Placeholder 4">
            <a:extLst>
              <a:ext uri="{FF2B5EF4-FFF2-40B4-BE49-F238E27FC236}">
                <a16:creationId xmlns:a16="http://schemas.microsoft.com/office/drawing/2014/main" id="{3B521BBD-219B-451A-B636-BE5D3A38B8D1}"/>
              </a:ext>
            </a:extLst>
          </p:cNvPr>
          <p:cNvSpPr>
            <a:spLocks noGrp="1"/>
          </p:cNvSpPr>
          <p:nvPr>
            <p:ph type="ftr" sz="quarter" idx="11"/>
          </p:nvPr>
        </p:nvSpPr>
        <p:spPr/>
        <p:txBody>
          <a:bodyPr/>
          <a:lstStyle/>
          <a:p>
            <a:r>
              <a:rPr lang="ja-JP" altLang="en-US"/>
              <a:t>far@ucalgary.ca</a:t>
            </a:r>
            <a:endParaRPr lang="en-US" altLang="ja-JP"/>
          </a:p>
        </p:txBody>
      </p:sp>
      <p:sp>
        <p:nvSpPr>
          <p:cNvPr id="6" name="Slide Number Placeholder 5">
            <a:extLst>
              <a:ext uri="{FF2B5EF4-FFF2-40B4-BE49-F238E27FC236}">
                <a16:creationId xmlns:a16="http://schemas.microsoft.com/office/drawing/2014/main" id="{46442F15-EE31-4015-8E8D-C338DBFDD650}"/>
              </a:ext>
            </a:extLst>
          </p:cNvPr>
          <p:cNvSpPr>
            <a:spLocks noGrp="1"/>
          </p:cNvSpPr>
          <p:nvPr>
            <p:ph type="sldNum" sz="quarter" idx="12"/>
          </p:nvPr>
        </p:nvSpPr>
        <p:spPr/>
        <p:txBody>
          <a:bodyPr/>
          <a:lstStyle/>
          <a:p>
            <a:fld id="{A4BAB868-1E00-44C6-B1AB-DFCC5F9865BA}" type="slidenum">
              <a:rPr lang="ja-JP" altLang="en-US" smtClean="0"/>
              <a:t>33</a:t>
            </a:fld>
            <a:endParaRPr lang="en-US" altLang="ja-JP"/>
          </a:p>
        </p:txBody>
      </p:sp>
      <p:sp>
        <p:nvSpPr>
          <p:cNvPr id="7" name="Date Placeholder 3"/>
          <p:cNvSpPr>
            <a:spLocks noGrp="1"/>
          </p:cNvSpPr>
          <p:nvPr>
            <p:ph type="dt" sz="half" idx="10"/>
          </p:nvPr>
        </p:nvSpPr>
        <p:spPr>
          <a:xfrm>
            <a:off x="1219200" y="6381750"/>
            <a:ext cx="2540000" cy="400050"/>
          </a:xfrm>
        </p:spPr>
        <p:txBody>
          <a:bodyPr/>
          <a:lstStyle/>
          <a:p>
            <a:r>
              <a:rPr lang="en-US" dirty="0"/>
              <a:t>SENG696 (Fall 2021)</a:t>
            </a:r>
            <a:endParaRPr lang="en-US" altLang="ja-JP" dirty="0"/>
          </a:p>
        </p:txBody>
      </p:sp>
    </p:spTree>
    <p:extLst>
      <p:ext uri="{BB962C8B-B14F-4D97-AF65-F5344CB8AC3E}">
        <p14:creationId xmlns:p14="http://schemas.microsoft.com/office/powerpoint/2010/main" val="4274080671"/>
      </p:ext>
    </p:extLst>
  </p:cSld>
  <p:clrMapOvr>
    <a:masterClrMapping/>
  </p:clrMapOvr>
  <p:transition>
    <p:dissolv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11. Use Cases : PDF(Template) Agent</a:t>
            </a:r>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34</a:t>
            </a:fld>
            <a:endParaRPr lang="en-US" altLang="ja-JP"/>
          </a:p>
        </p:txBody>
      </p:sp>
      <p:pic>
        <p:nvPicPr>
          <p:cNvPr id="3" name="Picture 2"/>
          <p:cNvPicPr>
            <a:picLocks noChangeAspect="1"/>
          </p:cNvPicPr>
          <p:nvPr/>
        </p:nvPicPr>
        <p:blipFill>
          <a:blip r:embed="rId2"/>
          <a:stretch>
            <a:fillRect/>
          </a:stretch>
        </p:blipFill>
        <p:spPr>
          <a:xfrm>
            <a:off x="2145575" y="1788251"/>
            <a:ext cx="7239000" cy="3333750"/>
          </a:xfrm>
          <a:prstGeom prst="rect">
            <a:avLst/>
          </a:prstGeom>
        </p:spPr>
      </p:pic>
    </p:spTree>
    <p:extLst>
      <p:ext uri="{BB962C8B-B14F-4D97-AF65-F5344CB8AC3E}">
        <p14:creationId xmlns:p14="http://schemas.microsoft.com/office/powerpoint/2010/main" val="1407538385"/>
      </p:ext>
    </p:extLst>
  </p:cSld>
  <p:clrMapOvr>
    <a:masterClrMapping/>
  </p:clrMapOvr>
  <p:transition>
    <p:dissolv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4F567-73E6-4E25-A69E-75076BC799B8}"/>
              </a:ext>
            </a:extLst>
          </p:cNvPr>
          <p:cNvSpPr>
            <a:spLocks noGrp="1"/>
          </p:cNvSpPr>
          <p:nvPr>
            <p:ph type="title"/>
          </p:nvPr>
        </p:nvSpPr>
        <p:spPr/>
        <p:txBody>
          <a:bodyPr/>
          <a:lstStyle/>
          <a:p>
            <a:r>
              <a:rPr lang="en-US" dirty="0"/>
              <a:t>Use Case Definition : Template Agent</a:t>
            </a:r>
            <a:endParaRPr lang="en-CA" dirty="0"/>
          </a:p>
        </p:txBody>
      </p:sp>
      <p:graphicFrame>
        <p:nvGraphicFramePr>
          <p:cNvPr id="8" name="Content Placeholder 7">
            <a:extLst>
              <a:ext uri="{FF2B5EF4-FFF2-40B4-BE49-F238E27FC236}">
                <a16:creationId xmlns:a16="http://schemas.microsoft.com/office/drawing/2014/main" id="{25F10F9E-A1CF-43EF-9BB8-B3A04A23BC07}"/>
              </a:ext>
            </a:extLst>
          </p:cNvPr>
          <p:cNvGraphicFramePr>
            <a:graphicFrameLocks noGrp="1"/>
          </p:cNvGraphicFramePr>
          <p:nvPr>
            <p:ph idx="1"/>
            <p:extLst>
              <p:ext uri="{D42A27DB-BD31-4B8C-83A1-F6EECF244321}">
                <p14:modId xmlns:p14="http://schemas.microsoft.com/office/powerpoint/2010/main" val="540289124"/>
              </p:ext>
            </p:extLst>
          </p:nvPr>
        </p:nvGraphicFramePr>
        <p:xfrm>
          <a:off x="1743074" y="1952625"/>
          <a:ext cx="9153525" cy="3439767"/>
        </p:xfrm>
        <a:graphic>
          <a:graphicData uri="http://schemas.openxmlformats.org/drawingml/2006/table">
            <a:tbl>
              <a:tblPr firstRow="1" firstCol="1" bandRow="1"/>
              <a:tblGrid>
                <a:gridCol w="2163915">
                  <a:extLst>
                    <a:ext uri="{9D8B030D-6E8A-4147-A177-3AD203B41FA5}">
                      <a16:colId xmlns:a16="http://schemas.microsoft.com/office/drawing/2014/main" val="1286325860"/>
                    </a:ext>
                  </a:extLst>
                </a:gridCol>
                <a:gridCol w="6989610">
                  <a:extLst>
                    <a:ext uri="{9D8B030D-6E8A-4147-A177-3AD203B41FA5}">
                      <a16:colId xmlns:a16="http://schemas.microsoft.com/office/drawing/2014/main" val="1117309089"/>
                    </a:ext>
                  </a:extLst>
                </a:gridCol>
              </a:tblGrid>
              <a:tr h="304075">
                <a:tc>
                  <a:txBody>
                    <a:bodyPr/>
                    <a:lstStyle/>
                    <a:p>
                      <a:pPr>
                        <a:lnSpc>
                          <a:spcPct val="107000"/>
                        </a:lnSpc>
                        <a:spcAft>
                          <a:spcPts val="800"/>
                        </a:spcAft>
                      </a:pPr>
                      <a:r>
                        <a:rPr lang="en-IN" sz="1100" b="1">
                          <a:effectLst/>
                          <a:latin typeface="Calibri" panose="020F0502020204030204" pitchFamily="34" charset="0"/>
                          <a:ea typeface="Calibri" panose="020F0502020204030204" pitchFamily="34" charset="0"/>
                          <a:cs typeface="Times New Roman" panose="02020603050405020304" pitchFamily="18" charset="0"/>
                        </a:rPr>
                        <a:t>Brief Description:</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000" dirty="0">
                          <a:effectLst/>
                          <a:latin typeface="Calibri" panose="020F0502020204030204" pitchFamily="34" charset="0"/>
                          <a:ea typeface="Calibri" panose="020F0502020204030204" pitchFamily="34" charset="0"/>
                          <a:cs typeface="Times New Roman" panose="02020603050405020304" pitchFamily="18" charset="0"/>
                        </a:rPr>
                        <a:t>The Template agent uses this Use case to  generate a template for the doctor.</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5610014"/>
                  </a:ext>
                </a:extLst>
              </a:tr>
              <a:tr h="304075">
                <a:tc>
                  <a:txBody>
                    <a:bodyPr/>
                    <a:lstStyle/>
                    <a:p>
                      <a:pPr>
                        <a:lnSpc>
                          <a:spcPct val="107000"/>
                        </a:lnSpc>
                        <a:spcAft>
                          <a:spcPts val="800"/>
                        </a:spcAft>
                      </a:pPr>
                      <a:r>
                        <a:rPr lang="en-IN" sz="1100" b="1">
                          <a:effectLst/>
                          <a:latin typeface="Calibri" panose="020F0502020204030204" pitchFamily="34" charset="0"/>
                          <a:ea typeface="Calibri" panose="020F0502020204030204" pitchFamily="34" charset="0"/>
                          <a:cs typeface="Times New Roman" panose="02020603050405020304" pitchFamily="18" charset="0"/>
                        </a:rPr>
                        <a:t>Precondition(s):</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User has already consulted the doctor.</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8653559"/>
                  </a:ext>
                </a:extLst>
              </a:tr>
              <a:tr h="622231">
                <a:tc>
                  <a:txBody>
                    <a:bodyPr/>
                    <a:lstStyle/>
                    <a:p>
                      <a:pPr>
                        <a:lnSpc>
                          <a:spcPct val="107000"/>
                        </a:lnSpc>
                        <a:spcAft>
                          <a:spcPts val="800"/>
                        </a:spcAft>
                      </a:pPr>
                      <a:r>
                        <a:rPr lang="en-IN" sz="1100" b="1">
                          <a:effectLst/>
                          <a:latin typeface="Calibri" panose="020F0502020204030204" pitchFamily="34" charset="0"/>
                          <a:ea typeface="Calibri" panose="020F0502020204030204" pitchFamily="34" charset="0"/>
                          <a:cs typeface="Times New Roman" panose="02020603050405020304" pitchFamily="18" charset="0"/>
                        </a:rPr>
                        <a:t>Post Condition(s):</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Considering all Services work as expected, the template agent will  generate a pre defined template for the doctor to store a report about the user’s diagnosis. </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63262411"/>
                  </a:ext>
                </a:extLst>
              </a:tr>
              <a:tr h="304075">
                <a:tc>
                  <a:txBody>
                    <a:bodyPr/>
                    <a:lstStyle/>
                    <a:p>
                      <a:pPr>
                        <a:lnSpc>
                          <a:spcPct val="107000"/>
                        </a:lnSpc>
                        <a:spcAft>
                          <a:spcPts val="800"/>
                        </a:spcAft>
                      </a:pPr>
                      <a:r>
                        <a:rPr lang="en-IN"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Process Steps</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258803629"/>
                  </a:ext>
                </a:extLst>
              </a:tr>
              <a:tr h="304075">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1</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The Template agent receives relevant user information from the clinic system agent</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9118161"/>
                  </a:ext>
                </a:extLst>
              </a:tr>
              <a:tr h="356774">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2</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The Template Agent will be woken up as soon as the doctor’s consultation with the user ends.</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4859037"/>
                  </a:ext>
                </a:extLst>
              </a:tr>
              <a:tr h="622231">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3</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CA" sz="1100" dirty="0">
                          <a:effectLst/>
                          <a:latin typeface="Calibri" panose="020F0502020204030204" pitchFamily="34" charset="0"/>
                          <a:ea typeface="Calibri" panose="020F0502020204030204" pitchFamily="34" charset="0"/>
                          <a:cs typeface="Times New Roman" panose="02020603050405020304" pitchFamily="18" charset="0"/>
                        </a:rPr>
                        <a:t>The Doctor will request or select a specific type of template and will make the notes on the template regarding the diagnosis or the general discussion with the user.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1865150"/>
                  </a:ext>
                </a:extLst>
              </a:tr>
              <a:tr h="622231">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4</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The template generated after Step 3 would be sent to the clinic system agent to store in the database and would also be sent to the user for future use.</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3541414"/>
                  </a:ext>
                </a:extLst>
              </a:tr>
            </a:tbl>
          </a:graphicData>
        </a:graphic>
      </p:graphicFrame>
      <p:sp>
        <p:nvSpPr>
          <p:cNvPr id="5" name="Footer Placeholder 4">
            <a:extLst>
              <a:ext uri="{FF2B5EF4-FFF2-40B4-BE49-F238E27FC236}">
                <a16:creationId xmlns:a16="http://schemas.microsoft.com/office/drawing/2014/main" id="{A4BBD065-CFB0-4AA8-B893-8CE3316396F2}"/>
              </a:ext>
            </a:extLst>
          </p:cNvPr>
          <p:cNvSpPr>
            <a:spLocks noGrp="1"/>
          </p:cNvSpPr>
          <p:nvPr>
            <p:ph type="ftr" sz="quarter" idx="11"/>
          </p:nvPr>
        </p:nvSpPr>
        <p:spPr/>
        <p:txBody>
          <a:bodyPr/>
          <a:lstStyle/>
          <a:p>
            <a:r>
              <a:rPr lang="ja-JP" altLang="en-US"/>
              <a:t>far@ucalgary.ca</a:t>
            </a:r>
            <a:endParaRPr lang="en-US" altLang="ja-JP"/>
          </a:p>
        </p:txBody>
      </p:sp>
      <p:sp>
        <p:nvSpPr>
          <p:cNvPr id="6" name="Slide Number Placeholder 5">
            <a:extLst>
              <a:ext uri="{FF2B5EF4-FFF2-40B4-BE49-F238E27FC236}">
                <a16:creationId xmlns:a16="http://schemas.microsoft.com/office/drawing/2014/main" id="{261F0887-D6C4-4081-A5DF-43ABBEB2DA72}"/>
              </a:ext>
            </a:extLst>
          </p:cNvPr>
          <p:cNvSpPr>
            <a:spLocks noGrp="1"/>
          </p:cNvSpPr>
          <p:nvPr>
            <p:ph type="sldNum" sz="quarter" idx="12"/>
          </p:nvPr>
        </p:nvSpPr>
        <p:spPr/>
        <p:txBody>
          <a:bodyPr/>
          <a:lstStyle/>
          <a:p>
            <a:fld id="{A4BAB868-1E00-44C6-B1AB-DFCC5F9865BA}" type="slidenum">
              <a:rPr lang="ja-JP" altLang="en-US" smtClean="0"/>
              <a:t>35</a:t>
            </a:fld>
            <a:endParaRPr lang="en-US" altLang="ja-JP"/>
          </a:p>
        </p:txBody>
      </p:sp>
      <p:sp>
        <p:nvSpPr>
          <p:cNvPr id="7" name="Date Placeholder 3"/>
          <p:cNvSpPr>
            <a:spLocks noGrp="1"/>
          </p:cNvSpPr>
          <p:nvPr>
            <p:ph type="dt" sz="half" idx="10"/>
          </p:nvPr>
        </p:nvSpPr>
        <p:spPr>
          <a:xfrm>
            <a:off x="1219200" y="6381750"/>
            <a:ext cx="2540000" cy="400050"/>
          </a:xfrm>
        </p:spPr>
        <p:txBody>
          <a:bodyPr/>
          <a:lstStyle/>
          <a:p>
            <a:r>
              <a:rPr lang="en-US" dirty="0"/>
              <a:t>SENG696 (Fall 2021)</a:t>
            </a:r>
            <a:endParaRPr lang="en-US" altLang="ja-JP" dirty="0"/>
          </a:p>
        </p:txBody>
      </p:sp>
    </p:spTree>
    <p:extLst>
      <p:ext uri="{BB962C8B-B14F-4D97-AF65-F5344CB8AC3E}">
        <p14:creationId xmlns:p14="http://schemas.microsoft.com/office/powerpoint/2010/main" val="4060873023"/>
      </p:ext>
    </p:extLst>
  </p:cSld>
  <p:clrMapOvr>
    <a:masterClrMapping/>
  </p:clrMapOvr>
  <p:transition>
    <p:dissolv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F758E-873C-45F8-B70D-C7679F4A01E5}"/>
              </a:ext>
            </a:extLst>
          </p:cNvPr>
          <p:cNvSpPr>
            <a:spLocks noGrp="1"/>
          </p:cNvSpPr>
          <p:nvPr>
            <p:ph type="title"/>
          </p:nvPr>
        </p:nvSpPr>
        <p:spPr/>
        <p:txBody>
          <a:bodyPr/>
          <a:lstStyle/>
          <a:p>
            <a:r>
              <a:rPr lang="en-US" dirty="0"/>
              <a:t>Use Case Definition : </a:t>
            </a:r>
            <a:r>
              <a:rPr lang="en-US" sz="3600" dirty="0"/>
              <a:t>Template(PDF) Agent</a:t>
            </a:r>
            <a:endParaRPr lang="en-CA" sz="3600" dirty="0"/>
          </a:p>
        </p:txBody>
      </p:sp>
      <p:graphicFrame>
        <p:nvGraphicFramePr>
          <p:cNvPr id="8" name="Content Placeholder 7">
            <a:extLst>
              <a:ext uri="{FF2B5EF4-FFF2-40B4-BE49-F238E27FC236}">
                <a16:creationId xmlns:a16="http://schemas.microsoft.com/office/drawing/2014/main" id="{189ECA48-8C9E-4081-A762-7A7C32D6FA10}"/>
              </a:ext>
            </a:extLst>
          </p:cNvPr>
          <p:cNvGraphicFramePr>
            <a:graphicFrameLocks noGrp="1"/>
          </p:cNvGraphicFramePr>
          <p:nvPr>
            <p:ph idx="1"/>
            <p:extLst>
              <p:ext uri="{D42A27DB-BD31-4B8C-83A1-F6EECF244321}">
                <p14:modId xmlns:p14="http://schemas.microsoft.com/office/powerpoint/2010/main" val="264032175"/>
              </p:ext>
            </p:extLst>
          </p:nvPr>
        </p:nvGraphicFramePr>
        <p:xfrm>
          <a:off x="1422401" y="1657349"/>
          <a:ext cx="8355965" cy="3761991"/>
        </p:xfrm>
        <a:graphic>
          <a:graphicData uri="http://schemas.openxmlformats.org/drawingml/2006/table">
            <a:tbl>
              <a:tblPr/>
              <a:tblGrid>
                <a:gridCol w="1167765">
                  <a:extLst>
                    <a:ext uri="{9D8B030D-6E8A-4147-A177-3AD203B41FA5}">
                      <a16:colId xmlns:a16="http://schemas.microsoft.com/office/drawing/2014/main" val="3560748494"/>
                    </a:ext>
                  </a:extLst>
                </a:gridCol>
                <a:gridCol w="3463065">
                  <a:extLst>
                    <a:ext uri="{9D8B030D-6E8A-4147-A177-3AD203B41FA5}">
                      <a16:colId xmlns:a16="http://schemas.microsoft.com/office/drawing/2014/main" val="970437548"/>
                    </a:ext>
                  </a:extLst>
                </a:gridCol>
                <a:gridCol w="3725135">
                  <a:extLst>
                    <a:ext uri="{9D8B030D-6E8A-4147-A177-3AD203B41FA5}">
                      <a16:colId xmlns:a16="http://schemas.microsoft.com/office/drawing/2014/main" val="3492690313"/>
                    </a:ext>
                  </a:extLst>
                </a:gridCol>
              </a:tblGrid>
              <a:tr h="220661">
                <a:tc>
                  <a:txBody>
                    <a:bodyPr/>
                    <a:lstStyle/>
                    <a:p>
                      <a:pPr algn="l" fontAlgn="b"/>
                      <a:r>
                        <a:rPr lang="en-CA" sz="1100" b="1" i="0" u="none" strike="noStrike">
                          <a:solidFill>
                            <a:srgbClr val="000000"/>
                          </a:solidFill>
                          <a:effectLst/>
                          <a:latin typeface="Calibri" panose="020F0502020204030204" pitchFamily="34" charset="0"/>
                        </a:rPr>
                        <a:t>Exceptions</a:t>
                      </a:r>
                    </a:p>
                  </a:txBody>
                  <a:tcPr marL="7620" marR="7620" marT="762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D0CECE"/>
                    </a:solidFill>
                  </a:tcPr>
                </a:tc>
                <a:tc>
                  <a:txBody>
                    <a:bodyPr/>
                    <a:lstStyle/>
                    <a:p>
                      <a:pPr algn="l" fontAlgn="b"/>
                      <a:r>
                        <a:rPr lang="en-CA" sz="1100" b="0" i="0" u="none" strike="noStrike">
                          <a:solidFill>
                            <a:srgbClr val="000000"/>
                          </a:solidFill>
                          <a:effectLst/>
                          <a:latin typeface="Calibri" panose="020F0502020204030204" pitchFamily="34" charset="0"/>
                        </a:rPr>
                        <a:t> </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solidFill>
                      <a:srgbClr val="D0CECE"/>
                    </a:solidFill>
                  </a:tcPr>
                </a:tc>
                <a:tc>
                  <a:txBody>
                    <a:bodyPr/>
                    <a:lstStyle/>
                    <a:p>
                      <a:pPr algn="l" fontAlgn="b"/>
                      <a:r>
                        <a:rPr lang="en-CA" sz="1100" b="0" i="0" u="none" strike="noStrike">
                          <a:solidFill>
                            <a:srgbClr val="000000"/>
                          </a:solidFill>
                          <a:effectLst/>
                          <a:latin typeface="Calibri" panose="020F0502020204030204" pitchFamily="34" charset="0"/>
                        </a:rPr>
                        <a:t> </a:t>
                      </a:r>
                    </a:p>
                  </a:txBody>
                  <a:tcPr marL="7620" marR="7620" marT="762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0CECE"/>
                    </a:solidFill>
                  </a:tcPr>
                </a:tc>
                <a:extLst>
                  <a:ext uri="{0D108BD9-81ED-4DB2-BD59-A6C34878D82A}">
                    <a16:rowId xmlns:a16="http://schemas.microsoft.com/office/drawing/2014/main" val="826414664"/>
                  </a:ext>
                </a:extLst>
              </a:tr>
              <a:tr h="679660">
                <a:tc>
                  <a:txBody>
                    <a:bodyPr/>
                    <a:lstStyle/>
                    <a:p>
                      <a:pPr algn="l" fontAlgn="ctr"/>
                      <a:r>
                        <a:rPr lang="en-CA" sz="1100" b="0" i="0" u="none" strike="noStrike" dirty="0">
                          <a:solidFill>
                            <a:srgbClr val="000000"/>
                          </a:solidFill>
                          <a:effectLst/>
                          <a:latin typeface="Calibri" panose="020F0502020204030204" pitchFamily="34" charset="0"/>
                        </a:rPr>
                        <a:t>1a</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System Not Accessible at this point</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Error Message is generated stating that system is not accessible.</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22267423"/>
                  </a:ext>
                </a:extLst>
              </a:tr>
              <a:tr h="410817">
                <a:tc>
                  <a:txBody>
                    <a:bodyPr/>
                    <a:lstStyle/>
                    <a:p>
                      <a:pPr algn="l" fontAlgn="ctr"/>
                      <a:r>
                        <a:rPr lang="en-CA" sz="1100" b="0" i="0" u="none" strike="noStrike" dirty="0">
                          <a:solidFill>
                            <a:srgbClr val="000000"/>
                          </a:solidFill>
                          <a:effectLst/>
                          <a:latin typeface="Calibri" panose="020F0502020204030204" pitchFamily="34" charset="0"/>
                        </a:rPr>
                        <a:t>5a</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Not able to generate Template or Missing fields.</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Error message is generated regarding missing field of the template and not able to generate template </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80515083"/>
                  </a:ext>
                </a:extLst>
              </a:tr>
              <a:tr h="437322">
                <a:tc>
                  <a:txBody>
                    <a:bodyPr/>
                    <a:lstStyle/>
                    <a:p>
                      <a:pPr algn="l" fontAlgn="ctr"/>
                      <a:r>
                        <a:rPr lang="en-CA" sz="1100" b="0" i="0" u="none" strike="noStrike" dirty="0">
                          <a:solidFill>
                            <a:srgbClr val="000000"/>
                          </a:solidFill>
                          <a:effectLst/>
                          <a:latin typeface="Calibri" panose="020F0502020204030204" pitchFamily="34" charset="0"/>
                        </a:rPr>
                        <a:t>6a</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SQL Exceptions </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Error message will be generated with the SQL exception.</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71145846"/>
                  </a:ext>
                </a:extLst>
              </a:tr>
              <a:tr h="220661">
                <a:tc>
                  <a:txBody>
                    <a:bodyPr/>
                    <a:lstStyle/>
                    <a:p>
                      <a:pPr algn="l" fontAlgn="b"/>
                      <a:r>
                        <a:rPr lang="en-CA" sz="1100" b="1" i="0" u="none" strike="noStrike" dirty="0">
                          <a:solidFill>
                            <a:srgbClr val="000000"/>
                          </a:solidFill>
                          <a:effectLst/>
                          <a:latin typeface="Calibri" panose="020F0502020204030204" pitchFamily="34" charset="0"/>
                        </a:rPr>
                        <a:t>Relationships:</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CA"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extLst>
                  <a:ext uri="{0D108BD9-81ED-4DB2-BD59-A6C34878D82A}">
                    <a16:rowId xmlns:a16="http://schemas.microsoft.com/office/drawing/2014/main" val="3097203048"/>
                  </a:ext>
                </a:extLst>
              </a:tr>
              <a:tr h="220661">
                <a:tc>
                  <a:txBody>
                    <a:bodyPr/>
                    <a:lstStyle/>
                    <a:p>
                      <a:pPr algn="l" fontAlgn="b"/>
                      <a:r>
                        <a:rPr lang="en-CA" sz="1100" b="1" i="0" u="none" strike="noStrike" dirty="0">
                          <a:solidFill>
                            <a:srgbClr val="000000"/>
                          </a:solidFill>
                          <a:effectLst/>
                          <a:latin typeface="Calibri" panose="020F0502020204030204" pitchFamily="34" charset="0"/>
                        </a:rPr>
                        <a:t>Initiating</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r>
                        <a:rPr lang="en-CA" sz="1100" b="0" i="0" u="none" strike="noStrike" dirty="0">
                          <a:solidFill>
                            <a:srgbClr val="000000"/>
                          </a:solidFill>
                          <a:effectLst/>
                          <a:latin typeface="Calibri" panose="020F0502020204030204" pitchFamily="34" charset="0"/>
                        </a:rPr>
                        <a:t>Clinic System Agent</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CA"/>
                    </a:p>
                  </a:txBody>
                  <a:tcPr/>
                </a:tc>
                <a:extLst>
                  <a:ext uri="{0D108BD9-81ED-4DB2-BD59-A6C34878D82A}">
                    <a16:rowId xmlns:a16="http://schemas.microsoft.com/office/drawing/2014/main" val="3743953456"/>
                  </a:ext>
                </a:extLst>
              </a:tr>
              <a:tr h="229855">
                <a:tc>
                  <a:txBody>
                    <a:bodyPr/>
                    <a:lstStyle/>
                    <a:p>
                      <a:pPr algn="l" fontAlgn="b"/>
                      <a:r>
                        <a:rPr lang="en-CA" sz="1100" b="1" i="0" u="none" strike="noStrike" dirty="0">
                          <a:solidFill>
                            <a:srgbClr val="000000"/>
                          </a:solidFill>
                          <a:effectLst/>
                          <a:latin typeface="Calibri" panose="020F0502020204030204" pitchFamily="34" charset="0"/>
                        </a:rPr>
                        <a:t>Collaborating</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Video link agent, Clinic System Agent, Appointment agent</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2068129"/>
                  </a:ext>
                </a:extLst>
              </a:tr>
              <a:tr h="229855">
                <a:tc gridSpan="3">
                  <a:txBody>
                    <a:bodyPr/>
                    <a:lstStyle/>
                    <a:p>
                      <a:pPr algn="l" fontAlgn="b"/>
                      <a:r>
                        <a:rPr lang="en-CA" sz="1100" b="1" i="0" u="none" strike="noStrike" dirty="0">
                          <a:solidFill>
                            <a:srgbClr val="000000"/>
                          </a:solidFill>
                          <a:effectLst/>
                          <a:latin typeface="Calibri" panose="020F0502020204030204" pitchFamily="34" charset="0"/>
                        </a:rPr>
                        <a:t>Other Diagrams:</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51066477"/>
                  </a:ext>
                </a:extLst>
              </a:tr>
              <a:tr h="220661">
                <a:tc>
                  <a:txBody>
                    <a:bodyPr/>
                    <a:lstStyle/>
                    <a:p>
                      <a:pPr algn="l" fontAlgn="b"/>
                      <a:r>
                        <a:rPr lang="en-CA" sz="1100" b="1" i="0" u="none" strike="noStrike" dirty="0">
                          <a:solidFill>
                            <a:srgbClr val="000000"/>
                          </a:solidFill>
                          <a:effectLst/>
                          <a:latin typeface="Calibri" panose="020F0502020204030204" pitchFamily="34" charset="0"/>
                        </a:rPr>
                        <a:t>Data Requirements</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rgbClr val="D0CECE"/>
                    </a:solidFill>
                  </a:tcPr>
                </a:tc>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extLst>
                  <a:ext uri="{0D108BD9-81ED-4DB2-BD59-A6C34878D82A}">
                    <a16:rowId xmlns:a16="http://schemas.microsoft.com/office/drawing/2014/main" val="584245877"/>
                  </a:ext>
                </a:extLst>
              </a:tr>
              <a:tr h="220661">
                <a:tc>
                  <a:txBody>
                    <a:bodyPr/>
                    <a:lstStyle/>
                    <a:p>
                      <a:pPr algn="l" fontAlgn="b"/>
                      <a:r>
                        <a:rPr lang="en-CA" sz="1100" b="1" i="0" u="none" strike="noStrike" dirty="0">
                          <a:solidFill>
                            <a:srgbClr val="000000"/>
                          </a:solidFill>
                          <a:effectLst/>
                          <a:latin typeface="Calibri" panose="020F0502020204030204" pitchFamily="34" charset="0"/>
                        </a:rPr>
                        <a:t>Data Required :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l" fontAlgn="b"/>
                      <a:r>
                        <a:rPr lang="en-US" sz="1100" b="1" i="0" u="none" strike="noStrike" dirty="0">
                          <a:solidFill>
                            <a:srgbClr val="000000"/>
                          </a:solidFill>
                          <a:effectLst/>
                          <a:latin typeface="Calibri" panose="020F0502020204030204" pitchFamily="34" charset="0"/>
                        </a:rPr>
                        <a:t>Data Required for Template Agent</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3553938"/>
                  </a:ext>
                </a:extLst>
              </a:tr>
              <a:tr h="220661">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gridSpan="2">
                  <a:txBody>
                    <a:bodyPr/>
                    <a:lstStyle/>
                    <a:p>
                      <a:pPr algn="l" fontAlgn="b"/>
                      <a:r>
                        <a:rPr lang="en-CA" sz="1100" b="0" i="0" u="none" strike="noStrike" dirty="0">
                          <a:solidFill>
                            <a:srgbClr val="000000"/>
                          </a:solidFill>
                          <a:effectLst/>
                          <a:latin typeface="Calibri" panose="020F0502020204030204" pitchFamily="34" charset="0"/>
                        </a:rPr>
                        <a:t>Booked Appointment details</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CA"/>
                    </a:p>
                  </a:txBody>
                  <a:tcPr/>
                </a:tc>
                <a:extLst>
                  <a:ext uri="{0D108BD9-81ED-4DB2-BD59-A6C34878D82A}">
                    <a16:rowId xmlns:a16="http://schemas.microsoft.com/office/drawing/2014/main" val="3851404489"/>
                  </a:ext>
                </a:extLst>
              </a:tr>
              <a:tr h="220661">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gridSpan="2">
                  <a:txBody>
                    <a:bodyPr/>
                    <a:lstStyle/>
                    <a:p>
                      <a:pPr algn="l" fontAlgn="b"/>
                      <a:r>
                        <a:rPr lang="en-US" sz="1100" b="0" i="0" u="none" strike="noStrike" dirty="0">
                          <a:solidFill>
                            <a:srgbClr val="000000"/>
                          </a:solidFill>
                          <a:effectLst/>
                          <a:latin typeface="Calibri" panose="020F0502020204030204" pitchFamily="34" charset="0"/>
                        </a:rPr>
                        <a:t>Email Address and Cell Phone Number of the user</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CA"/>
                    </a:p>
                  </a:txBody>
                  <a:tcPr/>
                </a:tc>
                <a:extLst>
                  <a:ext uri="{0D108BD9-81ED-4DB2-BD59-A6C34878D82A}">
                    <a16:rowId xmlns:a16="http://schemas.microsoft.com/office/drawing/2014/main" val="2916741115"/>
                  </a:ext>
                </a:extLst>
              </a:tr>
              <a:tr h="229855">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gridSpan="2">
                  <a:txBody>
                    <a:bodyPr/>
                    <a:lstStyle/>
                    <a:p>
                      <a:pPr algn="l" fontAlgn="b"/>
                      <a:endParaRPr lang="en-CA"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CA"/>
                    </a:p>
                  </a:txBody>
                  <a:tcPr/>
                </a:tc>
                <a:extLst>
                  <a:ext uri="{0D108BD9-81ED-4DB2-BD59-A6C34878D82A}">
                    <a16:rowId xmlns:a16="http://schemas.microsoft.com/office/drawing/2014/main" val="3455242491"/>
                  </a:ext>
                </a:extLst>
              </a:tr>
            </a:tbl>
          </a:graphicData>
        </a:graphic>
      </p:graphicFrame>
      <p:sp>
        <p:nvSpPr>
          <p:cNvPr id="5" name="Footer Placeholder 4">
            <a:extLst>
              <a:ext uri="{FF2B5EF4-FFF2-40B4-BE49-F238E27FC236}">
                <a16:creationId xmlns:a16="http://schemas.microsoft.com/office/drawing/2014/main" id="{3B521BBD-219B-451A-B636-BE5D3A38B8D1}"/>
              </a:ext>
            </a:extLst>
          </p:cNvPr>
          <p:cNvSpPr>
            <a:spLocks noGrp="1"/>
          </p:cNvSpPr>
          <p:nvPr>
            <p:ph type="ftr" sz="quarter" idx="11"/>
          </p:nvPr>
        </p:nvSpPr>
        <p:spPr/>
        <p:txBody>
          <a:bodyPr/>
          <a:lstStyle/>
          <a:p>
            <a:r>
              <a:rPr lang="ja-JP" altLang="en-US"/>
              <a:t>far@ucalgary.ca</a:t>
            </a:r>
            <a:endParaRPr lang="en-US" altLang="ja-JP"/>
          </a:p>
        </p:txBody>
      </p:sp>
      <p:sp>
        <p:nvSpPr>
          <p:cNvPr id="6" name="Slide Number Placeholder 5">
            <a:extLst>
              <a:ext uri="{FF2B5EF4-FFF2-40B4-BE49-F238E27FC236}">
                <a16:creationId xmlns:a16="http://schemas.microsoft.com/office/drawing/2014/main" id="{46442F15-EE31-4015-8E8D-C338DBFDD650}"/>
              </a:ext>
            </a:extLst>
          </p:cNvPr>
          <p:cNvSpPr>
            <a:spLocks noGrp="1"/>
          </p:cNvSpPr>
          <p:nvPr>
            <p:ph type="sldNum" sz="quarter" idx="12"/>
          </p:nvPr>
        </p:nvSpPr>
        <p:spPr/>
        <p:txBody>
          <a:bodyPr/>
          <a:lstStyle/>
          <a:p>
            <a:fld id="{A4BAB868-1E00-44C6-B1AB-DFCC5F9865BA}" type="slidenum">
              <a:rPr lang="ja-JP" altLang="en-US" smtClean="0"/>
              <a:t>36</a:t>
            </a:fld>
            <a:endParaRPr lang="en-US" altLang="ja-JP"/>
          </a:p>
        </p:txBody>
      </p:sp>
      <p:sp>
        <p:nvSpPr>
          <p:cNvPr id="7" name="Date Placeholder 3"/>
          <p:cNvSpPr>
            <a:spLocks noGrp="1"/>
          </p:cNvSpPr>
          <p:nvPr>
            <p:ph type="dt" sz="half" idx="10"/>
          </p:nvPr>
        </p:nvSpPr>
        <p:spPr>
          <a:xfrm>
            <a:off x="1219200" y="6381750"/>
            <a:ext cx="2540000" cy="400050"/>
          </a:xfrm>
        </p:spPr>
        <p:txBody>
          <a:bodyPr/>
          <a:lstStyle/>
          <a:p>
            <a:r>
              <a:rPr lang="en-US" dirty="0"/>
              <a:t>SENG696 (Fall 2021)</a:t>
            </a:r>
            <a:endParaRPr lang="en-US" altLang="ja-JP" dirty="0"/>
          </a:p>
        </p:txBody>
      </p:sp>
    </p:spTree>
    <p:extLst>
      <p:ext uri="{BB962C8B-B14F-4D97-AF65-F5344CB8AC3E}">
        <p14:creationId xmlns:p14="http://schemas.microsoft.com/office/powerpoint/2010/main" val="2430319582"/>
      </p:ext>
    </p:extLst>
  </p:cSld>
  <p:clrMapOvr>
    <a:masterClrMapping/>
  </p:clrMapOvr>
  <p:transition>
    <p:dissolv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11. Use Cases : Notification Agent</a:t>
            </a:r>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37</a:t>
            </a:fld>
            <a:endParaRPr lang="en-US" altLang="ja-JP"/>
          </a:p>
        </p:txBody>
      </p:sp>
      <p:pic>
        <p:nvPicPr>
          <p:cNvPr id="5" name="Picture 4"/>
          <p:cNvPicPr>
            <a:picLocks noChangeAspect="1"/>
          </p:cNvPicPr>
          <p:nvPr/>
        </p:nvPicPr>
        <p:blipFill>
          <a:blip r:embed="rId2"/>
          <a:stretch>
            <a:fillRect/>
          </a:stretch>
        </p:blipFill>
        <p:spPr>
          <a:xfrm>
            <a:off x="1490662" y="1637208"/>
            <a:ext cx="8601075" cy="4293327"/>
          </a:xfrm>
          <a:prstGeom prst="rect">
            <a:avLst/>
          </a:prstGeom>
        </p:spPr>
      </p:pic>
    </p:spTree>
    <p:extLst>
      <p:ext uri="{BB962C8B-B14F-4D97-AF65-F5344CB8AC3E}">
        <p14:creationId xmlns:p14="http://schemas.microsoft.com/office/powerpoint/2010/main" val="340488111"/>
      </p:ext>
    </p:extLst>
  </p:cSld>
  <p:clrMapOvr>
    <a:masterClrMapping/>
  </p:clrMapOvr>
  <p:transition>
    <p:dissolv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7F280-B745-4721-A368-C749DCB96416}"/>
              </a:ext>
            </a:extLst>
          </p:cNvPr>
          <p:cNvSpPr>
            <a:spLocks noGrp="1"/>
          </p:cNvSpPr>
          <p:nvPr>
            <p:ph type="title"/>
          </p:nvPr>
        </p:nvSpPr>
        <p:spPr/>
        <p:txBody>
          <a:bodyPr/>
          <a:lstStyle/>
          <a:p>
            <a:r>
              <a:rPr lang="en-US" dirty="0"/>
              <a:t>Use Case Definition : Notification Agent</a:t>
            </a:r>
            <a:endParaRPr lang="en-CA" dirty="0"/>
          </a:p>
        </p:txBody>
      </p:sp>
      <p:graphicFrame>
        <p:nvGraphicFramePr>
          <p:cNvPr id="8" name="Content Placeholder 7">
            <a:extLst>
              <a:ext uri="{FF2B5EF4-FFF2-40B4-BE49-F238E27FC236}">
                <a16:creationId xmlns:a16="http://schemas.microsoft.com/office/drawing/2014/main" id="{90A34321-7CC7-4FC3-BCB6-6E10817FE4EF}"/>
              </a:ext>
            </a:extLst>
          </p:cNvPr>
          <p:cNvGraphicFramePr>
            <a:graphicFrameLocks noGrp="1"/>
          </p:cNvGraphicFramePr>
          <p:nvPr>
            <p:ph idx="1"/>
            <p:extLst>
              <p:ext uri="{D42A27DB-BD31-4B8C-83A1-F6EECF244321}">
                <p14:modId xmlns:p14="http://schemas.microsoft.com/office/powerpoint/2010/main" val="831668553"/>
              </p:ext>
            </p:extLst>
          </p:nvPr>
        </p:nvGraphicFramePr>
        <p:xfrm>
          <a:off x="1422402" y="1666875"/>
          <a:ext cx="9559924" cy="4257673"/>
        </p:xfrm>
        <a:graphic>
          <a:graphicData uri="http://schemas.openxmlformats.org/drawingml/2006/table">
            <a:tbl>
              <a:tblPr firstRow="1" firstCol="1" bandRow="1"/>
              <a:tblGrid>
                <a:gridCol w="2260055">
                  <a:extLst>
                    <a:ext uri="{9D8B030D-6E8A-4147-A177-3AD203B41FA5}">
                      <a16:colId xmlns:a16="http://schemas.microsoft.com/office/drawing/2014/main" val="153879244"/>
                    </a:ext>
                  </a:extLst>
                </a:gridCol>
                <a:gridCol w="7299869">
                  <a:extLst>
                    <a:ext uri="{9D8B030D-6E8A-4147-A177-3AD203B41FA5}">
                      <a16:colId xmlns:a16="http://schemas.microsoft.com/office/drawing/2014/main" val="1494204266"/>
                    </a:ext>
                  </a:extLst>
                </a:gridCol>
              </a:tblGrid>
              <a:tr h="336433">
                <a:tc>
                  <a:txBody>
                    <a:bodyPr/>
                    <a:lstStyle/>
                    <a:p>
                      <a:pPr>
                        <a:lnSpc>
                          <a:spcPct val="107000"/>
                        </a:lnSpc>
                        <a:spcAft>
                          <a:spcPts val="800"/>
                        </a:spcAft>
                      </a:pPr>
                      <a:r>
                        <a:rPr lang="en-IN" sz="1100" b="1">
                          <a:effectLst/>
                          <a:latin typeface="Calibri" panose="020F0502020204030204" pitchFamily="34" charset="0"/>
                          <a:ea typeface="Calibri" panose="020F0502020204030204" pitchFamily="34" charset="0"/>
                          <a:cs typeface="Times New Roman" panose="02020603050405020304" pitchFamily="18" charset="0"/>
                        </a:rPr>
                        <a:t>Brief Description:</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000">
                          <a:effectLst/>
                          <a:latin typeface="Calibri" panose="020F0502020204030204" pitchFamily="34" charset="0"/>
                          <a:ea typeface="Calibri" panose="020F0502020204030204" pitchFamily="34" charset="0"/>
                          <a:cs typeface="Times New Roman" panose="02020603050405020304" pitchFamily="18" charset="0"/>
                        </a:rPr>
                        <a:t>The Clinic System Agent uses this use case to send notifications to the user</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23939152"/>
                  </a:ext>
                </a:extLst>
              </a:tr>
              <a:tr h="336433">
                <a:tc>
                  <a:txBody>
                    <a:bodyPr/>
                    <a:lstStyle/>
                    <a:p>
                      <a:pPr>
                        <a:lnSpc>
                          <a:spcPct val="107000"/>
                        </a:lnSpc>
                        <a:spcAft>
                          <a:spcPts val="800"/>
                        </a:spcAft>
                      </a:pPr>
                      <a:r>
                        <a:rPr lang="en-IN" sz="1100" b="1">
                          <a:effectLst/>
                          <a:latin typeface="Calibri" panose="020F0502020204030204" pitchFamily="34" charset="0"/>
                          <a:ea typeface="Calibri" panose="020F0502020204030204" pitchFamily="34" charset="0"/>
                          <a:cs typeface="Times New Roman" panose="02020603050405020304" pitchFamily="18" charset="0"/>
                        </a:rPr>
                        <a:t>Precondition(s):</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Appointment is booked and a video link has been generated</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79577918"/>
                  </a:ext>
                </a:extLst>
              </a:tr>
              <a:tr h="689368">
                <a:tc>
                  <a:txBody>
                    <a:bodyPr/>
                    <a:lstStyle/>
                    <a:p>
                      <a:pPr>
                        <a:lnSpc>
                          <a:spcPct val="107000"/>
                        </a:lnSpc>
                        <a:spcAft>
                          <a:spcPts val="800"/>
                        </a:spcAft>
                      </a:pPr>
                      <a:r>
                        <a:rPr lang="en-IN" sz="1100" b="1">
                          <a:effectLst/>
                          <a:latin typeface="Calibri" panose="020F0502020204030204" pitchFamily="34" charset="0"/>
                          <a:ea typeface="Calibri" panose="020F0502020204030204" pitchFamily="34" charset="0"/>
                          <a:cs typeface="Times New Roman" panose="02020603050405020304" pitchFamily="18" charset="0"/>
                        </a:rPr>
                        <a:t>Post Condition(s):</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Considering all Services work as expected, the notification agent sends appointment updates to user via email and/or SMS</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01386470"/>
                  </a:ext>
                </a:extLst>
              </a:tr>
              <a:tr h="336433">
                <a:tc>
                  <a:txBody>
                    <a:bodyPr/>
                    <a:lstStyle/>
                    <a:p>
                      <a:pPr>
                        <a:lnSpc>
                          <a:spcPct val="107000"/>
                        </a:lnSpc>
                        <a:spcAft>
                          <a:spcPts val="800"/>
                        </a:spcAft>
                      </a:pPr>
                      <a:r>
                        <a:rPr lang="en-IN"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Process Steps</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880799600"/>
                  </a:ext>
                </a:extLst>
              </a:tr>
              <a:tr h="506485">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1</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The notification agent receives user information (email-address and cell phone number) from the clinic system agent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67977401"/>
                  </a:ext>
                </a:extLst>
              </a:tr>
              <a:tr h="689368">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2</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The notification agent also receives video link information from the video agent</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69103043"/>
                  </a:ext>
                </a:extLst>
              </a:tr>
              <a:tr h="689368">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3</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The notification agent receives status update request from the clinic system agent at regular intervals</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6817692"/>
                  </a:ext>
                </a:extLst>
              </a:tr>
              <a:tr h="673785">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4</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The notification agent sends out notification to the user in form of updates and daily remainders </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8623903"/>
                  </a:ext>
                </a:extLst>
              </a:tr>
            </a:tbl>
          </a:graphicData>
        </a:graphic>
      </p:graphicFrame>
      <p:sp>
        <p:nvSpPr>
          <p:cNvPr id="5" name="Footer Placeholder 4">
            <a:extLst>
              <a:ext uri="{FF2B5EF4-FFF2-40B4-BE49-F238E27FC236}">
                <a16:creationId xmlns:a16="http://schemas.microsoft.com/office/drawing/2014/main" id="{3DE3AB94-EFA0-4717-899E-9A99F09BD6EE}"/>
              </a:ext>
            </a:extLst>
          </p:cNvPr>
          <p:cNvSpPr>
            <a:spLocks noGrp="1"/>
          </p:cNvSpPr>
          <p:nvPr>
            <p:ph type="ftr" sz="quarter" idx="11"/>
          </p:nvPr>
        </p:nvSpPr>
        <p:spPr/>
        <p:txBody>
          <a:bodyPr/>
          <a:lstStyle/>
          <a:p>
            <a:r>
              <a:rPr lang="ja-JP" altLang="en-US"/>
              <a:t>far@ucalgary.ca</a:t>
            </a:r>
            <a:endParaRPr lang="en-US" altLang="ja-JP"/>
          </a:p>
        </p:txBody>
      </p:sp>
      <p:sp>
        <p:nvSpPr>
          <p:cNvPr id="6" name="Slide Number Placeholder 5">
            <a:extLst>
              <a:ext uri="{FF2B5EF4-FFF2-40B4-BE49-F238E27FC236}">
                <a16:creationId xmlns:a16="http://schemas.microsoft.com/office/drawing/2014/main" id="{469F170A-D563-4E07-AAED-58399A750A15}"/>
              </a:ext>
            </a:extLst>
          </p:cNvPr>
          <p:cNvSpPr>
            <a:spLocks noGrp="1"/>
          </p:cNvSpPr>
          <p:nvPr>
            <p:ph type="sldNum" sz="quarter" idx="12"/>
          </p:nvPr>
        </p:nvSpPr>
        <p:spPr/>
        <p:txBody>
          <a:bodyPr/>
          <a:lstStyle/>
          <a:p>
            <a:fld id="{A4BAB868-1E00-44C6-B1AB-DFCC5F9865BA}" type="slidenum">
              <a:rPr lang="ja-JP" altLang="en-US" smtClean="0"/>
              <a:t>38</a:t>
            </a:fld>
            <a:endParaRPr lang="en-US" altLang="ja-JP"/>
          </a:p>
        </p:txBody>
      </p:sp>
      <p:sp>
        <p:nvSpPr>
          <p:cNvPr id="7" name="Date Placeholder 3"/>
          <p:cNvSpPr>
            <a:spLocks noGrp="1"/>
          </p:cNvSpPr>
          <p:nvPr>
            <p:ph type="dt" sz="half" idx="10"/>
          </p:nvPr>
        </p:nvSpPr>
        <p:spPr>
          <a:xfrm>
            <a:off x="1219200" y="6381750"/>
            <a:ext cx="2540000" cy="400050"/>
          </a:xfrm>
        </p:spPr>
        <p:txBody>
          <a:bodyPr/>
          <a:lstStyle/>
          <a:p>
            <a:r>
              <a:rPr lang="en-US" dirty="0"/>
              <a:t>SENG696 (Fall 2021)</a:t>
            </a:r>
            <a:endParaRPr lang="en-US" altLang="ja-JP" dirty="0"/>
          </a:p>
        </p:txBody>
      </p:sp>
    </p:spTree>
    <p:extLst>
      <p:ext uri="{BB962C8B-B14F-4D97-AF65-F5344CB8AC3E}">
        <p14:creationId xmlns:p14="http://schemas.microsoft.com/office/powerpoint/2010/main" val="3144072743"/>
      </p:ext>
    </p:extLst>
  </p:cSld>
  <p:clrMapOvr>
    <a:masterClrMapping/>
  </p:clrMapOvr>
  <p:transition>
    <p:dissolv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F758E-873C-45F8-B70D-C7679F4A01E5}"/>
              </a:ext>
            </a:extLst>
          </p:cNvPr>
          <p:cNvSpPr>
            <a:spLocks noGrp="1"/>
          </p:cNvSpPr>
          <p:nvPr>
            <p:ph type="title"/>
          </p:nvPr>
        </p:nvSpPr>
        <p:spPr/>
        <p:txBody>
          <a:bodyPr/>
          <a:lstStyle/>
          <a:p>
            <a:r>
              <a:rPr lang="en-US" dirty="0"/>
              <a:t>Use Case Definition : Notification Agent</a:t>
            </a:r>
            <a:endParaRPr lang="en-CA" dirty="0"/>
          </a:p>
        </p:txBody>
      </p:sp>
      <p:graphicFrame>
        <p:nvGraphicFramePr>
          <p:cNvPr id="8" name="Content Placeholder 7">
            <a:extLst>
              <a:ext uri="{FF2B5EF4-FFF2-40B4-BE49-F238E27FC236}">
                <a16:creationId xmlns:a16="http://schemas.microsoft.com/office/drawing/2014/main" id="{189ECA48-8C9E-4081-A762-7A7C32D6FA10}"/>
              </a:ext>
            </a:extLst>
          </p:cNvPr>
          <p:cNvGraphicFramePr>
            <a:graphicFrameLocks noGrp="1"/>
          </p:cNvGraphicFramePr>
          <p:nvPr>
            <p:ph idx="1"/>
            <p:extLst>
              <p:ext uri="{D42A27DB-BD31-4B8C-83A1-F6EECF244321}">
                <p14:modId xmlns:p14="http://schemas.microsoft.com/office/powerpoint/2010/main" val="2554392169"/>
              </p:ext>
            </p:extLst>
          </p:nvPr>
        </p:nvGraphicFramePr>
        <p:xfrm>
          <a:off x="1422401" y="1657349"/>
          <a:ext cx="9883775" cy="4359134"/>
        </p:xfrm>
        <a:graphic>
          <a:graphicData uri="http://schemas.openxmlformats.org/drawingml/2006/table">
            <a:tbl>
              <a:tblPr/>
              <a:tblGrid>
                <a:gridCol w="2695575">
                  <a:extLst>
                    <a:ext uri="{9D8B030D-6E8A-4147-A177-3AD203B41FA5}">
                      <a16:colId xmlns:a16="http://schemas.microsoft.com/office/drawing/2014/main" val="3560748494"/>
                    </a:ext>
                  </a:extLst>
                </a:gridCol>
                <a:gridCol w="3463065">
                  <a:extLst>
                    <a:ext uri="{9D8B030D-6E8A-4147-A177-3AD203B41FA5}">
                      <a16:colId xmlns:a16="http://schemas.microsoft.com/office/drawing/2014/main" val="970437548"/>
                    </a:ext>
                  </a:extLst>
                </a:gridCol>
                <a:gridCol w="3725135">
                  <a:extLst>
                    <a:ext uri="{9D8B030D-6E8A-4147-A177-3AD203B41FA5}">
                      <a16:colId xmlns:a16="http://schemas.microsoft.com/office/drawing/2014/main" val="3492690313"/>
                    </a:ext>
                  </a:extLst>
                </a:gridCol>
              </a:tblGrid>
              <a:tr h="259059">
                <a:tc>
                  <a:txBody>
                    <a:bodyPr/>
                    <a:lstStyle/>
                    <a:p>
                      <a:pPr algn="l" fontAlgn="b"/>
                      <a:r>
                        <a:rPr lang="en-CA" sz="1100" b="1" i="0" u="none" strike="noStrike" dirty="0">
                          <a:solidFill>
                            <a:srgbClr val="000000"/>
                          </a:solidFill>
                          <a:effectLst/>
                          <a:latin typeface="Calibri" panose="020F0502020204030204" pitchFamily="34" charset="0"/>
                        </a:rPr>
                        <a:t>Exceptions</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extLst>
                  <a:ext uri="{0D108BD9-81ED-4DB2-BD59-A6C34878D82A}">
                    <a16:rowId xmlns:a16="http://schemas.microsoft.com/office/drawing/2014/main" val="826414664"/>
                  </a:ext>
                </a:extLst>
              </a:tr>
              <a:tr h="572134">
                <a:tc>
                  <a:txBody>
                    <a:bodyPr/>
                    <a:lstStyle/>
                    <a:p>
                      <a:pPr algn="l" fontAlgn="ctr"/>
                      <a:r>
                        <a:rPr lang="en-CA" sz="1100" b="0" i="0" u="none" strike="noStrike" dirty="0">
                          <a:solidFill>
                            <a:srgbClr val="000000"/>
                          </a:solidFill>
                          <a:effectLst/>
                          <a:latin typeface="Calibri" panose="020F0502020204030204" pitchFamily="34" charset="0"/>
                        </a:rPr>
                        <a:t>1a</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System Not Accessible at this point</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Error Message is generated stating </a:t>
                      </a:r>
                      <a:r>
                        <a:rPr lang="en-US" sz="1100" b="0" i="0" u="none" strike="noStrike">
                          <a:solidFill>
                            <a:srgbClr val="000000"/>
                          </a:solidFill>
                          <a:effectLst/>
                          <a:latin typeface="Calibri" panose="020F0502020204030204" pitchFamily="34" charset="0"/>
                        </a:rPr>
                        <a:t>that system </a:t>
                      </a:r>
                      <a:r>
                        <a:rPr lang="en-US" sz="1100" b="0" i="0" u="none" strike="noStrike" dirty="0">
                          <a:solidFill>
                            <a:srgbClr val="000000"/>
                          </a:solidFill>
                          <a:effectLst/>
                          <a:latin typeface="Calibri" panose="020F0502020204030204" pitchFamily="34" charset="0"/>
                        </a:rPr>
                        <a:t>is not accessible.</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22267423"/>
                  </a:ext>
                </a:extLst>
              </a:tr>
              <a:tr h="582014">
                <a:tc>
                  <a:txBody>
                    <a:bodyPr/>
                    <a:lstStyle/>
                    <a:p>
                      <a:pPr algn="l" fontAlgn="ctr"/>
                      <a:r>
                        <a:rPr lang="en-CA" sz="1100" b="0" i="0" u="none" strike="noStrike" dirty="0">
                          <a:solidFill>
                            <a:srgbClr val="000000"/>
                          </a:solidFill>
                          <a:effectLst/>
                          <a:latin typeface="Calibri" panose="020F0502020204030204" pitchFamily="34" charset="0"/>
                        </a:rPr>
                        <a:t>3a</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User not reachable at this point</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Calibri" panose="020F0502020204030204" pitchFamily="34" charset="0"/>
                        </a:rPr>
                        <a:t>Error Message is generated stating that user is not reachable.</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80515083"/>
                  </a:ext>
                </a:extLst>
              </a:tr>
              <a:tr h="582014">
                <a:tc>
                  <a:txBody>
                    <a:bodyPr/>
                    <a:lstStyle/>
                    <a:p>
                      <a:pPr algn="l" fontAlgn="ctr"/>
                      <a:r>
                        <a:rPr lang="en-CA" sz="1100" b="0" i="0" u="none" strike="noStrike" dirty="0">
                          <a:solidFill>
                            <a:srgbClr val="000000"/>
                          </a:solidFill>
                          <a:effectLst/>
                          <a:latin typeface="Calibri" panose="020F0502020204030204" pitchFamily="34" charset="0"/>
                        </a:rPr>
                        <a:t>6b </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Unreadable and SQL Exception</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Error Message is generated when the agent is unable to send SMS or any SQL database error.</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34274501"/>
                  </a:ext>
                </a:extLst>
              </a:tr>
              <a:tr h="259059">
                <a:tc>
                  <a:txBody>
                    <a:bodyPr/>
                    <a:lstStyle/>
                    <a:p>
                      <a:pPr algn="l" fontAlgn="b"/>
                      <a:r>
                        <a:rPr lang="en-CA" sz="1100" b="1" i="0" u="none" strike="noStrike" dirty="0">
                          <a:solidFill>
                            <a:srgbClr val="000000"/>
                          </a:solidFill>
                          <a:effectLst/>
                          <a:latin typeface="Calibri" panose="020F0502020204030204" pitchFamily="34" charset="0"/>
                        </a:rPr>
                        <a:t>Relationships:</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a:txBody>
                    <a:bodyPr/>
                    <a:lstStyle/>
                    <a:p>
                      <a:pPr algn="l" fontAlgn="b"/>
                      <a:r>
                        <a:rPr lang="en-CA"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extLst>
                  <a:ext uri="{0D108BD9-81ED-4DB2-BD59-A6C34878D82A}">
                    <a16:rowId xmlns:a16="http://schemas.microsoft.com/office/drawing/2014/main" val="3097203048"/>
                  </a:ext>
                </a:extLst>
              </a:tr>
              <a:tr h="259059">
                <a:tc>
                  <a:txBody>
                    <a:bodyPr/>
                    <a:lstStyle/>
                    <a:p>
                      <a:pPr algn="l" fontAlgn="b"/>
                      <a:r>
                        <a:rPr lang="en-CA" sz="1100" b="1" i="0" u="none" strike="noStrike" dirty="0">
                          <a:solidFill>
                            <a:srgbClr val="000000"/>
                          </a:solidFill>
                          <a:effectLst/>
                          <a:latin typeface="Calibri" panose="020F0502020204030204" pitchFamily="34" charset="0"/>
                        </a:rPr>
                        <a:t>Initiating</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l" fontAlgn="b"/>
                      <a:r>
                        <a:rPr lang="en-CA" sz="1100" b="0" i="0" u="none" strike="noStrike" dirty="0">
                          <a:solidFill>
                            <a:srgbClr val="000000"/>
                          </a:solidFill>
                          <a:effectLst/>
                          <a:latin typeface="Calibri" panose="020F0502020204030204" pitchFamily="34" charset="0"/>
                        </a:rPr>
                        <a:t>Clinic System Agent</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CA"/>
                    </a:p>
                  </a:txBody>
                  <a:tcPr/>
                </a:tc>
                <a:extLst>
                  <a:ext uri="{0D108BD9-81ED-4DB2-BD59-A6C34878D82A}">
                    <a16:rowId xmlns:a16="http://schemas.microsoft.com/office/drawing/2014/main" val="3743953456"/>
                  </a:ext>
                </a:extLst>
              </a:tr>
              <a:tr h="269853">
                <a:tc>
                  <a:txBody>
                    <a:bodyPr/>
                    <a:lstStyle/>
                    <a:p>
                      <a:pPr algn="l" fontAlgn="b"/>
                      <a:r>
                        <a:rPr lang="en-CA" sz="1100" b="1" i="0" u="none" strike="noStrike" dirty="0">
                          <a:solidFill>
                            <a:srgbClr val="000000"/>
                          </a:solidFill>
                          <a:effectLst/>
                          <a:latin typeface="Calibri" panose="020F0502020204030204" pitchFamily="34" charset="0"/>
                        </a:rPr>
                        <a:t>Collaborating</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Video Link Agent, Clinic System Agent</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32068129"/>
                  </a:ext>
                </a:extLst>
              </a:tr>
              <a:tr h="269853">
                <a:tc gridSpan="3">
                  <a:txBody>
                    <a:bodyPr/>
                    <a:lstStyle/>
                    <a:p>
                      <a:pPr algn="l" fontAlgn="b"/>
                      <a:r>
                        <a:rPr lang="en-CA" sz="1100" b="1" i="0" u="none" strike="noStrike" dirty="0">
                          <a:solidFill>
                            <a:srgbClr val="000000"/>
                          </a:solidFill>
                          <a:effectLst/>
                          <a:latin typeface="Calibri" panose="020F0502020204030204" pitchFamily="34" charset="0"/>
                        </a:rPr>
                        <a:t>Other Diagrams:</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51066477"/>
                  </a:ext>
                </a:extLst>
              </a:tr>
              <a:tr h="259059">
                <a:tc>
                  <a:txBody>
                    <a:bodyPr/>
                    <a:lstStyle/>
                    <a:p>
                      <a:pPr algn="l" fontAlgn="b"/>
                      <a:r>
                        <a:rPr lang="en-CA" sz="1100" b="1" i="0" u="none" strike="noStrike" dirty="0">
                          <a:solidFill>
                            <a:srgbClr val="000000"/>
                          </a:solidFill>
                          <a:effectLst/>
                          <a:latin typeface="Calibri" panose="020F0502020204030204" pitchFamily="34" charset="0"/>
                        </a:rPr>
                        <a:t>Data Requirements</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extLst>
                  <a:ext uri="{0D108BD9-81ED-4DB2-BD59-A6C34878D82A}">
                    <a16:rowId xmlns:a16="http://schemas.microsoft.com/office/drawing/2014/main" val="584245877"/>
                  </a:ext>
                </a:extLst>
              </a:tr>
              <a:tr h="259059">
                <a:tc>
                  <a:txBody>
                    <a:bodyPr/>
                    <a:lstStyle/>
                    <a:p>
                      <a:pPr algn="l" fontAlgn="b"/>
                      <a:r>
                        <a:rPr lang="en-CA" sz="1100" b="1" i="0" u="none" strike="noStrike" dirty="0">
                          <a:solidFill>
                            <a:srgbClr val="000000"/>
                          </a:solidFill>
                          <a:effectLst/>
                          <a:latin typeface="Calibri" panose="020F0502020204030204" pitchFamily="34" charset="0"/>
                        </a:rPr>
                        <a:t>Data Required :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l" fontAlgn="b"/>
                      <a:r>
                        <a:rPr lang="en-US" sz="1100" b="1" i="0" u="none" strike="noStrike" dirty="0">
                          <a:solidFill>
                            <a:srgbClr val="000000"/>
                          </a:solidFill>
                          <a:effectLst/>
                          <a:latin typeface="Calibri" panose="020F0502020204030204" pitchFamily="34" charset="0"/>
                        </a:rPr>
                        <a:t>Data Required for Notification Agent</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3553938"/>
                  </a:ext>
                </a:extLst>
              </a:tr>
              <a:tr h="259059">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l" fontAlgn="b"/>
                      <a:r>
                        <a:rPr lang="en-CA" sz="1100" b="0" i="0" u="none" strike="noStrike" dirty="0">
                          <a:solidFill>
                            <a:srgbClr val="000000"/>
                          </a:solidFill>
                          <a:effectLst/>
                          <a:latin typeface="Calibri" panose="020F0502020204030204" pitchFamily="34" charset="0"/>
                        </a:rPr>
                        <a:t>Video Link</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CA"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1404489"/>
                  </a:ext>
                </a:extLst>
              </a:tr>
              <a:tr h="259059">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Email Address and Cell Phone Number of the user</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6741115"/>
                  </a:ext>
                </a:extLst>
              </a:tr>
              <a:tr h="269853">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b"/>
                      <a:r>
                        <a:rPr lang="en-CA" sz="1100" b="0" i="0" u="none" strike="noStrike" dirty="0">
                          <a:solidFill>
                            <a:srgbClr val="000000"/>
                          </a:solidFill>
                          <a:effectLst/>
                          <a:latin typeface="Calibri" panose="020F0502020204030204" pitchFamily="34" charset="0"/>
                        </a:rPr>
                        <a:t>Booked Appointment details</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CA"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55242491"/>
                  </a:ext>
                </a:extLst>
              </a:tr>
            </a:tbl>
          </a:graphicData>
        </a:graphic>
      </p:graphicFrame>
      <p:sp>
        <p:nvSpPr>
          <p:cNvPr id="5" name="Footer Placeholder 4">
            <a:extLst>
              <a:ext uri="{FF2B5EF4-FFF2-40B4-BE49-F238E27FC236}">
                <a16:creationId xmlns:a16="http://schemas.microsoft.com/office/drawing/2014/main" id="{3B521BBD-219B-451A-B636-BE5D3A38B8D1}"/>
              </a:ext>
            </a:extLst>
          </p:cNvPr>
          <p:cNvSpPr>
            <a:spLocks noGrp="1"/>
          </p:cNvSpPr>
          <p:nvPr>
            <p:ph type="ftr" sz="quarter" idx="11"/>
          </p:nvPr>
        </p:nvSpPr>
        <p:spPr/>
        <p:txBody>
          <a:bodyPr/>
          <a:lstStyle/>
          <a:p>
            <a:r>
              <a:rPr lang="ja-JP" altLang="en-US"/>
              <a:t>far@ucalgary.ca</a:t>
            </a:r>
            <a:endParaRPr lang="en-US" altLang="ja-JP"/>
          </a:p>
        </p:txBody>
      </p:sp>
      <p:sp>
        <p:nvSpPr>
          <p:cNvPr id="6" name="Slide Number Placeholder 5">
            <a:extLst>
              <a:ext uri="{FF2B5EF4-FFF2-40B4-BE49-F238E27FC236}">
                <a16:creationId xmlns:a16="http://schemas.microsoft.com/office/drawing/2014/main" id="{46442F15-EE31-4015-8E8D-C338DBFDD650}"/>
              </a:ext>
            </a:extLst>
          </p:cNvPr>
          <p:cNvSpPr>
            <a:spLocks noGrp="1"/>
          </p:cNvSpPr>
          <p:nvPr>
            <p:ph type="sldNum" sz="quarter" idx="12"/>
          </p:nvPr>
        </p:nvSpPr>
        <p:spPr/>
        <p:txBody>
          <a:bodyPr/>
          <a:lstStyle/>
          <a:p>
            <a:fld id="{A4BAB868-1E00-44C6-B1AB-DFCC5F9865BA}" type="slidenum">
              <a:rPr lang="ja-JP" altLang="en-US" smtClean="0"/>
              <a:t>39</a:t>
            </a:fld>
            <a:endParaRPr lang="en-US" altLang="ja-JP"/>
          </a:p>
        </p:txBody>
      </p:sp>
      <p:sp>
        <p:nvSpPr>
          <p:cNvPr id="9" name="Date Placeholder 3"/>
          <p:cNvSpPr>
            <a:spLocks noGrp="1"/>
          </p:cNvSpPr>
          <p:nvPr>
            <p:ph type="dt" sz="half" idx="10"/>
          </p:nvPr>
        </p:nvSpPr>
        <p:spPr>
          <a:xfrm>
            <a:off x="1219200" y="6381750"/>
            <a:ext cx="2540000" cy="400050"/>
          </a:xfrm>
        </p:spPr>
        <p:txBody>
          <a:bodyPr/>
          <a:lstStyle/>
          <a:p>
            <a:r>
              <a:rPr lang="en-US" dirty="0"/>
              <a:t>SENG696 (Fall 2021)</a:t>
            </a:r>
            <a:endParaRPr lang="en-US" altLang="ja-JP" dirty="0"/>
          </a:p>
        </p:txBody>
      </p:sp>
    </p:spTree>
    <p:extLst>
      <p:ext uri="{BB962C8B-B14F-4D97-AF65-F5344CB8AC3E}">
        <p14:creationId xmlns:p14="http://schemas.microsoft.com/office/powerpoint/2010/main" val="4213622523"/>
      </p:ext>
    </p:extLst>
  </p:cSld>
  <p:clrMapOvr>
    <a:masterClrMapping/>
  </p:clrMapOvr>
  <p:transition>
    <p:dissolv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System Description (cont’d)</a:t>
            </a:r>
          </a:p>
        </p:txBody>
      </p:sp>
      <p:pic>
        <p:nvPicPr>
          <p:cNvPr id="8" name="Content Placeholder 7"/>
          <p:cNvPicPr>
            <a:picLocks noGrp="1" noChangeAspect="1"/>
          </p:cNvPicPr>
          <p:nvPr>
            <p:ph idx="1"/>
          </p:nvPr>
        </p:nvPicPr>
        <p:blipFill>
          <a:blip r:embed="rId2"/>
          <a:stretch>
            <a:fillRect/>
          </a:stretch>
        </p:blipFill>
        <p:spPr>
          <a:xfrm>
            <a:off x="2733676" y="1504950"/>
            <a:ext cx="6517240" cy="4733925"/>
          </a:xfrm>
        </p:spPr>
      </p:pic>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4</a:t>
            </a:fld>
            <a:endParaRPr lang="en-US" altLang="ja-JP"/>
          </a:p>
        </p:txBody>
      </p:sp>
    </p:spTree>
  </p:cSld>
  <p:clrMapOvr>
    <a:masterClrMapping/>
  </p:clrMapOvr>
  <p:transition>
    <p:dissolv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Class Diagram : Agents</a:t>
            </a:r>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40</a:t>
            </a:fld>
            <a:endParaRPr lang="en-US" altLang="ja-JP"/>
          </a:p>
        </p:txBody>
      </p:sp>
      <p:pic>
        <p:nvPicPr>
          <p:cNvPr id="3" name="Picture 2"/>
          <p:cNvPicPr>
            <a:picLocks noChangeAspect="1"/>
          </p:cNvPicPr>
          <p:nvPr/>
        </p:nvPicPr>
        <p:blipFill>
          <a:blip r:embed="rId2"/>
          <a:stretch>
            <a:fillRect/>
          </a:stretch>
        </p:blipFill>
        <p:spPr>
          <a:xfrm>
            <a:off x="757646" y="1704575"/>
            <a:ext cx="10737668" cy="4260796"/>
          </a:xfrm>
          <a:prstGeom prst="rect">
            <a:avLst/>
          </a:prstGeom>
        </p:spPr>
      </p:pic>
    </p:spTree>
    <p:extLst>
      <p:ext uri="{BB962C8B-B14F-4D97-AF65-F5344CB8AC3E}">
        <p14:creationId xmlns:p14="http://schemas.microsoft.com/office/powerpoint/2010/main" val="952125234"/>
      </p:ext>
    </p:extLst>
  </p:cSld>
  <p:clrMapOvr>
    <a:masterClrMapping/>
  </p:clrMapOvr>
  <p:transition>
    <p:dissolv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Data Specification : E-R Diagram</a:t>
            </a:r>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41</a:t>
            </a:fld>
            <a:endParaRPr lang="en-US" altLang="ja-JP"/>
          </a:p>
        </p:txBody>
      </p:sp>
      <p:pic>
        <p:nvPicPr>
          <p:cNvPr id="9" name="Picture 8">
            <a:extLst>
              <a:ext uri="{FF2B5EF4-FFF2-40B4-BE49-F238E27FC236}">
                <a16:creationId xmlns:a16="http://schemas.microsoft.com/office/drawing/2014/main" id="{6C779449-C6CF-4E62-A084-EAFA02DF9CA7}"/>
              </a:ext>
            </a:extLst>
          </p:cNvPr>
          <p:cNvPicPr>
            <a:picLocks noChangeAspect="1"/>
          </p:cNvPicPr>
          <p:nvPr/>
        </p:nvPicPr>
        <p:blipFill>
          <a:blip r:embed="rId2"/>
          <a:stretch>
            <a:fillRect/>
          </a:stretch>
        </p:blipFill>
        <p:spPr>
          <a:xfrm>
            <a:off x="1848465" y="1504336"/>
            <a:ext cx="9881420" cy="4748980"/>
          </a:xfrm>
          <a:prstGeom prst="rect">
            <a:avLst/>
          </a:prstGeom>
        </p:spPr>
      </p:pic>
    </p:spTree>
    <p:extLst>
      <p:ext uri="{BB962C8B-B14F-4D97-AF65-F5344CB8AC3E}">
        <p14:creationId xmlns:p14="http://schemas.microsoft.com/office/powerpoint/2010/main" val="1706563711"/>
      </p:ext>
    </p:extLst>
  </p:cSld>
  <p:clrMapOvr>
    <a:masterClrMapping/>
  </p:clrMapOvr>
  <p:transition>
    <p:dissolv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Typical Data Definition</a:t>
            </a:r>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42</a:t>
            </a:fld>
            <a:endParaRPr lang="en-US" altLang="ja-JP"/>
          </a:p>
        </p:txBody>
      </p:sp>
      <p:sp>
        <p:nvSpPr>
          <p:cNvPr id="3" name="TextBox 2"/>
          <p:cNvSpPr txBox="1"/>
          <p:nvPr/>
        </p:nvSpPr>
        <p:spPr>
          <a:xfrm>
            <a:off x="1219200" y="1541417"/>
            <a:ext cx="10075817" cy="923330"/>
          </a:xfrm>
          <a:prstGeom prst="rect">
            <a:avLst/>
          </a:prstGeom>
          <a:noFill/>
        </p:spPr>
        <p:txBody>
          <a:bodyPr wrap="square" rtlCol="0">
            <a:spAutoFit/>
          </a:bodyPr>
          <a:lstStyle/>
          <a:p>
            <a:r>
              <a:rPr lang="en-US" b="1" i="1" dirty="0">
                <a:solidFill>
                  <a:srgbClr val="00B050"/>
                </a:solidFill>
              </a:rPr>
              <a:t>Appointment</a:t>
            </a:r>
            <a:r>
              <a:rPr lang="en-US" i="1" dirty="0">
                <a:solidFill>
                  <a:srgbClr val="00B050"/>
                </a:solidFill>
              </a:rPr>
              <a:t>: </a:t>
            </a:r>
            <a:r>
              <a:rPr lang="en-US" dirty="0"/>
              <a:t>The appointment details(including Pet’s Symptoms and other client details) are stored in this table. This table also contains the appointment specific information such as criticality and feedback details. The table is used to keep track of the owner’s email, phone number and appointment status as well.</a:t>
            </a:r>
            <a:endParaRPr lang="en-IN" i="1" dirty="0"/>
          </a:p>
        </p:txBody>
      </p:sp>
      <p:graphicFrame>
        <p:nvGraphicFramePr>
          <p:cNvPr id="8" name="Table 7">
            <a:extLst>
              <a:ext uri="{FF2B5EF4-FFF2-40B4-BE49-F238E27FC236}">
                <a16:creationId xmlns:a16="http://schemas.microsoft.com/office/drawing/2014/main" id="{A766C828-D60D-49EF-BA34-014E38654BFF}"/>
              </a:ext>
            </a:extLst>
          </p:cNvPr>
          <p:cNvGraphicFramePr>
            <a:graphicFrameLocks noGrp="1"/>
          </p:cNvGraphicFramePr>
          <p:nvPr>
            <p:extLst>
              <p:ext uri="{D42A27DB-BD31-4B8C-83A1-F6EECF244321}">
                <p14:modId xmlns:p14="http://schemas.microsoft.com/office/powerpoint/2010/main" val="3368517464"/>
              </p:ext>
            </p:extLst>
          </p:nvPr>
        </p:nvGraphicFramePr>
        <p:xfrm>
          <a:off x="2133600" y="2490223"/>
          <a:ext cx="8377083" cy="3733596"/>
        </p:xfrm>
        <a:graphic>
          <a:graphicData uri="http://schemas.openxmlformats.org/drawingml/2006/table">
            <a:tbl>
              <a:tblPr firstRow="1" firstCol="1" bandRow="1"/>
              <a:tblGrid>
                <a:gridCol w="2791763">
                  <a:extLst>
                    <a:ext uri="{9D8B030D-6E8A-4147-A177-3AD203B41FA5}">
                      <a16:colId xmlns:a16="http://schemas.microsoft.com/office/drawing/2014/main" val="2289498398"/>
                    </a:ext>
                  </a:extLst>
                </a:gridCol>
                <a:gridCol w="2792660">
                  <a:extLst>
                    <a:ext uri="{9D8B030D-6E8A-4147-A177-3AD203B41FA5}">
                      <a16:colId xmlns:a16="http://schemas.microsoft.com/office/drawing/2014/main" val="369119868"/>
                    </a:ext>
                  </a:extLst>
                </a:gridCol>
                <a:gridCol w="2792660">
                  <a:extLst>
                    <a:ext uri="{9D8B030D-6E8A-4147-A177-3AD203B41FA5}">
                      <a16:colId xmlns:a16="http://schemas.microsoft.com/office/drawing/2014/main" val="55041465"/>
                    </a:ext>
                  </a:extLst>
                </a:gridCol>
              </a:tblGrid>
              <a:tr h="207422">
                <a:tc>
                  <a:txBody>
                    <a:bodyPr/>
                    <a:lstStyle/>
                    <a:p>
                      <a:pPr algn="ctr">
                        <a:lnSpc>
                          <a:spcPct val="107000"/>
                        </a:lnSpc>
                        <a:spcAft>
                          <a:spcPts val="800"/>
                        </a:spcAft>
                      </a:pPr>
                      <a:r>
                        <a:rPr lang="en-CA" sz="1200" b="1">
                          <a:effectLst/>
                          <a:latin typeface="Calibri" panose="020F0502020204030204" pitchFamily="34" charset="0"/>
                          <a:ea typeface="Calibri" panose="020F0502020204030204" pitchFamily="34" charset="0"/>
                          <a:cs typeface="Times New Roman" panose="02020603050405020304" pitchFamily="18" charset="0"/>
                        </a:rPr>
                        <a:t>Field</a:t>
                      </a:r>
                      <a:endParaRPr lang="en-C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b="1">
                          <a:effectLst/>
                          <a:latin typeface="Calibri" panose="020F0502020204030204" pitchFamily="34" charset="0"/>
                          <a:ea typeface="Calibri" panose="020F0502020204030204" pitchFamily="34" charset="0"/>
                          <a:cs typeface="Times New Roman" panose="02020603050405020304" pitchFamily="18" charset="0"/>
                        </a:rPr>
                        <a:t>Description</a:t>
                      </a:r>
                      <a:endParaRPr lang="en-C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b="1" dirty="0">
                          <a:effectLst/>
                          <a:latin typeface="Calibri" panose="020F0502020204030204" pitchFamily="34" charset="0"/>
                          <a:ea typeface="Calibri" panose="020F0502020204030204" pitchFamily="34" charset="0"/>
                          <a:cs typeface="Times New Roman" panose="02020603050405020304" pitchFamily="18" charset="0"/>
                        </a:rPr>
                        <a:t>Type</a:t>
                      </a: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2553835"/>
                  </a:ext>
                </a:extLst>
              </a:tr>
              <a:tr h="207422">
                <a:tc>
                  <a:txBody>
                    <a:bodyPr/>
                    <a:lstStyle/>
                    <a:p>
                      <a:pPr algn="ctr">
                        <a:lnSpc>
                          <a:spcPct val="107000"/>
                        </a:lnSpc>
                        <a:spcAft>
                          <a:spcPts val="800"/>
                        </a:spcAft>
                      </a:pPr>
                      <a:r>
                        <a:rPr lang="en-CA" sz="1200" b="1">
                          <a:effectLst/>
                          <a:latin typeface="Calibri" panose="020F0502020204030204" pitchFamily="34" charset="0"/>
                          <a:ea typeface="Calibri" panose="020F0502020204030204" pitchFamily="34" charset="0"/>
                          <a:cs typeface="Times New Roman" panose="02020603050405020304" pitchFamily="18" charset="0"/>
                        </a:rPr>
                        <a:t>id</a:t>
                      </a:r>
                      <a:endParaRPr lang="en-C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603050405020304" pitchFamily="18" charset="0"/>
                        </a:rPr>
                        <a:t>Appointment 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603050405020304" pitchFamily="18" charset="0"/>
                        </a:rPr>
                        <a:t>INT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81110415"/>
                  </a:ext>
                </a:extLst>
              </a:tr>
              <a:tr h="207422">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603050405020304" pitchFamily="18" charset="0"/>
                        </a:rPr>
                        <a:t>datetime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603050405020304" pitchFamily="18" charset="0"/>
                        </a:rPr>
                        <a:t>Schedule of Appointment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603050405020304" pitchFamily="18" charset="0"/>
                        </a:rPr>
                        <a:t>DATETIME(6)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06782136"/>
                  </a:ext>
                </a:extLst>
              </a:tr>
              <a:tr h="207422">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603050405020304" pitchFamily="18" charset="0"/>
                        </a:rPr>
                        <a:t>description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603050405020304" pitchFamily="18" charset="0"/>
                        </a:rPr>
                        <a:t>Pet’s Description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603050405020304" pitchFamily="18" charset="0"/>
                        </a:rPr>
                        <a:t>VARCHAR(255)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4407216"/>
                  </a:ext>
                </a:extLst>
              </a:tr>
              <a:tr h="207422">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603050405020304" pitchFamily="18" charset="0"/>
                        </a:rPr>
                        <a:t>notes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603050405020304" pitchFamily="18" charset="0"/>
                        </a:rPr>
                        <a:t>Additional Notes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603050405020304" pitchFamily="18" charset="0"/>
                        </a:rPr>
                        <a:t>VARCHAR(250)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7524380"/>
                  </a:ext>
                </a:extLst>
              </a:tr>
              <a:tr h="207422">
                <a:tc>
                  <a:txBody>
                    <a:bodyPr/>
                    <a:lstStyle/>
                    <a:p>
                      <a:pPr algn="ctr">
                        <a:lnSpc>
                          <a:spcPct val="107000"/>
                        </a:lnSpc>
                        <a:spcAft>
                          <a:spcPts val="800"/>
                        </a:spcAft>
                      </a:pPr>
                      <a:r>
                        <a:rPr lang="en-CA" sz="1200" b="1">
                          <a:effectLst/>
                          <a:latin typeface="Calibri" panose="020F0502020204030204" pitchFamily="34" charset="0"/>
                          <a:ea typeface="Calibri" panose="020F0502020204030204" pitchFamily="34" charset="0"/>
                          <a:cs typeface="Times New Roman" panose="02020603050405020304" pitchFamily="18" charset="0"/>
                        </a:rPr>
                        <a:t>client_id</a:t>
                      </a:r>
                      <a:endParaRPr lang="en-C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603050405020304" pitchFamily="18" charset="0"/>
                        </a:rPr>
                        <a:t>Pet Owner’s identification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603050405020304" pitchFamily="18" charset="0"/>
                        </a:rPr>
                        <a:t>BIGINT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79504077"/>
                  </a:ext>
                </a:extLst>
              </a:tr>
              <a:tr h="207422">
                <a:tc>
                  <a:txBody>
                    <a:bodyPr/>
                    <a:lstStyle/>
                    <a:p>
                      <a:pPr algn="ctr">
                        <a:lnSpc>
                          <a:spcPct val="107000"/>
                        </a:lnSpc>
                        <a:spcAft>
                          <a:spcPts val="800"/>
                        </a:spcAft>
                      </a:pPr>
                      <a:r>
                        <a:rPr lang="en-CA" sz="1200" b="1">
                          <a:effectLst/>
                          <a:latin typeface="Calibri" panose="020F0502020204030204" pitchFamily="34" charset="0"/>
                          <a:ea typeface="Calibri" panose="020F0502020204030204" pitchFamily="34" charset="0"/>
                          <a:cs typeface="Times New Roman" panose="02020603050405020304" pitchFamily="18" charset="0"/>
                        </a:rPr>
                        <a:t>doctor_id</a:t>
                      </a:r>
                      <a:endParaRPr lang="en-C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603050405020304" pitchFamily="18" charset="0"/>
                        </a:rPr>
                        <a:t>Doctor’s identification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603050405020304" pitchFamily="18" charset="0"/>
                        </a:rPr>
                        <a:t>VARCHAR(255)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69002707"/>
                  </a:ext>
                </a:extLst>
              </a:tr>
              <a:tr h="207422">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603050405020304" pitchFamily="18" charset="0"/>
                        </a:rPr>
                        <a:t>criticality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603050405020304" pitchFamily="18" charset="0"/>
                        </a:rPr>
                        <a:t>If appointment is ‘URGENT’ or ‘REGULAR’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603050405020304" pitchFamily="18" charset="0"/>
                        </a:rPr>
                        <a:t>VARCHAR(10)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50727604"/>
                  </a:ext>
                </a:extLst>
              </a:tr>
              <a:tr h="207422">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603050405020304" pitchFamily="18" charset="0"/>
                        </a:rPr>
                        <a:t>status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603050405020304" pitchFamily="18" charset="0"/>
                        </a:rPr>
                        <a:t>Flag to check if appointment is booked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603050405020304" pitchFamily="18" charset="0"/>
                        </a:rPr>
                        <a:t>VARCHAR(250)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53439198"/>
                  </a:ext>
                </a:extLst>
              </a:tr>
              <a:tr h="207422">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603050405020304" pitchFamily="18" charset="0"/>
                        </a:rPr>
                        <a:t>email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603050405020304" pitchFamily="18" charset="0"/>
                        </a:rPr>
                        <a:t>Owner’s email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603050405020304" pitchFamily="18" charset="0"/>
                        </a:rPr>
                        <a:t>VARCHAR(255)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65665942"/>
                  </a:ext>
                </a:extLst>
              </a:tr>
              <a:tr h="207422">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603050405020304" pitchFamily="18" charset="0"/>
                        </a:rPr>
                        <a:t>sms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603050405020304" pitchFamily="18" charset="0"/>
                        </a:rPr>
                        <a:t>Owner’s sms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603050405020304" pitchFamily="18" charset="0"/>
                        </a:rPr>
                        <a:t>VARCHAR(255)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16082407"/>
                  </a:ext>
                </a:extLst>
              </a:tr>
              <a:tr h="207422">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603050405020304" pitchFamily="18" charset="0"/>
                        </a:rPr>
                        <a:t>feedback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603050405020304" pitchFamily="18" charset="0"/>
                        </a:rPr>
                        <a:t>Doctor’s feedback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603050405020304" pitchFamily="18" charset="0"/>
                        </a:rPr>
                        <a:t>VARCHAR(255)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40522047"/>
                  </a:ext>
                </a:extLst>
              </a:tr>
              <a:tr h="207422">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603050405020304" pitchFamily="18" charset="0"/>
                        </a:rPr>
                        <a:t>deleted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603050405020304" pitchFamily="18" charset="0"/>
                        </a:rPr>
                        <a:t>Flag to check if appointment is booked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603050405020304" pitchFamily="18" charset="0"/>
                        </a:rPr>
                        <a:t>BIT(1)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05296338"/>
                  </a:ext>
                </a:extLst>
              </a:tr>
              <a:tr h="207422">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603050405020304" pitchFamily="18" charset="0"/>
                        </a:rPr>
                        <a:t>age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603050405020304" pitchFamily="18" charset="0"/>
                        </a:rPr>
                        <a:t>Pet’s age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603050405020304" pitchFamily="18" charset="0"/>
                        </a:rPr>
                        <a:t>VARCHAR(255)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86759008"/>
                  </a:ext>
                </a:extLst>
              </a:tr>
              <a:tr h="207422">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603050405020304" pitchFamily="18" charset="0"/>
                        </a:rPr>
                        <a:t>breed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603050405020304" pitchFamily="18" charset="0"/>
                        </a:rPr>
                        <a:t>Pet’s breed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603050405020304" pitchFamily="18" charset="0"/>
                        </a:rPr>
                        <a:t>VARCHAR(255)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83097726"/>
                  </a:ext>
                </a:extLst>
              </a:tr>
              <a:tr h="207422">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603050405020304" pitchFamily="18" charset="0"/>
                        </a:rPr>
                        <a:t>del_mail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dirty="0">
                          <a:effectLst/>
                          <a:latin typeface="Calibri" panose="020F0502020204030204" pitchFamily="34" charset="0"/>
                          <a:ea typeface="Calibri" panose="020F0502020204030204" pitchFamily="34" charset="0"/>
                          <a:cs typeface="Times New Roman" panose="02020603050405020304" pitchFamily="18" charset="0"/>
                        </a:rPr>
                        <a:t> Deleted E-mail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603050405020304" pitchFamily="18" charset="0"/>
                        </a:rPr>
                        <a:t>BIT(1)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57722669"/>
                  </a:ext>
                </a:extLst>
              </a:tr>
              <a:tr h="207422">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603050405020304" pitchFamily="18" charset="0"/>
                        </a:rPr>
                        <a:t>updated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dirty="0">
                          <a:effectLst/>
                          <a:latin typeface="Calibri" panose="020F0502020204030204" pitchFamily="34" charset="0"/>
                          <a:ea typeface="Calibri" panose="020F0502020204030204" pitchFamily="34" charset="0"/>
                          <a:cs typeface="Times New Roman" panose="02020603050405020304" pitchFamily="18" charset="0"/>
                        </a:rPr>
                        <a:t> Updated Information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603050405020304" pitchFamily="18" charset="0"/>
                        </a:rPr>
                        <a:t>BIT(1)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90283579"/>
                  </a:ext>
                </a:extLst>
              </a:tr>
              <a:tr h="207422">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603050405020304" pitchFamily="18" charset="0"/>
                        </a:rPr>
                        <a:t>updated_mail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dirty="0">
                          <a:effectLst/>
                          <a:latin typeface="Calibri" panose="020F0502020204030204" pitchFamily="34" charset="0"/>
                          <a:ea typeface="Calibri" panose="020F0502020204030204" pitchFamily="34" charset="0"/>
                          <a:cs typeface="Times New Roman" panose="02020603050405020304" pitchFamily="18" charset="0"/>
                        </a:rPr>
                        <a:t> Updated E-mail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dirty="0">
                          <a:effectLst/>
                          <a:latin typeface="Calibri" panose="020F0502020204030204" pitchFamily="34" charset="0"/>
                          <a:ea typeface="Calibri" panose="020F0502020204030204" pitchFamily="34" charset="0"/>
                          <a:cs typeface="Times New Roman" panose="02020603050405020304" pitchFamily="18" charset="0"/>
                        </a:rPr>
                        <a:t>BIT(1)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70195076"/>
                  </a:ext>
                </a:extLst>
              </a:tr>
            </a:tbl>
          </a:graphicData>
        </a:graphic>
      </p:graphicFrame>
    </p:spTree>
    <p:extLst>
      <p:ext uri="{BB962C8B-B14F-4D97-AF65-F5344CB8AC3E}">
        <p14:creationId xmlns:p14="http://schemas.microsoft.com/office/powerpoint/2010/main" val="975095220"/>
      </p:ext>
    </p:extLst>
  </p:cSld>
  <p:clrMapOvr>
    <a:masterClrMapping/>
  </p:clrMapOvr>
  <p:transition>
    <p:dissolv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Typical Data Definition(contd.)</a:t>
            </a:r>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43</a:t>
            </a:fld>
            <a:endParaRPr lang="en-US" altLang="ja-JP"/>
          </a:p>
        </p:txBody>
      </p:sp>
      <p:sp>
        <p:nvSpPr>
          <p:cNvPr id="3" name="TextBox 2"/>
          <p:cNvSpPr txBox="1"/>
          <p:nvPr/>
        </p:nvSpPr>
        <p:spPr>
          <a:xfrm>
            <a:off x="1219200" y="1541417"/>
            <a:ext cx="10075817" cy="646331"/>
          </a:xfrm>
          <a:prstGeom prst="rect">
            <a:avLst/>
          </a:prstGeom>
          <a:noFill/>
        </p:spPr>
        <p:txBody>
          <a:bodyPr wrap="square" rtlCol="0">
            <a:spAutoFit/>
          </a:bodyPr>
          <a:lstStyle/>
          <a:p>
            <a:r>
              <a:rPr lang="en-US" b="1" i="1" dirty="0">
                <a:solidFill>
                  <a:srgbClr val="00B050"/>
                </a:solidFill>
              </a:rPr>
              <a:t>Client</a:t>
            </a:r>
            <a:r>
              <a:rPr lang="en-US" i="1" dirty="0">
                <a:solidFill>
                  <a:srgbClr val="00B050"/>
                </a:solidFill>
              </a:rPr>
              <a:t>: </a:t>
            </a:r>
            <a:r>
              <a:rPr lang="en-US" dirty="0"/>
              <a:t>The client details(name, contact, username, password, etc.) are stored in this table. The table is used to keep track of the owner’s information and used to auto-populate the UI after he/she logs in.</a:t>
            </a:r>
            <a:endParaRPr lang="en-IN" i="1" dirty="0"/>
          </a:p>
        </p:txBody>
      </p:sp>
      <p:graphicFrame>
        <p:nvGraphicFramePr>
          <p:cNvPr id="8" name="Table 7">
            <a:extLst>
              <a:ext uri="{FF2B5EF4-FFF2-40B4-BE49-F238E27FC236}">
                <a16:creationId xmlns:a16="http://schemas.microsoft.com/office/drawing/2014/main" id="{D9DA8E2C-D33E-48CF-964D-16113E0299A6}"/>
              </a:ext>
            </a:extLst>
          </p:cNvPr>
          <p:cNvGraphicFramePr>
            <a:graphicFrameLocks noGrp="1"/>
          </p:cNvGraphicFramePr>
          <p:nvPr>
            <p:extLst>
              <p:ext uri="{D42A27DB-BD31-4B8C-83A1-F6EECF244321}">
                <p14:modId xmlns:p14="http://schemas.microsoft.com/office/powerpoint/2010/main" val="4239034226"/>
              </p:ext>
            </p:extLst>
          </p:nvPr>
        </p:nvGraphicFramePr>
        <p:xfrm>
          <a:off x="2821859" y="2325816"/>
          <a:ext cx="7502011" cy="3780014"/>
        </p:xfrm>
        <a:graphic>
          <a:graphicData uri="http://schemas.openxmlformats.org/drawingml/2006/table">
            <a:tbl>
              <a:tblPr firstRow="1" firstCol="1" bandRow="1"/>
              <a:tblGrid>
                <a:gridCol w="2500135">
                  <a:extLst>
                    <a:ext uri="{9D8B030D-6E8A-4147-A177-3AD203B41FA5}">
                      <a16:colId xmlns:a16="http://schemas.microsoft.com/office/drawing/2014/main" val="704015014"/>
                    </a:ext>
                  </a:extLst>
                </a:gridCol>
                <a:gridCol w="2500938">
                  <a:extLst>
                    <a:ext uri="{9D8B030D-6E8A-4147-A177-3AD203B41FA5}">
                      <a16:colId xmlns:a16="http://schemas.microsoft.com/office/drawing/2014/main" val="2913471257"/>
                    </a:ext>
                  </a:extLst>
                </a:gridCol>
                <a:gridCol w="2500938">
                  <a:extLst>
                    <a:ext uri="{9D8B030D-6E8A-4147-A177-3AD203B41FA5}">
                      <a16:colId xmlns:a16="http://schemas.microsoft.com/office/drawing/2014/main" val="1446513589"/>
                    </a:ext>
                  </a:extLst>
                </a:gridCol>
              </a:tblGrid>
              <a:tr h="342197">
                <a:tc>
                  <a:txBody>
                    <a:bodyPr/>
                    <a:lstStyle/>
                    <a:p>
                      <a:pPr algn="ctr">
                        <a:lnSpc>
                          <a:spcPct val="107000"/>
                        </a:lnSpc>
                        <a:spcAft>
                          <a:spcPts val="800"/>
                        </a:spcAft>
                      </a:pPr>
                      <a:r>
                        <a:rPr lang="en-CA" sz="1800" b="1" dirty="0">
                          <a:effectLst/>
                          <a:latin typeface="Calibri" panose="020F0502020204030204" pitchFamily="34" charset="0"/>
                          <a:ea typeface="Calibri" panose="020F0502020204030204" pitchFamily="34" charset="0"/>
                          <a:cs typeface="Times New Roman" panose="02020603050405020304" pitchFamily="18" charset="0"/>
                        </a:rPr>
                        <a:t>Field</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b="1" dirty="0">
                          <a:effectLst/>
                          <a:latin typeface="Calibri" panose="020F0502020204030204" pitchFamily="34" charset="0"/>
                          <a:ea typeface="Calibri" panose="020F0502020204030204" pitchFamily="34" charset="0"/>
                          <a:cs typeface="Times New Roman" panose="02020603050405020304" pitchFamily="18" charset="0"/>
                        </a:rPr>
                        <a:t>Description</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b="1" dirty="0">
                          <a:effectLst/>
                          <a:latin typeface="Calibri" panose="020F0502020204030204" pitchFamily="34" charset="0"/>
                          <a:ea typeface="Calibri" panose="020F0502020204030204" pitchFamily="34" charset="0"/>
                          <a:cs typeface="Times New Roman" panose="02020603050405020304" pitchFamily="18" charset="0"/>
                        </a:rPr>
                        <a:t>Type</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79066125"/>
                  </a:ext>
                </a:extLst>
              </a:tr>
              <a:tr h="342197">
                <a:tc>
                  <a:txBody>
                    <a:bodyPr/>
                    <a:lstStyle/>
                    <a:p>
                      <a:pPr algn="ctr">
                        <a:lnSpc>
                          <a:spcPct val="107000"/>
                        </a:lnSpc>
                        <a:spcAft>
                          <a:spcPts val="800"/>
                        </a:spcAft>
                      </a:pPr>
                      <a:r>
                        <a:rPr lang="en-CA" sz="1800" b="1" dirty="0">
                          <a:effectLst/>
                          <a:latin typeface="Calibri" panose="020F0502020204030204" pitchFamily="34" charset="0"/>
                          <a:ea typeface="Calibri" panose="020F0502020204030204" pitchFamily="34" charset="0"/>
                          <a:cs typeface="Times New Roman" panose="02020603050405020304" pitchFamily="18" charset="0"/>
                        </a:rPr>
                        <a:t>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603050405020304" pitchFamily="18" charset="0"/>
                        </a:rPr>
                        <a:t>Client 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a:effectLst/>
                          <a:latin typeface="Calibri" panose="020F0502020204030204" pitchFamily="34" charset="0"/>
                          <a:ea typeface="Calibri" panose="020F0502020204030204" pitchFamily="34" charset="0"/>
                          <a:cs typeface="Times New Roman" panose="02020603050405020304" pitchFamily="18" charset="0"/>
                        </a:rPr>
                        <a:t>BIGINT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80551927"/>
                  </a:ext>
                </a:extLst>
              </a:tr>
              <a:tr h="342197">
                <a:tc>
                  <a:txBody>
                    <a:bodyPr/>
                    <a:lstStyle/>
                    <a:p>
                      <a:pPr algn="ct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603050405020304" pitchFamily="18" charset="0"/>
                        </a:rPr>
                        <a:t>email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a:effectLst/>
                          <a:latin typeface="Calibri" panose="020F0502020204030204" pitchFamily="34" charset="0"/>
                          <a:ea typeface="Calibri" panose="020F0502020204030204" pitchFamily="34" charset="0"/>
                          <a:cs typeface="Times New Roman" panose="02020603050405020304" pitchFamily="18" charset="0"/>
                        </a:rPr>
                        <a:t>Email ID of Owner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a:effectLst/>
                          <a:latin typeface="Calibri" panose="020F0502020204030204" pitchFamily="34" charset="0"/>
                          <a:ea typeface="Calibri" panose="020F0502020204030204" pitchFamily="34" charset="0"/>
                          <a:cs typeface="Times New Roman" panose="02020603050405020304" pitchFamily="18" charset="0"/>
                        </a:rPr>
                        <a:t>VARCHAR(255)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75342166"/>
                  </a:ext>
                </a:extLst>
              </a:tr>
              <a:tr h="342197">
                <a:tc>
                  <a:txBody>
                    <a:bodyPr/>
                    <a:lstStyle/>
                    <a:p>
                      <a:pPr algn="ctr">
                        <a:lnSpc>
                          <a:spcPct val="107000"/>
                        </a:lnSpc>
                        <a:spcAft>
                          <a:spcPts val="800"/>
                        </a:spcAft>
                      </a:pPr>
                      <a:r>
                        <a:rPr lang="en-CA" sz="1800" dirty="0" err="1">
                          <a:effectLst/>
                          <a:latin typeface="Calibri" panose="020F0502020204030204" pitchFamily="34" charset="0"/>
                          <a:ea typeface="Calibri" panose="020F0502020204030204" pitchFamily="34" charset="0"/>
                          <a:cs typeface="Times New Roman" panose="02020603050405020304" pitchFamily="18" charset="0"/>
                        </a:rPr>
                        <a:t>first_name</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ct val="107000"/>
                        </a:lnSpc>
                        <a:spcAft>
                          <a:spcPts val="800"/>
                        </a:spcAft>
                      </a:pPr>
                      <a:r>
                        <a:rPr lang="en-CA" sz="1800">
                          <a:effectLst/>
                          <a:latin typeface="Calibri" panose="020F0502020204030204" pitchFamily="34" charset="0"/>
                          <a:ea typeface="Calibri" panose="020F0502020204030204" pitchFamily="34" charset="0"/>
                          <a:cs typeface="Times New Roman" panose="02020603050405020304" pitchFamily="18" charset="0"/>
                        </a:rPr>
                        <a:t>Full name of Owner</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a:effectLst/>
                          <a:latin typeface="Calibri" panose="020F0502020204030204" pitchFamily="34" charset="0"/>
                          <a:ea typeface="Calibri" panose="020F0502020204030204" pitchFamily="34" charset="0"/>
                          <a:cs typeface="Times New Roman" panose="02020603050405020304" pitchFamily="18" charset="0"/>
                        </a:rPr>
                        <a:t>VARCHAR(255)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39631498"/>
                  </a:ext>
                </a:extLst>
              </a:tr>
              <a:tr h="342197">
                <a:tc>
                  <a:txBody>
                    <a:bodyPr/>
                    <a:lstStyle/>
                    <a:p>
                      <a:pPr algn="ctr">
                        <a:lnSpc>
                          <a:spcPct val="107000"/>
                        </a:lnSpc>
                        <a:spcAft>
                          <a:spcPts val="800"/>
                        </a:spcAft>
                      </a:pPr>
                      <a:r>
                        <a:rPr lang="en-CA" sz="1800" dirty="0" err="1">
                          <a:effectLst/>
                          <a:latin typeface="Calibri" panose="020F0502020204030204" pitchFamily="34" charset="0"/>
                          <a:ea typeface="Calibri" panose="020F0502020204030204" pitchFamily="34" charset="0"/>
                          <a:cs typeface="Times New Roman" panose="02020603050405020304" pitchFamily="18" charset="0"/>
                        </a:rPr>
                        <a:t>last_name</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CA"/>
                    </a:p>
                  </a:txBody>
                  <a:tcPr/>
                </a:tc>
                <a:tc>
                  <a:txBody>
                    <a:bodyPr/>
                    <a:lstStyle/>
                    <a:p>
                      <a:pPr algn="ctr">
                        <a:lnSpc>
                          <a:spcPct val="107000"/>
                        </a:lnSpc>
                        <a:spcAft>
                          <a:spcPts val="800"/>
                        </a:spcAft>
                      </a:pPr>
                      <a:r>
                        <a:rPr lang="en-CA" sz="1800">
                          <a:effectLst/>
                          <a:latin typeface="Calibri" panose="020F0502020204030204" pitchFamily="34" charset="0"/>
                          <a:ea typeface="Calibri" panose="020F0502020204030204" pitchFamily="34" charset="0"/>
                          <a:cs typeface="Times New Roman" panose="02020603050405020304" pitchFamily="18" charset="0"/>
                        </a:rPr>
                        <a:t>VARCHAR(250)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27733228"/>
                  </a:ext>
                </a:extLst>
              </a:tr>
              <a:tr h="700241">
                <a:tc>
                  <a:txBody>
                    <a:bodyPr/>
                    <a:lstStyle/>
                    <a:p>
                      <a:pPr algn="ct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603050405020304" pitchFamily="18" charset="0"/>
                        </a:rPr>
                        <a:t>Password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a:effectLst/>
                          <a:latin typeface="Calibri" panose="020F0502020204030204" pitchFamily="34" charset="0"/>
                          <a:ea typeface="Calibri" panose="020F0502020204030204" pitchFamily="34" charset="0"/>
                          <a:cs typeface="Times New Roman" panose="02020603050405020304" pitchFamily="18" charset="0"/>
                        </a:rPr>
                        <a:t>Hashed password for client login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tabLst>
                          <a:tab pos="920750" algn="ctr"/>
                        </a:tabLst>
                      </a:pPr>
                      <a:r>
                        <a:rPr lang="en-CA" sz="1800">
                          <a:effectLst/>
                          <a:latin typeface="Calibri" panose="020F0502020204030204" pitchFamily="34" charset="0"/>
                          <a:ea typeface="Calibri" panose="020F0502020204030204" pitchFamily="34" charset="0"/>
                          <a:cs typeface="Times New Roman" panose="02020603050405020304" pitchFamily="18" charset="0"/>
                        </a:rPr>
                        <a:t>VARCHAR(255)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3381856"/>
                  </a:ext>
                </a:extLst>
              </a:tr>
              <a:tr h="342197">
                <a:tc>
                  <a:txBody>
                    <a:bodyPr/>
                    <a:lstStyle/>
                    <a:p>
                      <a:pPr algn="ct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603050405020304" pitchFamily="18" charset="0"/>
                        </a:rPr>
                        <a:t>Phone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a:effectLst/>
                          <a:latin typeface="Calibri" panose="020F0502020204030204" pitchFamily="34" charset="0"/>
                          <a:ea typeface="Calibri" panose="020F0502020204030204" pitchFamily="34" charset="0"/>
                          <a:cs typeface="Times New Roman" panose="02020603050405020304" pitchFamily="18" charset="0"/>
                        </a:rPr>
                        <a:t>Client mobile number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603050405020304" pitchFamily="18" charset="0"/>
                        </a:rPr>
                        <a:t>BIGINT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28841553"/>
                  </a:ext>
                </a:extLst>
              </a:tr>
              <a:tr h="342197">
                <a:tc>
                  <a:txBody>
                    <a:bodyPr/>
                    <a:lstStyle/>
                    <a:p>
                      <a:pPr algn="ctr">
                        <a:lnSpc>
                          <a:spcPct val="107000"/>
                        </a:lnSpc>
                        <a:spcAft>
                          <a:spcPts val="800"/>
                        </a:spcAft>
                      </a:pPr>
                      <a:r>
                        <a:rPr lang="en-CA" sz="1800" b="1" dirty="0">
                          <a:effectLst/>
                          <a:latin typeface="Calibri" panose="020F0502020204030204" pitchFamily="34" charset="0"/>
                          <a:ea typeface="Calibri" panose="020F0502020204030204" pitchFamily="34" charset="0"/>
                          <a:cs typeface="Times New Roman" panose="02020603050405020304" pitchFamily="18" charset="0"/>
                        </a:rPr>
                        <a:t>username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a:effectLst/>
                          <a:latin typeface="Calibri" panose="020F0502020204030204" pitchFamily="34" charset="0"/>
                          <a:ea typeface="Calibri" panose="020F0502020204030204" pitchFamily="34" charset="0"/>
                          <a:cs typeface="Times New Roman" panose="02020603050405020304" pitchFamily="18" charset="0"/>
                        </a:rPr>
                        <a:t>Username for client login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a:effectLst/>
                          <a:latin typeface="Calibri" panose="020F0502020204030204" pitchFamily="34" charset="0"/>
                          <a:ea typeface="Calibri" panose="020F0502020204030204" pitchFamily="34" charset="0"/>
                          <a:cs typeface="Times New Roman" panose="02020603050405020304" pitchFamily="18" charset="0"/>
                        </a:rPr>
                        <a:t>VARCHAR(10)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30170827"/>
                  </a:ext>
                </a:extLst>
              </a:tr>
              <a:tr h="342197">
                <a:tc>
                  <a:txBody>
                    <a:bodyPr/>
                    <a:lstStyle/>
                    <a:p>
                      <a:pPr algn="ct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603050405020304" pitchFamily="18" charset="0"/>
                        </a:rPr>
                        <a:t>age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a:effectLst/>
                          <a:latin typeface="Calibri" panose="020F0502020204030204" pitchFamily="34" charset="0"/>
                          <a:ea typeface="Calibri" panose="020F0502020204030204" pitchFamily="34" charset="0"/>
                          <a:cs typeface="Times New Roman" panose="02020603050405020304" pitchFamily="18" charset="0"/>
                        </a:rPr>
                        <a:t>Pet’s age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a:effectLst/>
                          <a:latin typeface="Calibri" panose="020F0502020204030204" pitchFamily="34" charset="0"/>
                          <a:ea typeface="Calibri" panose="020F0502020204030204" pitchFamily="34" charset="0"/>
                          <a:cs typeface="Times New Roman" panose="02020603050405020304" pitchFamily="18" charset="0"/>
                        </a:rPr>
                        <a:t>VARCHAR(250)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23739326"/>
                  </a:ext>
                </a:extLst>
              </a:tr>
              <a:tr h="342197">
                <a:tc>
                  <a:txBody>
                    <a:bodyPr/>
                    <a:lstStyle/>
                    <a:p>
                      <a:pPr algn="ct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603050405020304" pitchFamily="18" charset="0"/>
                        </a:rPr>
                        <a:t>breed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a:effectLst/>
                          <a:latin typeface="Calibri" panose="020F0502020204030204" pitchFamily="34" charset="0"/>
                          <a:ea typeface="Calibri" panose="020F0502020204030204" pitchFamily="34" charset="0"/>
                          <a:cs typeface="Times New Roman" panose="02020603050405020304" pitchFamily="18" charset="0"/>
                        </a:rPr>
                        <a:t>Pet’s breed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603050405020304" pitchFamily="18" charset="0"/>
                        </a:rPr>
                        <a:t>VARCHAR(255)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55555479"/>
                  </a:ext>
                </a:extLst>
              </a:tr>
            </a:tbl>
          </a:graphicData>
        </a:graphic>
      </p:graphicFrame>
    </p:spTree>
    <p:extLst>
      <p:ext uri="{BB962C8B-B14F-4D97-AF65-F5344CB8AC3E}">
        <p14:creationId xmlns:p14="http://schemas.microsoft.com/office/powerpoint/2010/main" val="3563183325"/>
      </p:ext>
    </p:extLst>
  </p:cSld>
  <p:clrMapOvr>
    <a:masterClrMapping/>
  </p:clrMapOvr>
  <p:transition>
    <p:dissolv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Typical Data Definition(contd.)</a:t>
            </a:r>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44</a:t>
            </a:fld>
            <a:endParaRPr lang="en-US" altLang="ja-JP"/>
          </a:p>
        </p:txBody>
      </p:sp>
      <p:sp>
        <p:nvSpPr>
          <p:cNvPr id="3" name="TextBox 2"/>
          <p:cNvSpPr txBox="1"/>
          <p:nvPr/>
        </p:nvSpPr>
        <p:spPr>
          <a:xfrm>
            <a:off x="1219200" y="1558835"/>
            <a:ext cx="10075817" cy="646331"/>
          </a:xfrm>
          <a:prstGeom prst="rect">
            <a:avLst/>
          </a:prstGeom>
          <a:noFill/>
        </p:spPr>
        <p:txBody>
          <a:bodyPr wrap="square" rtlCol="0">
            <a:spAutoFit/>
          </a:bodyPr>
          <a:lstStyle/>
          <a:p>
            <a:r>
              <a:rPr lang="en-US" b="1" i="1" dirty="0">
                <a:solidFill>
                  <a:srgbClr val="00B050"/>
                </a:solidFill>
              </a:rPr>
              <a:t>Doctor</a:t>
            </a:r>
            <a:r>
              <a:rPr lang="en-US" i="1" dirty="0">
                <a:solidFill>
                  <a:srgbClr val="00B050"/>
                </a:solidFill>
              </a:rPr>
              <a:t>: </a:t>
            </a:r>
            <a:r>
              <a:rPr lang="en-US" dirty="0"/>
              <a:t>The Doctor details(name, contact, specialty, username, password, etc.) are stored in this table. The table is used to keep track of the doctor’s information and used to auto-populate the UI after he/she logs in. </a:t>
            </a:r>
            <a:endParaRPr lang="en-IN" i="1" dirty="0"/>
          </a:p>
        </p:txBody>
      </p:sp>
      <p:pic>
        <p:nvPicPr>
          <p:cNvPr id="10" name="Picture 9"/>
          <p:cNvPicPr>
            <a:picLocks noChangeAspect="1"/>
          </p:cNvPicPr>
          <p:nvPr/>
        </p:nvPicPr>
        <p:blipFill>
          <a:blip r:embed="rId2"/>
          <a:stretch>
            <a:fillRect/>
          </a:stretch>
        </p:blipFill>
        <p:spPr>
          <a:xfrm>
            <a:off x="2998571" y="2340987"/>
            <a:ext cx="6198091" cy="3407138"/>
          </a:xfrm>
          <a:prstGeom prst="rect">
            <a:avLst/>
          </a:prstGeom>
        </p:spPr>
      </p:pic>
    </p:spTree>
    <p:extLst>
      <p:ext uri="{BB962C8B-B14F-4D97-AF65-F5344CB8AC3E}">
        <p14:creationId xmlns:p14="http://schemas.microsoft.com/office/powerpoint/2010/main" val="3283641002"/>
      </p:ext>
    </p:extLst>
  </p:cSld>
  <p:clrMapOvr>
    <a:masterClrMapping/>
  </p:clrMapOvr>
  <p:transition>
    <p:dissolv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B0969-4D88-418C-8EE2-3B3A76A9D3FE}"/>
              </a:ext>
            </a:extLst>
          </p:cNvPr>
          <p:cNvSpPr>
            <a:spLocks noGrp="1"/>
          </p:cNvSpPr>
          <p:nvPr>
            <p:ph type="title"/>
          </p:nvPr>
        </p:nvSpPr>
        <p:spPr/>
        <p:txBody>
          <a:bodyPr/>
          <a:lstStyle/>
          <a:p>
            <a:r>
              <a:rPr lang="en-CA" dirty="0"/>
              <a:t>Typical Data Definition(contd.)</a:t>
            </a:r>
          </a:p>
        </p:txBody>
      </p:sp>
      <p:sp>
        <p:nvSpPr>
          <p:cNvPr id="4" name="Date Placeholder 3">
            <a:extLst>
              <a:ext uri="{FF2B5EF4-FFF2-40B4-BE49-F238E27FC236}">
                <a16:creationId xmlns:a16="http://schemas.microsoft.com/office/drawing/2014/main" id="{B8842186-D4FA-4461-9C8A-6723FC800A1B}"/>
              </a:ext>
            </a:extLst>
          </p:cNvPr>
          <p:cNvSpPr>
            <a:spLocks noGrp="1"/>
          </p:cNvSpPr>
          <p:nvPr>
            <p:ph type="dt" sz="half" idx="10"/>
          </p:nvPr>
        </p:nvSpPr>
        <p:spPr/>
        <p:txBody>
          <a:bodyPr/>
          <a:lstStyle/>
          <a:p>
            <a:r>
              <a:rPr lang="en-US"/>
              <a:t>SENG697 (Fall 2007)</a:t>
            </a:r>
            <a:endParaRPr lang="en-US" altLang="ja-JP"/>
          </a:p>
        </p:txBody>
      </p:sp>
      <p:sp>
        <p:nvSpPr>
          <p:cNvPr id="5" name="Footer Placeholder 4">
            <a:extLst>
              <a:ext uri="{FF2B5EF4-FFF2-40B4-BE49-F238E27FC236}">
                <a16:creationId xmlns:a16="http://schemas.microsoft.com/office/drawing/2014/main" id="{EA2A5E11-2FF1-4D78-9F74-4C1B9B9B0605}"/>
              </a:ext>
            </a:extLst>
          </p:cNvPr>
          <p:cNvSpPr>
            <a:spLocks noGrp="1"/>
          </p:cNvSpPr>
          <p:nvPr>
            <p:ph type="ftr" sz="quarter" idx="11"/>
          </p:nvPr>
        </p:nvSpPr>
        <p:spPr/>
        <p:txBody>
          <a:bodyPr/>
          <a:lstStyle/>
          <a:p>
            <a:r>
              <a:rPr lang="ja-JP" altLang="en-US"/>
              <a:t>far@ucalgary.ca</a:t>
            </a:r>
            <a:endParaRPr lang="en-US" altLang="ja-JP"/>
          </a:p>
        </p:txBody>
      </p:sp>
      <p:sp>
        <p:nvSpPr>
          <p:cNvPr id="6" name="Slide Number Placeholder 5">
            <a:extLst>
              <a:ext uri="{FF2B5EF4-FFF2-40B4-BE49-F238E27FC236}">
                <a16:creationId xmlns:a16="http://schemas.microsoft.com/office/drawing/2014/main" id="{081F67AE-1F4E-4DDD-8952-DDCD2B2FFED1}"/>
              </a:ext>
            </a:extLst>
          </p:cNvPr>
          <p:cNvSpPr>
            <a:spLocks noGrp="1"/>
          </p:cNvSpPr>
          <p:nvPr>
            <p:ph type="sldNum" sz="quarter" idx="12"/>
          </p:nvPr>
        </p:nvSpPr>
        <p:spPr/>
        <p:txBody>
          <a:bodyPr/>
          <a:lstStyle/>
          <a:p>
            <a:fld id="{A4BAB868-1E00-44C6-B1AB-DFCC5F9865BA}" type="slidenum">
              <a:rPr lang="ja-JP" altLang="en-US" smtClean="0"/>
              <a:t>45</a:t>
            </a:fld>
            <a:endParaRPr lang="en-US" altLang="ja-JP"/>
          </a:p>
        </p:txBody>
      </p:sp>
      <p:sp>
        <p:nvSpPr>
          <p:cNvPr id="7" name="TextBox 6">
            <a:extLst>
              <a:ext uri="{FF2B5EF4-FFF2-40B4-BE49-F238E27FC236}">
                <a16:creationId xmlns:a16="http://schemas.microsoft.com/office/drawing/2014/main" id="{07C10273-A39C-4C05-BEA7-26B29375234D}"/>
              </a:ext>
            </a:extLst>
          </p:cNvPr>
          <p:cNvSpPr txBox="1"/>
          <p:nvPr/>
        </p:nvSpPr>
        <p:spPr>
          <a:xfrm>
            <a:off x="1219200" y="1558835"/>
            <a:ext cx="10075817" cy="369332"/>
          </a:xfrm>
          <a:prstGeom prst="rect">
            <a:avLst/>
          </a:prstGeom>
          <a:noFill/>
        </p:spPr>
        <p:txBody>
          <a:bodyPr wrap="square" rtlCol="0">
            <a:spAutoFit/>
          </a:bodyPr>
          <a:lstStyle/>
          <a:p>
            <a:r>
              <a:rPr lang="en-US" b="1" i="1" dirty="0">
                <a:solidFill>
                  <a:srgbClr val="00B050"/>
                </a:solidFill>
              </a:rPr>
              <a:t>Feedback</a:t>
            </a:r>
            <a:r>
              <a:rPr lang="en-US" i="1" dirty="0">
                <a:solidFill>
                  <a:srgbClr val="00B050"/>
                </a:solidFill>
              </a:rPr>
              <a:t>: </a:t>
            </a:r>
            <a:r>
              <a:rPr lang="en-US" dirty="0"/>
              <a:t>The feedback details are stored in this table (feedback message, feedback date, etc.)</a:t>
            </a:r>
            <a:endParaRPr lang="en-IN" i="1" dirty="0"/>
          </a:p>
        </p:txBody>
      </p:sp>
      <p:graphicFrame>
        <p:nvGraphicFramePr>
          <p:cNvPr id="9" name="Table 8">
            <a:extLst>
              <a:ext uri="{FF2B5EF4-FFF2-40B4-BE49-F238E27FC236}">
                <a16:creationId xmlns:a16="http://schemas.microsoft.com/office/drawing/2014/main" id="{A1BC64D7-04E7-433D-994B-98957DB1A258}"/>
              </a:ext>
            </a:extLst>
          </p:cNvPr>
          <p:cNvGraphicFramePr>
            <a:graphicFrameLocks noGrp="1"/>
          </p:cNvGraphicFramePr>
          <p:nvPr>
            <p:extLst>
              <p:ext uri="{D42A27DB-BD31-4B8C-83A1-F6EECF244321}">
                <p14:modId xmlns:p14="http://schemas.microsoft.com/office/powerpoint/2010/main" val="1980761818"/>
              </p:ext>
            </p:extLst>
          </p:nvPr>
        </p:nvGraphicFramePr>
        <p:xfrm>
          <a:off x="1307691" y="2261419"/>
          <a:ext cx="9987325" cy="3595516"/>
        </p:xfrm>
        <a:graphic>
          <a:graphicData uri="http://schemas.openxmlformats.org/drawingml/2006/table">
            <a:tbl>
              <a:tblPr firstRow="1" firstCol="1" bandRow="1"/>
              <a:tblGrid>
                <a:gridCol w="3328415">
                  <a:extLst>
                    <a:ext uri="{9D8B030D-6E8A-4147-A177-3AD203B41FA5}">
                      <a16:colId xmlns:a16="http://schemas.microsoft.com/office/drawing/2014/main" val="307926710"/>
                    </a:ext>
                  </a:extLst>
                </a:gridCol>
                <a:gridCol w="3329455">
                  <a:extLst>
                    <a:ext uri="{9D8B030D-6E8A-4147-A177-3AD203B41FA5}">
                      <a16:colId xmlns:a16="http://schemas.microsoft.com/office/drawing/2014/main" val="2725818123"/>
                    </a:ext>
                  </a:extLst>
                </a:gridCol>
                <a:gridCol w="3329455">
                  <a:extLst>
                    <a:ext uri="{9D8B030D-6E8A-4147-A177-3AD203B41FA5}">
                      <a16:colId xmlns:a16="http://schemas.microsoft.com/office/drawing/2014/main" val="2612995652"/>
                    </a:ext>
                  </a:extLst>
                </a:gridCol>
              </a:tblGrid>
              <a:tr h="504418">
                <a:tc>
                  <a:txBody>
                    <a:bodyPr/>
                    <a:lstStyle/>
                    <a:p>
                      <a:pPr algn="ctr">
                        <a:lnSpc>
                          <a:spcPct val="107000"/>
                        </a:lnSpc>
                        <a:spcAft>
                          <a:spcPts val="800"/>
                        </a:spcAft>
                      </a:pPr>
                      <a:r>
                        <a:rPr lang="en-CA" sz="1800" b="1">
                          <a:effectLst/>
                          <a:latin typeface="Calibri" panose="020F0502020204030204" pitchFamily="34" charset="0"/>
                          <a:ea typeface="Calibri" panose="020F0502020204030204" pitchFamily="34" charset="0"/>
                          <a:cs typeface="Times New Roman" panose="02020603050405020304" pitchFamily="18" charset="0"/>
                        </a:rPr>
                        <a:t>Field</a:t>
                      </a:r>
                      <a:endParaRPr lang="en-CA"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b="1">
                          <a:effectLst/>
                          <a:latin typeface="Calibri" panose="020F0502020204030204" pitchFamily="34" charset="0"/>
                          <a:ea typeface="Calibri" panose="020F0502020204030204" pitchFamily="34" charset="0"/>
                          <a:cs typeface="Times New Roman" panose="02020603050405020304" pitchFamily="18" charset="0"/>
                        </a:rPr>
                        <a:t>Description</a:t>
                      </a:r>
                      <a:endParaRPr lang="en-CA"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b="1" dirty="0">
                          <a:effectLst/>
                          <a:latin typeface="Calibri" panose="020F0502020204030204" pitchFamily="34" charset="0"/>
                          <a:ea typeface="Calibri" panose="020F0502020204030204" pitchFamily="34" charset="0"/>
                          <a:cs typeface="Times New Roman" panose="02020603050405020304" pitchFamily="18" charset="0"/>
                        </a:rPr>
                        <a:t>Type</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10163135"/>
                  </a:ext>
                </a:extLst>
              </a:tr>
              <a:tr h="504418">
                <a:tc>
                  <a:txBody>
                    <a:bodyPr/>
                    <a:lstStyle/>
                    <a:p>
                      <a:pPr algn="ctr">
                        <a:lnSpc>
                          <a:spcPct val="107000"/>
                        </a:lnSpc>
                        <a:spcAft>
                          <a:spcPts val="800"/>
                        </a:spcAft>
                      </a:pPr>
                      <a:r>
                        <a:rPr lang="en-CA" sz="1800">
                          <a:effectLst/>
                          <a:latin typeface="Calibri" panose="020F0502020204030204" pitchFamily="34" charset="0"/>
                          <a:ea typeface="Calibri" panose="020F0502020204030204" pitchFamily="34" charset="0"/>
                          <a:cs typeface="Times New Roman" panose="02020603050405020304" pitchFamily="18" charset="0"/>
                        </a:rPr>
                        <a:t>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a:effectLst/>
                          <a:latin typeface="Calibri" panose="020F0502020204030204" pitchFamily="34" charset="0"/>
                          <a:ea typeface="Calibri" panose="020F0502020204030204" pitchFamily="34" charset="0"/>
                          <a:cs typeface="Times New Roman" panose="02020603050405020304" pitchFamily="18" charset="0"/>
                        </a:rPr>
                        <a:t>Appointment 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603050405020304" pitchFamily="18" charset="0"/>
                        </a:rPr>
                        <a:t>BIGINT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8741415"/>
                  </a:ext>
                </a:extLst>
              </a:tr>
              <a:tr h="527486">
                <a:tc>
                  <a:txBody>
                    <a:bodyPr/>
                    <a:lstStyle/>
                    <a:p>
                      <a:pPr algn="ctr">
                        <a:lnSpc>
                          <a:spcPct val="107000"/>
                        </a:lnSpc>
                        <a:spcAft>
                          <a:spcPts val="800"/>
                        </a:spcAft>
                      </a:pPr>
                      <a:r>
                        <a:rPr lang="en-CA" sz="1800">
                          <a:effectLst/>
                          <a:latin typeface="Calibri" panose="020F0502020204030204" pitchFamily="34" charset="0"/>
                          <a:ea typeface="Calibri" panose="020F0502020204030204" pitchFamily="34" charset="0"/>
                          <a:cs typeface="Times New Roman" panose="02020603050405020304" pitchFamily="18" charset="0"/>
                        </a:rPr>
                        <a:t>feedback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a:effectLst/>
                          <a:latin typeface="Calibri" panose="020F0502020204030204" pitchFamily="34" charset="0"/>
                          <a:ea typeface="Calibri" panose="020F0502020204030204" pitchFamily="34" charset="0"/>
                          <a:cs typeface="Times New Roman" panose="02020603050405020304" pitchFamily="18" charset="0"/>
                        </a:rPr>
                        <a:t>Reported feedback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603050405020304" pitchFamily="18" charset="0"/>
                        </a:rPr>
                        <a:t>VARCHAR(255)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81256683"/>
                  </a:ext>
                </a:extLst>
              </a:tr>
              <a:tr h="504418">
                <a:tc>
                  <a:txBody>
                    <a:bodyPr/>
                    <a:lstStyle/>
                    <a:p>
                      <a:pPr algn="ctr">
                        <a:lnSpc>
                          <a:spcPct val="107000"/>
                        </a:lnSpc>
                        <a:spcAft>
                          <a:spcPts val="800"/>
                        </a:spcAft>
                      </a:pPr>
                      <a:r>
                        <a:rPr lang="en-CA" sz="1800">
                          <a:effectLst/>
                          <a:latin typeface="Calibri" panose="020F0502020204030204" pitchFamily="34" charset="0"/>
                          <a:ea typeface="Calibri" panose="020F0502020204030204" pitchFamily="34" charset="0"/>
                          <a:cs typeface="Times New Roman" panose="02020603050405020304" pitchFamily="18" charset="0"/>
                        </a:rPr>
                        <a:t>mail_send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603050405020304" pitchFamily="18" charset="0"/>
                        </a:rPr>
                        <a:t>Owner’s Email</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603050405020304" pitchFamily="18" charset="0"/>
                        </a:rPr>
                        <a:t>VARCHAR(255)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87956235"/>
                  </a:ext>
                </a:extLst>
              </a:tr>
              <a:tr h="545940">
                <a:tc>
                  <a:txBody>
                    <a:bodyPr/>
                    <a:lstStyle/>
                    <a:p>
                      <a:pPr algn="ctr">
                        <a:lnSpc>
                          <a:spcPct val="107000"/>
                        </a:lnSpc>
                        <a:spcAft>
                          <a:spcPts val="800"/>
                        </a:spcAft>
                      </a:pPr>
                      <a:r>
                        <a:rPr lang="en-CA" sz="1800">
                          <a:effectLst/>
                          <a:latin typeface="Calibri" panose="020F0502020204030204" pitchFamily="34" charset="0"/>
                          <a:ea typeface="Calibri" panose="020F0502020204030204" pitchFamily="34" charset="0"/>
                          <a:cs typeface="Times New Roman" panose="02020603050405020304" pitchFamily="18" charset="0"/>
                        </a:rPr>
                        <a:t>client_id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a:effectLst/>
                          <a:latin typeface="Calibri" panose="020F0502020204030204" pitchFamily="34" charset="0"/>
                          <a:ea typeface="Calibri" panose="020F0502020204030204" pitchFamily="34" charset="0"/>
                          <a:cs typeface="Times New Roman" panose="02020603050405020304" pitchFamily="18" charset="0"/>
                        </a:rPr>
                        <a:t>Client Identification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tabLst>
                          <a:tab pos="920750" algn="ctr"/>
                        </a:tabLst>
                      </a:pPr>
                      <a:r>
                        <a:rPr lang="en-CA" sz="1800" dirty="0">
                          <a:effectLst/>
                          <a:latin typeface="Calibri" panose="020F0502020204030204" pitchFamily="34" charset="0"/>
                          <a:ea typeface="Calibri" panose="020F0502020204030204" pitchFamily="34" charset="0"/>
                          <a:cs typeface="Times New Roman" panose="02020603050405020304" pitchFamily="18" charset="0"/>
                        </a:rPr>
                        <a:t>BIGINT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24059453"/>
                  </a:ext>
                </a:extLst>
              </a:tr>
              <a:tr h="504418">
                <a:tc>
                  <a:txBody>
                    <a:bodyPr/>
                    <a:lstStyle/>
                    <a:p>
                      <a:pPr algn="ctr">
                        <a:lnSpc>
                          <a:spcPct val="107000"/>
                        </a:lnSpc>
                        <a:spcAft>
                          <a:spcPts val="800"/>
                        </a:spcAft>
                      </a:pPr>
                      <a:r>
                        <a:rPr lang="en-CA" sz="1800">
                          <a:effectLst/>
                          <a:latin typeface="Calibri" panose="020F0502020204030204" pitchFamily="34" charset="0"/>
                          <a:ea typeface="Calibri" panose="020F0502020204030204" pitchFamily="34" charset="0"/>
                          <a:cs typeface="Times New Roman" panose="02020603050405020304" pitchFamily="18" charset="0"/>
                        </a:rPr>
                        <a:t>doctor_id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a:effectLst/>
                          <a:latin typeface="Calibri" panose="020F0502020204030204" pitchFamily="34" charset="0"/>
                          <a:ea typeface="Calibri" panose="020F0502020204030204" pitchFamily="34" charset="0"/>
                          <a:cs typeface="Times New Roman" panose="02020603050405020304" pitchFamily="18" charset="0"/>
                        </a:rPr>
                        <a:t>Doctor Identification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603050405020304" pitchFamily="18" charset="0"/>
                        </a:rPr>
                        <a:t>VARCHAR(255)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77497630"/>
                  </a:ext>
                </a:extLst>
              </a:tr>
              <a:tr h="504418">
                <a:tc>
                  <a:txBody>
                    <a:bodyPr/>
                    <a:lstStyle/>
                    <a:p>
                      <a:pPr algn="ctr">
                        <a:lnSpc>
                          <a:spcPct val="107000"/>
                        </a:lnSpc>
                        <a:spcAft>
                          <a:spcPts val="800"/>
                        </a:spcAft>
                      </a:pPr>
                      <a:r>
                        <a:rPr lang="en-CA" sz="1800">
                          <a:effectLst/>
                          <a:latin typeface="Calibri" panose="020F0502020204030204" pitchFamily="34" charset="0"/>
                          <a:ea typeface="Calibri" panose="020F0502020204030204" pitchFamily="34" charset="0"/>
                          <a:cs typeface="Times New Roman" panose="02020603050405020304" pitchFamily="18" charset="0"/>
                        </a:rPr>
                        <a:t>created_date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603050405020304" pitchFamily="18" charset="0"/>
                        </a:rPr>
                        <a:t>Feedback date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603050405020304" pitchFamily="18" charset="0"/>
                        </a:rPr>
                        <a:t>DATETIME(6)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49890856"/>
                  </a:ext>
                </a:extLst>
              </a:tr>
            </a:tbl>
          </a:graphicData>
        </a:graphic>
      </p:graphicFrame>
    </p:spTree>
    <p:extLst>
      <p:ext uri="{BB962C8B-B14F-4D97-AF65-F5344CB8AC3E}">
        <p14:creationId xmlns:p14="http://schemas.microsoft.com/office/powerpoint/2010/main" val="1213872193"/>
      </p:ext>
    </p:extLst>
  </p:cSld>
  <p:clrMapOvr>
    <a:masterClrMapping/>
  </p:clrMapOvr>
  <p:transition>
    <p:dissolv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D72DF-FDD5-4765-8C14-AA52A4A0ECC2}"/>
              </a:ext>
            </a:extLst>
          </p:cNvPr>
          <p:cNvSpPr>
            <a:spLocks noGrp="1"/>
          </p:cNvSpPr>
          <p:nvPr>
            <p:ph type="title"/>
          </p:nvPr>
        </p:nvSpPr>
        <p:spPr/>
        <p:txBody>
          <a:bodyPr/>
          <a:lstStyle/>
          <a:p>
            <a:r>
              <a:rPr lang="en-CA" dirty="0"/>
              <a:t>Typical Data Definition(contd.)</a:t>
            </a:r>
          </a:p>
        </p:txBody>
      </p:sp>
      <p:sp>
        <p:nvSpPr>
          <p:cNvPr id="4" name="Date Placeholder 3">
            <a:extLst>
              <a:ext uri="{FF2B5EF4-FFF2-40B4-BE49-F238E27FC236}">
                <a16:creationId xmlns:a16="http://schemas.microsoft.com/office/drawing/2014/main" id="{0DE04ECF-6465-49E4-88A7-ADB4E4D56340}"/>
              </a:ext>
            </a:extLst>
          </p:cNvPr>
          <p:cNvSpPr>
            <a:spLocks noGrp="1"/>
          </p:cNvSpPr>
          <p:nvPr>
            <p:ph type="dt" sz="half" idx="10"/>
          </p:nvPr>
        </p:nvSpPr>
        <p:spPr/>
        <p:txBody>
          <a:bodyPr/>
          <a:lstStyle/>
          <a:p>
            <a:r>
              <a:rPr lang="en-US"/>
              <a:t>SENG697 (Fall 2007)</a:t>
            </a:r>
            <a:endParaRPr lang="en-US" altLang="ja-JP"/>
          </a:p>
        </p:txBody>
      </p:sp>
      <p:sp>
        <p:nvSpPr>
          <p:cNvPr id="5" name="Footer Placeholder 4">
            <a:extLst>
              <a:ext uri="{FF2B5EF4-FFF2-40B4-BE49-F238E27FC236}">
                <a16:creationId xmlns:a16="http://schemas.microsoft.com/office/drawing/2014/main" id="{F89D9656-980E-4CCE-885E-E51EEED378CC}"/>
              </a:ext>
            </a:extLst>
          </p:cNvPr>
          <p:cNvSpPr>
            <a:spLocks noGrp="1"/>
          </p:cNvSpPr>
          <p:nvPr>
            <p:ph type="ftr" sz="quarter" idx="11"/>
          </p:nvPr>
        </p:nvSpPr>
        <p:spPr/>
        <p:txBody>
          <a:bodyPr/>
          <a:lstStyle/>
          <a:p>
            <a:r>
              <a:rPr lang="ja-JP" altLang="en-US"/>
              <a:t>far@ucalgary.ca</a:t>
            </a:r>
            <a:endParaRPr lang="en-US" altLang="ja-JP"/>
          </a:p>
        </p:txBody>
      </p:sp>
      <p:sp>
        <p:nvSpPr>
          <p:cNvPr id="6" name="Slide Number Placeholder 5">
            <a:extLst>
              <a:ext uri="{FF2B5EF4-FFF2-40B4-BE49-F238E27FC236}">
                <a16:creationId xmlns:a16="http://schemas.microsoft.com/office/drawing/2014/main" id="{38E5B644-04B8-411C-AAD5-459B2A69B770}"/>
              </a:ext>
            </a:extLst>
          </p:cNvPr>
          <p:cNvSpPr>
            <a:spLocks noGrp="1"/>
          </p:cNvSpPr>
          <p:nvPr>
            <p:ph type="sldNum" sz="quarter" idx="12"/>
          </p:nvPr>
        </p:nvSpPr>
        <p:spPr/>
        <p:txBody>
          <a:bodyPr/>
          <a:lstStyle/>
          <a:p>
            <a:fld id="{A4BAB868-1E00-44C6-B1AB-DFCC5F9865BA}" type="slidenum">
              <a:rPr lang="ja-JP" altLang="en-US" smtClean="0"/>
              <a:t>46</a:t>
            </a:fld>
            <a:endParaRPr lang="en-US" altLang="ja-JP"/>
          </a:p>
        </p:txBody>
      </p:sp>
      <p:sp>
        <p:nvSpPr>
          <p:cNvPr id="7" name="TextBox 6">
            <a:extLst>
              <a:ext uri="{FF2B5EF4-FFF2-40B4-BE49-F238E27FC236}">
                <a16:creationId xmlns:a16="http://schemas.microsoft.com/office/drawing/2014/main" id="{69C8AFF1-4B0C-4245-ABA9-5A7313E7B131}"/>
              </a:ext>
            </a:extLst>
          </p:cNvPr>
          <p:cNvSpPr txBox="1"/>
          <p:nvPr/>
        </p:nvSpPr>
        <p:spPr>
          <a:xfrm>
            <a:off x="1219200" y="1558835"/>
            <a:ext cx="10075817" cy="646331"/>
          </a:xfrm>
          <a:prstGeom prst="rect">
            <a:avLst/>
          </a:prstGeom>
          <a:noFill/>
        </p:spPr>
        <p:txBody>
          <a:bodyPr wrap="square" rtlCol="0">
            <a:spAutoFit/>
          </a:bodyPr>
          <a:lstStyle/>
          <a:p>
            <a:r>
              <a:rPr lang="en-US" b="1" i="1" dirty="0" err="1">
                <a:solidFill>
                  <a:srgbClr val="00B050"/>
                </a:solidFill>
              </a:rPr>
              <a:t>meeting_date</a:t>
            </a:r>
            <a:r>
              <a:rPr lang="en-US" b="1" i="1" dirty="0">
                <a:solidFill>
                  <a:srgbClr val="00B050"/>
                </a:solidFill>
              </a:rPr>
              <a:t>:</a:t>
            </a:r>
            <a:r>
              <a:rPr lang="en-US" i="1" dirty="0">
                <a:solidFill>
                  <a:srgbClr val="00B050"/>
                </a:solidFill>
              </a:rPr>
              <a:t> </a:t>
            </a:r>
            <a:r>
              <a:rPr lang="en-US" dirty="0"/>
              <a:t>Video meeting details are stored in this table (meeting </a:t>
            </a:r>
            <a:r>
              <a:rPr lang="en-US" dirty="0" err="1"/>
              <a:t>url</a:t>
            </a:r>
            <a:r>
              <a:rPr lang="en-US" dirty="0"/>
              <a:t>, meeting password, meeting id, etc.)</a:t>
            </a:r>
            <a:endParaRPr lang="en-IN" i="1" dirty="0"/>
          </a:p>
        </p:txBody>
      </p:sp>
      <p:graphicFrame>
        <p:nvGraphicFramePr>
          <p:cNvPr id="9" name="Table 8">
            <a:extLst>
              <a:ext uri="{FF2B5EF4-FFF2-40B4-BE49-F238E27FC236}">
                <a16:creationId xmlns:a16="http://schemas.microsoft.com/office/drawing/2014/main" id="{961E74C0-73EA-4E77-8133-E290F72FF558}"/>
              </a:ext>
            </a:extLst>
          </p:cNvPr>
          <p:cNvGraphicFramePr>
            <a:graphicFrameLocks noGrp="1"/>
          </p:cNvGraphicFramePr>
          <p:nvPr>
            <p:extLst>
              <p:ext uri="{D42A27DB-BD31-4B8C-83A1-F6EECF244321}">
                <p14:modId xmlns:p14="http://schemas.microsoft.com/office/powerpoint/2010/main" val="4202512714"/>
              </p:ext>
            </p:extLst>
          </p:nvPr>
        </p:nvGraphicFramePr>
        <p:xfrm>
          <a:off x="1209368" y="2360651"/>
          <a:ext cx="9733935" cy="3686190"/>
        </p:xfrm>
        <a:graphic>
          <a:graphicData uri="http://schemas.openxmlformats.org/drawingml/2006/table">
            <a:tbl>
              <a:tblPr firstRow="1" firstCol="1" bandRow="1"/>
              <a:tblGrid>
                <a:gridCol w="3243951">
                  <a:extLst>
                    <a:ext uri="{9D8B030D-6E8A-4147-A177-3AD203B41FA5}">
                      <a16:colId xmlns:a16="http://schemas.microsoft.com/office/drawing/2014/main" val="2347525439"/>
                    </a:ext>
                  </a:extLst>
                </a:gridCol>
                <a:gridCol w="3244992">
                  <a:extLst>
                    <a:ext uri="{9D8B030D-6E8A-4147-A177-3AD203B41FA5}">
                      <a16:colId xmlns:a16="http://schemas.microsoft.com/office/drawing/2014/main" val="3604181133"/>
                    </a:ext>
                  </a:extLst>
                </a:gridCol>
                <a:gridCol w="3244992">
                  <a:extLst>
                    <a:ext uri="{9D8B030D-6E8A-4147-A177-3AD203B41FA5}">
                      <a16:colId xmlns:a16="http://schemas.microsoft.com/office/drawing/2014/main" val="1818204650"/>
                    </a:ext>
                  </a:extLst>
                </a:gridCol>
              </a:tblGrid>
              <a:tr h="614365">
                <a:tc>
                  <a:txBody>
                    <a:bodyPr/>
                    <a:lstStyle/>
                    <a:p>
                      <a:pPr algn="ctr">
                        <a:lnSpc>
                          <a:spcPct val="107000"/>
                        </a:lnSpc>
                        <a:spcAft>
                          <a:spcPts val="800"/>
                        </a:spcAft>
                      </a:pPr>
                      <a:r>
                        <a:rPr lang="en-CA" sz="1800" b="1" dirty="0">
                          <a:effectLst/>
                          <a:latin typeface="Calibri" panose="020F0502020204030204" pitchFamily="34" charset="0"/>
                          <a:ea typeface="Calibri" panose="020F0502020204030204" pitchFamily="34" charset="0"/>
                          <a:cs typeface="Times New Roman" panose="02020603050405020304" pitchFamily="18" charset="0"/>
                        </a:rPr>
                        <a:t>Field</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b="1" dirty="0">
                          <a:effectLst/>
                          <a:latin typeface="Calibri" panose="020F0502020204030204" pitchFamily="34" charset="0"/>
                          <a:ea typeface="Calibri" panose="020F0502020204030204" pitchFamily="34" charset="0"/>
                          <a:cs typeface="Times New Roman" panose="02020603050405020304" pitchFamily="18" charset="0"/>
                        </a:rPr>
                        <a:t>Description</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b="1" dirty="0">
                          <a:effectLst/>
                          <a:latin typeface="Calibri" panose="020F0502020204030204" pitchFamily="34" charset="0"/>
                          <a:ea typeface="Calibri" panose="020F0502020204030204" pitchFamily="34" charset="0"/>
                          <a:cs typeface="Times New Roman" panose="02020603050405020304" pitchFamily="18" charset="0"/>
                        </a:rPr>
                        <a:t>Type</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52680289"/>
                  </a:ext>
                </a:extLst>
              </a:tr>
              <a:tr h="614365">
                <a:tc>
                  <a:txBody>
                    <a:bodyPr/>
                    <a:lstStyle/>
                    <a:p>
                      <a:pPr algn="ct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603050405020304" pitchFamily="18" charset="0"/>
                        </a:rPr>
                        <a:t>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603050405020304" pitchFamily="18" charset="0"/>
                        </a:rPr>
                        <a:t>Client’s 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603050405020304" pitchFamily="18" charset="0"/>
                        </a:rPr>
                        <a:t>BIGINT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90827200"/>
                  </a:ext>
                </a:extLst>
              </a:tr>
              <a:tr h="614365">
                <a:tc>
                  <a:txBody>
                    <a:bodyPr/>
                    <a:lstStyle/>
                    <a:p>
                      <a:pPr algn="ct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603050405020304" pitchFamily="18" charset="0"/>
                        </a:rPr>
                        <a:t>password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603050405020304" pitchFamily="18" charset="0"/>
                        </a:rPr>
                        <a:t>Meeting password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603050405020304" pitchFamily="18" charset="0"/>
                        </a:rPr>
                        <a:t>VARCHAR(255)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4670723"/>
                  </a:ext>
                </a:extLst>
              </a:tr>
              <a:tr h="614365">
                <a:tc>
                  <a:txBody>
                    <a:bodyPr/>
                    <a:lstStyle/>
                    <a:p>
                      <a:pPr algn="ctr">
                        <a:lnSpc>
                          <a:spcPct val="107000"/>
                        </a:lnSpc>
                        <a:spcAft>
                          <a:spcPts val="800"/>
                        </a:spcAft>
                      </a:pPr>
                      <a:r>
                        <a:rPr lang="en-CA" sz="1800" dirty="0" err="1">
                          <a:effectLst/>
                          <a:latin typeface="Calibri" panose="020F0502020204030204" pitchFamily="34" charset="0"/>
                          <a:ea typeface="Calibri" panose="020F0502020204030204" pitchFamily="34" charset="0"/>
                          <a:cs typeface="Times New Roman" panose="02020603050405020304" pitchFamily="18" charset="0"/>
                        </a:rPr>
                        <a:t>url</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603050405020304" pitchFamily="18" charset="0"/>
                        </a:rPr>
                        <a:t>Meeting </a:t>
                      </a:r>
                      <a:r>
                        <a:rPr lang="en-CA" sz="1800" dirty="0" err="1">
                          <a:effectLst/>
                          <a:latin typeface="Calibri" panose="020F0502020204030204" pitchFamily="34" charset="0"/>
                          <a:ea typeface="Calibri" panose="020F0502020204030204" pitchFamily="34" charset="0"/>
                          <a:cs typeface="Times New Roman" panose="02020603050405020304" pitchFamily="18" charset="0"/>
                        </a:rPr>
                        <a:t>url</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603050405020304" pitchFamily="18" charset="0"/>
                        </a:rPr>
                        <a:t>VARCHAR(255)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62317956"/>
                  </a:ext>
                </a:extLst>
              </a:tr>
              <a:tr h="614365">
                <a:tc>
                  <a:txBody>
                    <a:bodyPr/>
                    <a:lstStyle/>
                    <a:p>
                      <a:pPr algn="ctr">
                        <a:lnSpc>
                          <a:spcPct val="107000"/>
                        </a:lnSpc>
                        <a:spcAft>
                          <a:spcPts val="800"/>
                        </a:spcAft>
                      </a:pPr>
                      <a:r>
                        <a:rPr lang="en-CA" sz="1800" dirty="0" err="1">
                          <a:effectLst/>
                          <a:latin typeface="Calibri" panose="020F0502020204030204" pitchFamily="34" charset="0"/>
                          <a:ea typeface="Calibri" panose="020F0502020204030204" pitchFamily="34" charset="0"/>
                          <a:cs typeface="Times New Roman" panose="02020603050405020304" pitchFamily="18" charset="0"/>
                        </a:rPr>
                        <a:t>meeting_id</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603050405020304" pitchFamily="18" charset="0"/>
                        </a:rPr>
                        <a:t>Meeting 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603050405020304" pitchFamily="18" charset="0"/>
                        </a:rPr>
                        <a:t>VARCHAR(255)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4416584"/>
                  </a:ext>
                </a:extLst>
              </a:tr>
              <a:tr h="614365">
                <a:tc>
                  <a:txBody>
                    <a:bodyPr/>
                    <a:lstStyle/>
                    <a:p>
                      <a:pPr algn="ct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603050405020304" pitchFamily="18" charset="0"/>
                        </a:rPr>
                        <a:t>occupied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603050405020304" pitchFamily="18" charset="0"/>
                        </a:rPr>
                        <a:t>whether a time slot is occupied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603050405020304" pitchFamily="18" charset="0"/>
                        </a:rPr>
                        <a:t>BIT(1)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75575433"/>
                  </a:ext>
                </a:extLst>
              </a:tr>
            </a:tbl>
          </a:graphicData>
        </a:graphic>
      </p:graphicFrame>
    </p:spTree>
    <p:extLst>
      <p:ext uri="{BB962C8B-B14F-4D97-AF65-F5344CB8AC3E}">
        <p14:creationId xmlns:p14="http://schemas.microsoft.com/office/powerpoint/2010/main" val="2893553331"/>
      </p:ext>
    </p:extLst>
  </p:cSld>
  <p:clrMapOvr>
    <a:masterClrMapping/>
  </p:clrMapOvr>
  <p:transition>
    <p:dissolv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A5FB3-6588-4AC9-8637-19E08A56C55D}"/>
              </a:ext>
            </a:extLst>
          </p:cNvPr>
          <p:cNvSpPr>
            <a:spLocks noGrp="1"/>
          </p:cNvSpPr>
          <p:nvPr>
            <p:ph type="title"/>
          </p:nvPr>
        </p:nvSpPr>
        <p:spPr/>
        <p:txBody>
          <a:bodyPr/>
          <a:lstStyle/>
          <a:p>
            <a:r>
              <a:rPr lang="en-CA" dirty="0"/>
              <a:t>Typical Data Definition(contd.)</a:t>
            </a:r>
          </a:p>
        </p:txBody>
      </p:sp>
      <p:sp>
        <p:nvSpPr>
          <p:cNvPr id="4" name="Date Placeholder 3">
            <a:extLst>
              <a:ext uri="{FF2B5EF4-FFF2-40B4-BE49-F238E27FC236}">
                <a16:creationId xmlns:a16="http://schemas.microsoft.com/office/drawing/2014/main" id="{AB09EC6A-0585-4291-9A8C-C102E6EAD7B0}"/>
              </a:ext>
            </a:extLst>
          </p:cNvPr>
          <p:cNvSpPr>
            <a:spLocks noGrp="1"/>
          </p:cNvSpPr>
          <p:nvPr>
            <p:ph type="dt" sz="half" idx="10"/>
          </p:nvPr>
        </p:nvSpPr>
        <p:spPr/>
        <p:txBody>
          <a:bodyPr/>
          <a:lstStyle/>
          <a:p>
            <a:r>
              <a:rPr lang="en-US"/>
              <a:t>SENG697 (Fall 2007)</a:t>
            </a:r>
            <a:endParaRPr lang="en-US" altLang="ja-JP"/>
          </a:p>
        </p:txBody>
      </p:sp>
      <p:sp>
        <p:nvSpPr>
          <p:cNvPr id="5" name="Footer Placeholder 4">
            <a:extLst>
              <a:ext uri="{FF2B5EF4-FFF2-40B4-BE49-F238E27FC236}">
                <a16:creationId xmlns:a16="http://schemas.microsoft.com/office/drawing/2014/main" id="{9106F100-2A19-4C93-A5EC-6479F5517A22}"/>
              </a:ext>
            </a:extLst>
          </p:cNvPr>
          <p:cNvSpPr>
            <a:spLocks noGrp="1"/>
          </p:cNvSpPr>
          <p:nvPr>
            <p:ph type="ftr" sz="quarter" idx="11"/>
          </p:nvPr>
        </p:nvSpPr>
        <p:spPr/>
        <p:txBody>
          <a:bodyPr/>
          <a:lstStyle/>
          <a:p>
            <a:r>
              <a:rPr lang="ja-JP" altLang="en-US"/>
              <a:t>far@ucalgary.ca</a:t>
            </a:r>
            <a:endParaRPr lang="en-US" altLang="ja-JP"/>
          </a:p>
        </p:txBody>
      </p:sp>
      <p:sp>
        <p:nvSpPr>
          <p:cNvPr id="6" name="Slide Number Placeholder 5">
            <a:extLst>
              <a:ext uri="{FF2B5EF4-FFF2-40B4-BE49-F238E27FC236}">
                <a16:creationId xmlns:a16="http://schemas.microsoft.com/office/drawing/2014/main" id="{F4E91468-E353-40D0-A466-131CEE7B34A1}"/>
              </a:ext>
            </a:extLst>
          </p:cNvPr>
          <p:cNvSpPr>
            <a:spLocks noGrp="1"/>
          </p:cNvSpPr>
          <p:nvPr>
            <p:ph type="sldNum" sz="quarter" idx="12"/>
          </p:nvPr>
        </p:nvSpPr>
        <p:spPr/>
        <p:txBody>
          <a:bodyPr/>
          <a:lstStyle/>
          <a:p>
            <a:fld id="{A4BAB868-1E00-44C6-B1AB-DFCC5F9865BA}" type="slidenum">
              <a:rPr lang="ja-JP" altLang="en-US" smtClean="0"/>
              <a:t>47</a:t>
            </a:fld>
            <a:endParaRPr lang="en-US" altLang="ja-JP"/>
          </a:p>
        </p:txBody>
      </p:sp>
      <p:sp>
        <p:nvSpPr>
          <p:cNvPr id="7" name="TextBox 6">
            <a:extLst>
              <a:ext uri="{FF2B5EF4-FFF2-40B4-BE49-F238E27FC236}">
                <a16:creationId xmlns:a16="http://schemas.microsoft.com/office/drawing/2014/main" id="{5D452C59-4647-4CA3-9E9B-0A9703D8A573}"/>
              </a:ext>
            </a:extLst>
          </p:cNvPr>
          <p:cNvSpPr txBox="1"/>
          <p:nvPr/>
        </p:nvSpPr>
        <p:spPr>
          <a:xfrm>
            <a:off x="1219200" y="1558835"/>
            <a:ext cx="10075817" cy="369332"/>
          </a:xfrm>
          <a:prstGeom prst="rect">
            <a:avLst/>
          </a:prstGeom>
          <a:noFill/>
        </p:spPr>
        <p:txBody>
          <a:bodyPr wrap="square" rtlCol="0">
            <a:spAutoFit/>
          </a:bodyPr>
          <a:lstStyle/>
          <a:p>
            <a:r>
              <a:rPr lang="en-US" b="1" i="1" dirty="0">
                <a:solidFill>
                  <a:srgbClr val="00B050"/>
                </a:solidFill>
              </a:rPr>
              <a:t>Specialty:</a:t>
            </a:r>
            <a:r>
              <a:rPr lang="en-US" i="1" dirty="0">
                <a:solidFill>
                  <a:srgbClr val="00B050"/>
                </a:solidFill>
              </a:rPr>
              <a:t> </a:t>
            </a:r>
            <a:r>
              <a:rPr lang="en-US" dirty="0"/>
              <a:t>this table store’s the doctor’s specialty </a:t>
            </a:r>
            <a:endParaRPr lang="en-IN" i="1" dirty="0"/>
          </a:p>
        </p:txBody>
      </p:sp>
      <p:graphicFrame>
        <p:nvGraphicFramePr>
          <p:cNvPr id="8" name="Table 7">
            <a:extLst>
              <a:ext uri="{FF2B5EF4-FFF2-40B4-BE49-F238E27FC236}">
                <a16:creationId xmlns:a16="http://schemas.microsoft.com/office/drawing/2014/main" id="{15891ACB-C1F8-45FA-BADE-77CBA983F0A5}"/>
              </a:ext>
            </a:extLst>
          </p:cNvPr>
          <p:cNvGraphicFramePr>
            <a:graphicFrameLocks noGrp="1"/>
          </p:cNvGraphicFramePr>
          <p:nvPr>
            <p:extLst>
              <p:ext uri="{D42A27DB-BD31-4B8C-83A1-F6EECF244321}">
                <p14:modId xmlns:p14="http://schemas.microsoft.com/office/powerpoint/2010/main" val="2565774552"/>
              </p:ext>
            </p:extLst>
          </p:nvPr>
        </p:nvGraphicFramePr>
        <p:xfrm>
          <a:off x="1219200" y="2219274"/>
          <a:ext cx="9733935" cy="1843095"/>
        </p:xfrm>
        <a:graphic>
          <a:graphicData uri="http://schemas.openxmlformats.org/drawingml/2006/table">
            <a:tbl>
              <a:tblPr firstRow="1" firstCol="1" bandRow="1"/>
              <a:tblGrid>
                <a:gridCol w="3243951">
                  <a:extLst>
                    <a:ext uri="{9D8B030D-6E8A-4147-A177-3AD203B41FA5}">
                      <a16:colId xmlns:a16="http://schemas.microsoft.com/office/drawing/2014/main" val="2972740779"/>
                    </a:ext>
                  </a:extLst>
                </a:gridCol>
                <a:gridCol w="3244992">
                  <a:extLst>
                    <a:ext uri="{9D8B030D-6E8A-4147-A177-3AD203B41FA5}">
                      <a16:colId xmlns:a16="http://schemas.microsoft.com/office/drawing/2014/main" val="3595495831"/>
                    </a:ext>
                  </a:extLst>
                </a:gridCol>
                <a:gridCol w="3244992">
                  <a:extLst>
                    <a:ext uri="{9D8B030D-6E8A-4147-A177-3AD203B41FA5}">
                      <a16:colId xmlns:a16="http://schemas.microsoft.com/office/drawing/2014/main" val="3838051059"/>
                    </a:ext>
                  </a:extLst>
                </a:gridCol>
              </a:tblGrid>
              <a:tr h="614365">
                <a:tc>
                  <a:txBody>
                    <a:bodyPr/>
                    <a:lstStyle/>
                    <a:p>
                      <a:pPr algn="ctr">
                        <a:lnSpc>
                          <a:spcPct val="107000"/>
                        </a:lnSpc>
                        <a:spcAft>
                          <a:spcPts val="800"/>
                        </a:spcAft>
                      </a:pPr>
                      <a:r>
                        <a:rPr lang="en-CA" sz="1800" b="1" dirty="0">
                          <a:effectLst/>
                          <a:latin typeface="Calibri" panose="020F0502020204030204" pitchFamily="34" charset="0"/>
                          <a:ea typeface="Calibri" panose="020F0502020204030204" pitchFamily="34" charset="0"/>
                          <a:cs typeface="Times New Roman" panose="02020603050405020304" pitchFamily="18" charset="0"/>
                        </a:rPr>
                        <a:t>Field</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b="1" dirty="0">
                          <a:effectLst/>
                          <a:latin typeface="Calibri" panose="020F0502020204030204" pitchFamily="34" charset="0"/>
                          <a:ea typeface="Calibri" panose="020F0502020204030204" pitchFamily="34" charset="0"/>
                          <a:cs typeface="Times New Roman" panose="02020603050405020304" pitchFamily="18" charset="0"/>
                        </a:rPr>
                        <a:t>Description</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b="1" dirty="0">
                          <a:effectLst/>
                          <a:latin typeface="Calibri" panose="020F0502020204030204" pitchFamily="34" charset="0"/>
                          <a:ea typeface="Calibri" panose="020F0502020204030204" pitchFamily="34" charset="0"/>
                          <a:cs typeface="Times New Roman" panose="02020603050405020304" pitchFamily="18" charset="0"/>
                        </a:rPr>
                        <a:t>Type</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03008003"/>
                  </a:ext>
                </a:extLst>
              </a:tr>
              <a:tr h="614365">
                <a:tc>
                  <a:txBody>
                    <a:bodyPr/>
                    <a:lstStyle/>
                    <a:p>
                      <a:pPr algn="ct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603050405020304" pitchFamily="18" charset="0"/>
                        </a:rPr>
                        <a:t>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603050405020304" pitchFamily="18" charset="0"/>
                        </a:rPr>
                        <a:t>Doctor’s identification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603050405020304" pitchFamily="18" charset="0"/>
                        </a:rPr>
                        <a:t>BIGINT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3404772"/>
                  </a:ext>
                </a:extLst>
              </a:tr>
              <a:tr h="614365">
                <a:tc>
                  <a:txBody>
                    <a:bodyPr/>
                    <a:lstStyle/>
                    <a:p>
                      <a:pPr algn="ct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603050405020304" pitchFamily="18" charset="0"/>
                        </a:rPr>
                        <a:t>name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603050405020304" pitchFamily="18" charset="0"/>
                        </a:rPr>
                        <a:t>Specialty Name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603050405020304" pitchFamily="18" charset="0"/>
                        </a:rPr>
                        <a:t>VARCHAR(255)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07693339"/>
                  </a:ext>
                </a:extLst>
              </a:tr>
            </a:tbl>
          </a:graphicData>
        </a:graphic>
      </p:graphicFrame>
    </p:spTree>
    <p:extLst>
      <p:ext uri="{BB962C8B-B14F-4D97-AF65-F5344CB8AC3E}">
        <p14:creationId xmlns:p14="http://schemas.microsoft.com/office/powerpoint/2010/main" val="719037948"/>
      </p:ext>
    </p:extLst>
  </p:cSld>
  <p:clrMapOvr>
    <a:masterClrMapping/>
  </p:clrMapOvr>
  <p:transition>
    <p:dissolv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3. Assumptions</a:t>
            </a:r>
          </a:p>
        </p:txBody>
      </p:sp>
      <p:sp>
        <p:nvSpPr>
          <p:cNvPr id="3" name="Content Placeholder 2"/>
          <p:cNvSpPr>
            <a:spLocks noGrp="1"/>
          </p:cNvSpPr>
          <p:nvPr>
            <p:ph idx="1"/>
          </p:nvPr>
        </p:nvSpPr>
        <p:spPr/>
        <p:txBody>
          <a:bodyPr/>
          <a:lstStyle/>
          <a:p>
            <a:pPr>
              <a:lnSpc>
                <a:spcPct val="107000"/>
              </a:lnSpc>
              <a:spcAft>
                <a:spcPts val="800"/>
              </a:spcAft>
            </a:pPr>
            <a:r>
              <a:rPr lang="en-US" sz="2800" dirty="0">
                <a:effectLst/>
                <a:latin typeface="Calibri" panose="020F0502020204030204" pitchFamily="34" charset="0"/>
                <a:ea typeface="Calibri" panose="020F0502020204030204" pitchFamily="34" charset="0"/>
                <a:cs typeface="Times New Roman" panose="02020503050405090304" pitchFamily="18" charset="0"/>
              </a:rPr>
              <a:t>To enable video interaction between the doctor and the patient, the system will use existing video conferencing platforms (ZOOM/ Google Meet, etc.)</a:t>
            </a:r>
            <a:endParaRPr lang="en-CA" sz="2800" dirty="0">
              <a:effectLst/>
              <a:latin typeface="Calibri" panose="020F0502020204030204" pitchFamily="34" charset="0"/>
              <a:ea typeface="Calibri" panose="020F0502020204030204" pitchFamily="34" charset="0"/>
              <a:cs typeface="Times New Roman" panose="02020503050405090304" pitchFamily="18" charset="0"/>
            </a:endParaRPr>
          </a:p>
          <a:p>
            <a:pPr>
              <a:lnSpc>
                <a:spcPct val="107000"/>
              </a:lnSpc>
              <a:spcAft>
                <a:spcPts val="800"/>
              </a:spcAft>
            </a:pPr>
            <a:r>
              <a:rPr lang="en-US" sz="2800" dirty="0">
                <a:effectLst/>
                <a:latin typeface="Calibri" panose="020F0502020204030204" pitchFamily="34" charset="0"/>
                <a:ea typeface="Calibri" panose="020F0502020204030204" pitchFamily="34" charset="0"/>
                <a:cs typeface="Times New Roman" panose="02020503050405090304" pitchFamily="18" charset="0"/>
              </a:rPr>
              <a:t>The user schedules their appointment using a web interface. The interface captures the user preferences and updates the available time slots in real time. </a:t>
            </a:r>
            <a:endParaRPr lang="en-CA" sz="2800" dirty="0">
              <a:effectLst/>
              <a:latin typeface="Calibri" panose="020F0502020204030204" pitchFamily="34" charset="0"/>
              <a:ea typeface="Calibri" panose="020F0502020204030204" pitchFamily="34" charset="0"/>
              <a:cs typeface="Times New Roman" panose="02020503050405090304" pitchFamily="18" charset="0"/>
            </a:endParaRPr>
          </a:p>
          <a:p>
            <a:endParaRPr lang="en-CA" dirty="0"/>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5</a:t>
            </a:fld>
            <a:endParaRPr lang="en-US" altLang="ja-JP"/>
          </a:p>
        </p:txBody>
      </p:sp>
    </p:spTree>
  </p:cSld>
  <p:clrMapOvr>
    <a:masterClrMapping/>
  </p:clrMapOvr>
  <p:transition>
    <p:dissolv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4. Requirements</a:t>
            </a:r>
          </a:p>
        </p:txBody>
      </p:sp>
      <p:sp>
        <p:nvSpPr>
          <p:cNvPr id="3" name="Content Placeholder 2"/>
          <p:cNvSpPr>
            <a:spLocks noGrp="1"/>
          </p:cNvSpPr>
          <p:nvPr>
            <p:ph idx="1"/>
          </p:nvPr>
        </p:nvSpPr>
        <p:spPr/>
        <p:txBody>
          <a:bodyPr/>
          <a:lstStyle/>
          <a:p>
            <a:pPr>
              <a:lnSpc>
                <a:spcPct val="107000"/>
              </a:lnSpc>
              <a:spcAft>
                <a:spcPts val="800"/>
              </a:spcAft>
            </a:pPr>
            <a:r>
              <a:rPr lang="en-CA" sz="2400" dirty="0">
                <a:effectLst/>
                <a:latin typeface="Calibri" panose="020F0502020204030204" pitchFamily="34" charset="0"/>
                <a:ea typeface="Calibri" panose="020F0502020204030204" pitchFamily="34" charset="0"/>
                <a:cs typeface="Times New Roman" panose="02020503050405090304" pitchFamily="18" charset="0"/>
              </a:rPr>
              <a:t>The Video Enabled e-Vet System shall provide a web interface allowing the clients to login and register themselves.</a:t>
            </a:r>
          </a:p>
          <a:p>
            <a:pPr>
              <a:lnSpc>
                <a:spcPct val="107000"/>
              </a:lnSpc>
              <a:spcAft>
                <a:spcPts val="800"/>
              </a:spcAft>
            </a:pPr>
            <a:r>
              <a:rPr lang="en-CA" sz="2400" dirty="0">
                <a:effectLst/>
                <a:latin typeface="Calibri" panose="020F0502020204030204" pitchFamily="34" charset="0"/>
                <a:ea typeface="Calibri" panose="020F0502020204030204" pitchFamily="34" charset="0"/>
                <a:cs typeface="Times New Roman" panose="02020503050405090304" pitchFamily="18" charset="0"/>
              </a:rPr>
              <a:t>It shall allow patients to schedule their appointments.</a:t>
            </a:r>
          </a:p>
          <a:p>
            <a:pPr>
              <a:lnSpc>
                <a:spcPct val="107000"/>
              </a:lnSpc>
              <a:spcAft>
                <a:spcPts val="800"/>
              </a:spcAft>
            </a:pPr>
            <a:r>
              <a:rPr lang="en-CA" sz="2400" dirty="0">
                <a:effectLst/>
                <a:latin typeface="Calibri" panose="020F0502020204030204" pitchFamily="34" charset="0"/>
                <a:ea typeface="Calibri" panose="020F0502020204030204" pitchFamily="34" charset="0"/>
                <a:cs typeface="Times New Roman" panose="02020503050405090304" pitchFamily="18" charset="0"/>
              </a:rPr>
              <a:t>It shall record patient’s profile in a database and display it based on their name/id.</a:t>
            </a:r>
          </a:p>
          <a:p>
            <a:pPr>
              <a:lnSpc>
                <a:spcPct val="107000"/>
              </a:lnSpc>
              <a:spcAft>
                <a:spcPts val="800"/>
              </a:spcAft>
            </a:pPr>
            <a:r>
              <a:rPr lang="en-CA" sz="2400" dirty="0">
                <a:effectLst/>
                <a:latin typeface="Calibri" panose="020F0502020204030204" pitchFamily="34" charset="0"/>
                <a:ea typeface="Calibri" panose="020F0502020204030204" pitchFamily="34" charset="0"/>
                <a:cs typeface="Times New Roman" panose="02020503050405090304" pitchFamily="18" charset="0"/>
              </a:rPr>
              <a:t>It shall remind patients of their appointments.</a:t>
            </a:r>
          </a:p>
          <a:p>
            <a:pPr>
              <a:lnSpc>
                <a:spcPct val="107000"/>
              </a:lnSpc>
              <a:spcAft>
                <a:spcPts val="800"/>
              </a:spcAft>
            </a:pPr>
            <a:r>
              <a:rPr lang="en-CA" sz="2400" dirty="0">
                <a:effectLst/>
                <a:latin typeface="Calibri" panose="020F0502020204030204" pitchFamily="34" charset="0"/>
                <a:ea typeface="Calibri" panose="020F0502020204030204" pitchFamily="34" charset="0"/>
                <a:cs typeface="Times New Roman" panose="02020503050405090304" pitchFamily="18" charset="0"/>
              </a:rPr>
              <a:t>It shall send an appointment confirmation to the patient, including an invitation to the scheduled video enabled meeting</a:t>
            </a:r>
          </a:p>
          <a:p>
            <a:pPr>
              <a:lnSpc>
                <a:spcPct val="107000"/>
              </a:lnSpc>
              <a:spcAft>
                <a:spcPts val="800"/>
              </a:spcAft>
            </a:pPr>
            <a:r>
              <a:rPr lang="en-CA" sz="2400" dirty="0">
                <a:effectLst/>
                <a:latin typeface="Calibri" panose="020F0502020204030204" pitchFamily="34" charset="0"/>
                <a:ea typeface="Calibri" panose="020F0502020204030204" pitchFamily="34" charset="0"/>
                <a:cs typeface="Times New Roman" panose="02020503050405090304" pitchFamily="18" charset="0"/>
              </a:rPr>
              <a:t>It shall provide multiple printable letter templates to doctors</a:t>
            </a:r>
          </a:p>
          <a:p>
            <a:endParaRPr lang="en-CA" dirty="0"/>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6</a:t>
            </a:fld>
            <a:endParaRPr lang="en-US" altLang="ja-JP"/>
          </a:p>
        </p:txBody>
      </p:sp>
    </p:spTree>
  </p:cSld>
  <p:clrMapOvr>
    <a:masterClrMapping/>
  </p:clrMapOvr>
  <p:transition>
    <p:dissolv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Wish List (Not Implemented)</a:t>
            </a:r>
            <a:endParaRPr lang="en-CA" dirty="0"/>
          </a:p>
        </p:txBody>
      </p:sp>
      <p:sp>
        <p:nvSpPr>
          <p:cNvPr id="3" name="Content Placeholder 2"/>
          <p:cNvSpPr>
            <a:spLocks noGrp="1"/>
          </p:cNvSpPr>
          <p:nvPr>
            <p:ph idx="1"/>
          </p:nvPr>
        </p:nvSpPr>
        <p:spPr/>
        <p:txBody>
          <a:bodyPr/>
          <a:lstStyle/>
          <a:p>
            <a:pPr>
              <a:lnSpc>
                <a:spcPct val="107000"/>
              </a:lnSpc>
              <a:spcAft>
                <a:spcPts val="800"/>
              </a:spcAft>
            </a:pPr>
            <a:r>
              <a:rPr lang="en-CA" sz="1600" dirty="0">
                <a:effectLst/>
                <a:latin typeface="Calibri" panose="020F0502020204030204" pitchFamily="34" charset="0"/>
                <a:ea typeface="Calibri" panose="020F0502020204030204" pitchFamily="34" charset="0"/>
                <a:cs typeface="Times New Roman" panose="02020503050405090304" pitchFamily="18" charset="0"/>
              </a:rPr>
              <a:t>The e-vet system can send a recommendation letter to specialists on behalf of doctors.</a:t>
            </a:r>
          </a:p>
          <a:p>
            <a:pPr>
              <a:lnSpc>
                <a:spcPct val="107000"/>
              </a:lnSpc>
              <a:spcAft>
                <a:spcPts val="800"/>
              </a:spcAft>
            </a:pPr>
            <a:r>
              <a:rPr lang="en-CA" sz="1600" dirty="0">
                <a:latin typeface="Calibri" panose="020F0502020204030204" pitchFamily="34" charset="0"/>
                <a:ea typeface="Calibri" panose="020F0502020204030204" pitchFamily="34" charset="0"/>
                <a:cs typeface="Times New Roman" panose="02020503050405090304" pitchFamily="18" charset="0"/>
              </a:rPr>
              <a:t>The system</a:t>
            </a:r>
            <a:r>
              <a:rPr lang="en-CA" sz="1600" dirty="0">
                <a:effectLst/>
                <a:latin typeface="Calibri" panose="020F0502020204030204" pitchFamily="34" charset="0"/>
                <a:ea typeface="Calibri" panose="020F0502020204030204" pitchFamily="34" charset="0"/>
                <a:cs typeface="Times New Roman" panose="02020503050405090304" pitchFamily="18" charset="0"/>
              </a:rPr>
              <a:t> should offer multiple payment options.</a:t>
            </a:r>
          </a:p>
          <a:p>
            <a:pPr>
              <a:lnSpc>
                <a:spcPct val="107000"/>
              </a:lnSpc>
              <a:spcAft>
                <a:spcPts val="800"/>
              </a:spcAft>
            </a:pPr>
            <a:r>
              <a:rPr lang="en-CA" sz="1600" dirty="0">
                <a:latin typeface="Calibri" panose="020F0502020204030204" pitchFamily="34" charset="0"/>
                <a:ea typeface="Calibri" panose="020F0502020204030204" pitchFamily="34" charset="0"/>
                <a:cs typeface="Times New Roman" panose="02020503050405090304" pitchFamily="18" charset="0"/>
              </a:rPr>
              <a:t>The system</a:t>
            </a:r>
            <a:r>
              <a:rPr lang="en-CA" sz="1600" dirty="0">
                <a:effectLst/>
                <a:latin typeface="Calibri" panose="020F0502020204030204" pitchFamily="34" charset="0"/>
                <a:ea typeface="Calibri" panose="020F0502020204030204" pitchFamily="34" charset="0"/>
                <a:cs typeface="Times New Roman" panose="02020503050405090304" pitchFamily="18" charset="0"/>
              </a:rPr>
              <a:t> should have a mechanism to reply to instant scientific questions to physicians (similar to an encyclopedia).</a:t>
            </a:r>
          </a:p>
          <a:p>
            <a:pPr>
              <a:lnSpc>
                <a:spcPct val="107000"/>
              </a:lnSpc>
              <a:spcAft>
                <a:spcPts val="800"/>
              </a:spcAft>
            </a:pPr>
            <a:r>
              <a:rPr lang="en-CA" sz="1600" dirty="0">
                <a:latin typeface="Calibri" panose="020F0502020204030204" pitchFamily="34" charset="0"/>
                <a:ea typeface="Calibri" panose="020F0502020204030204" pitchFamily="34" charset="0"/>
                <a:cs typeface="Times New Roman" panose="02020503050405090304" pitchFamily="18" charset="0"/>
              </a:rPr>
              <a:t>The system</a:t>
            </a:r>
            <a:r>
              <a:rPr lang="en-CA" sz="1600" dirty="0">
                <a:effectLst/>
                <a:latin typeface="Calibri" panose="020F0502020204030204" pitchFamily="34" charset="0"/>
                <a:ea typeface="Calibri" panose="020F0502020204030204" pitchFamily="34" charset="0"/>
                <a:cs typeface="Times New Roman" panose="02020503050405090304" pitchFamily="18" charset="0"/>
              </a:rPr>
              <a:t> can search in the ontology for relevant documents. </a:t>
            </a:r>
          </a:p>
          <a:p>
            <a:pPr>
              <a:lnSpc>
                <a:spcPct val="107000"/>
              </a:lnSpc>
              <a:spcAft>
                <a:spcPts val="800"/>
              </a:spcAft>
            </a:pPr>
            <a:r>
              <a:rPr lang="en-CA" sz="1600" dirty="0">
                <a:effectLst/>
                <a:latin typeface="Calibri" panose="020F0502020204030204" pitchFamily="34" charset="0"/>
                <a:ea typeface="Calibri" panose="020F0502020204030204" pitchFamily="34" charset="0"/>
                <a:cs typeface="Times New Roman" panose="02020503050405090304" pitchFamily="18" charset="0"/>
              </a:rPr>
              <a:t>Doctors can also register themselves on the portal, giving the client freedom to choose their doctor(s).</a:t>
            </a:r>
          </a:p>
          <a:p>
            <a:pPr>
              <a:lnSpc>
                <a:spcPct val="107000"/>
              </a:lnSpc>
              <a:spcAft>
                <a:spcPts val="800"/>
              </a:spcAft>
            </a:pPr>
            <a:r>
              <a:rPr lang="en-CA" sz="1600" dirty="0">
                <a:effectLst/>
                <a:latin typeface="Calibri" panose="020F0502020204030204" pitchFamily="34" charset="0"/>
                <a:ea typeface="Calibri" panose="020F0502020204030204" pitchFamily="34" charset="0"/>
                <a:cs typeface="Times New Roman" panose="02020503050405090304" pitchFamily="18" charset="0"/>
              </a:rPr>
              <a:t>Recording patient feedback on the doctor and doctor feedback on the patient.</a:t>
            </a:r>
          </a:p>
          <a:p>
            <a:pPr>
              <a:lnSpc>
                <a:spcPct val="107000"/>
              </a:lnSpc>
              <a:spcAft>
                <a:spcPts val="800"/>
              </a:spcAft>
            </a:pPr>
            <a:r>
              <a:rPr lang="en-CA" sz="1600" dirty="0">
                <a:effectLst/>
                <a:latin typeface="Calibri" panose="020F0502020204030204" pitchFamily="34" charset="0"/>
                <a:ea typeface="Calibri" panose="020F0502020204030204" pitchFamily="34" charset="0"/>
                <a:cs typeface="Times New Roman" panose="02020503050405090304" pitchFamily="18" charset="0"/>
              </a:rPr>
              <a:t>E-pharmacy: customers can purchase medicines and other essentials through the portal and get them delivered to their homes. </a:t>
            </a:r>
          </a:p>
          <a:p>
            <a:pPr>
              <a:lnSpc>
                <a:spcPct val="107000"/>
              </a:lnSpc>
              <a:spcAft>
                <a:spcPts val="800"/>
              </a:spcAft>
            </a:pPr>
            <a:r>
              <a:rPr lang="en-CA" sz="1600" dirty="0">
                <a:effectLst/>
                <a:latin typeface="Calibri" panose="020F0502020204030204" pitchFamily="34" charset="0"/>
                <a:ea typeface="Calibri" panose="020F0502020204030204" pitchFamily="34" charset="0"/>
                <a:cs typeface="Times New Roman" panose="02020503050405090304" pitchFamily="18" charset="0"/>
              </a:rPr>
              <a:t>Patients can complete a lab requisition through the portal.</a:t>
            </a:r>
          </a:p>
          <a:p>
            <a:pPr>
              <a:lnSpc>
                <a:spcPct val="107000"/>
              </a:lnSpc>
              <a:spcAft>
                <a:spcPts val="800"/>
              </a:spcAft>
            </a:pPr>
            <a:r>
              <a:rPr lang="en-CA" sz="1600" dirty="0">
                <a:effectLst/>
                <a:latin typeface="Calibri" panose="020F0502020204030204" pitchFamily="34" charset="0"/>
                <a:ea typeface="Calibri" panose="020F0502020204030204" pitchFamily="34" charset="0"/>
                <a:cs typeface="Times New Roman" panose="02020503050405090304" pitchFamily="18" charset="0"/>
              </a:rPr>
              <a:t>Patients can communicate with the doctor via text messaging.</a:t>
            </a:r>
          </a:p>
          <a:p>
            <a:pPr>
              <a:lnSpc>
                <a:spcPct val="107000"/>
              </a:lnSpc>
              <a:spcAft>
                <a:spcPts val="800"/>
              </a:spcAft>
            </a:pPr>
            <a:r>
              <a:rPr lang="en-CA" sz="1600" dirty="0">
                <a:effectLst/>
                <a:latin typeface="Calibri" panose="020F0502020204030204" pitchFamily="34" charset="0"/>
                <a:ea typeface="Calibri" panose="020F0502020204030204" pitchFamily="34" charset="0"/>
                <a:cs typeface="Times New Roman" panose="02020503050405090304" pitchFamily="18" charset="0"/>
              </a:rPr>
              <a:t>The system should display desired graphs and statistics based on a </a:t>
            </a:r>
            <a:r>
              <a:rPr lang="en-CA" sz="1600" dirty="0">
                <a:latin typeface="Calibri" panose="020F0502020204030204" pitchFamily="34" charset="0"/>
                <a:ea typeface="Calibri" panose="020F0502020204030204" pitchFamily="34" charset="0"/>
                <a:cs typeface="Times New Roman" panose="02020503050405090304" pitchFamily="18" charset="0"/>
              </a:rPr>
              <a:t>patient’s/doctor’s profile.</a:t>
            </a:r>
          </a:p>
          <a:p>
            <a:endParaRPr lang="en-CA" sz="1600" dirty="0"/>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7</a:t>
            </a:fld>
            <a:endParaRPr lang="en-US" altLang="ja-JP" dirty="0"/>
          </a:p>
        </p:txBody>
      </p:sp>
    </p:spTree>
  </p:cSld>
  <p:clrMapOvr>
    <a:masterClrMapping/>
  </p:clrMapOvr>
  <p:transition>
    <p:dissolv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System Architecture</a:t>
            </a:r>
            <a:endParaRPr lang="en-CA" dirty="0"/>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8</a:t>
            </a:fld>
            <a:endParaRPr lang="en-US" altLang="ja-JP" dirty="0"/>
          </a:p>
        </p:txBody>
      </p:sp>
      <p:sp>
        <p:nvSpPr>
          <p:cNvPr id="7" name="Rectangle 3"/>
          <p:cNvSpPr txBox="1">
            <a:spLocks noChangeArrowheads="1"/>
          </p:cNvSpPr>
          <p:nvPr/>
        </p:nvSpPr>
        <p:spPr bwMode="auto">
          <a:xfrm>
            <a:off x="1422401" y="1403350"/>
            <a:ext cx="10160000" cy="4613864"/>
          </a:xfrm>
          <a:prstGeom prst="rect">
            <a:avLst/>
          </a:prstGeom>
          <a:noFill/>
          <a:ln w="9525">
            <a:noFill/>
            <a:miter lim="800000"/>
          </a:ln>
          <a:effectLst/>
        </p:spPr>
        <p:txBody>
          <a:bodyPr vert="horz" wrap="square" lIns="91440" tIns="45720" rIns="91440" bIns="45720" numCol="1" anchor="t" anchorCtr="0" compatLnSpc="1"/>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defRPr>
            </a:lvl9pPr>
          </a:lstStyle>
          <a:p>
            <a:pPr marL="285750" indent="-285750">
              <a:buClr>
                <a:srgbClr val="002060"/>
              </a:buClr>
              <a:buFont typeface="Wingdings" panose="05000000000000000000" pitchFamily="2" charset="2"/>
              <a:buChar char="§"/>
            </a:pPr>
            <a:r>
              <a:rPr lang="en-US" sz="1950" dirty="0"/>
              <a:t>We have designed an Java web-application with interactive stand-alone interface for the customer to register and book appointments. There is a similar interface designed for Doctors to login and check their schedules.</a:t>
            </a:r>
          </a:p>
          <a:p>
            <a:pPr marL="285750" indent="-285750">
              <a:buClr>
                <a:srgbClr val="002060"/>
              </a:buClr>
              <a:buFont typeface="Wingdings" panose="05000000000000000000" pitchFamily="2" charset="2"/>
              <a:buChar char="§"/>
            </a:pPr>
            <a:r>
              <a:rPr lang="en-US" sz="1950" dirty="0"/>
              <a:t>The web-application communicates with the user through the interface, and stores the data persistently on a MySQL database. To seamlessly transfer the data from the UI to the database server, we have implemented MVC architecture.</a:t>
            </a:r>
          </a:p>
          <a:p>
            <a:pPr marL="285750" indent="-285750">
              <a:buClr>
                <a:srgbClr val="002060"/>
              </a:buClr>
              <a:buFont typeface="Wingdings" panose="05000000000000000000" pitchFamily="2" charset="2"/>
              <a:buChar char="§"/>
            </a:pPr>
            <a:r>
              <a:rPr lang="en-US" sz="1950" dirty="0"/>
              <a:t>The functionalities to send SMS messages for notifying successful appointment booking, we are using Restful APIs provided from Twilio. To generate the Zoom video link, we have utilized web-services through Soap/HTTP. </a:t>
            </a:r>
          </a:p>
          <a:p>
            <a:pPr marL="285750" indent="-285750">
              <a:buClr>
                <a:srgbClr val="002060"/>
              </a:buClr>
              <a:buFont typeface="Wingdings" panose="05000000000000000000" pitchFamily="2" charset="2"/>
              <a:buChar char="§"/>
            </a:pPr>
            <a:r>
              <a:rPr lang="en-US" sz="1950" dirty="0"/>
              <a:t>There are certain agents running on the backend, to facilitate the sending of E-mail notifications to the client in case of Appointment booking, cancellation and updates. Moreover, these agents also manage the auto-rescheduling of appointments in case there is an appointment already scheduled at the selected date/time. SMS notifications are sent in case of a successful appointment booking. In case of cancellation activities, the agent update the database and send a client an intimation mail.</a:t>
            </a:r>
            <a:br>
              <a:rPr lang="en-US" sz="1950" dirty="0"/>
            </a:br>
            <a:endParaRPr lang="en-US" sz="1950" kern="0" dirty="0">
              <a:latin typeface="Times New Roman" panose="02020503050405090304" pitchFamily="18" charset="0"/>
              <a:cs typeface="Times New Roman" panose="02020503050405090304" pitchFamily="18" charset="0"/>
            </a:endParaRPr>
          </a:p>
        </p:txBody>
      </p:sp>
    </p:spTree>
    <p:extLst>
      <p:ext uri="{BB962C8B-B14F-4D97-AF65-F5344CB8AC3E}">
        <p14:creationId xmlns:p14="http://schemas.microsoft.com/office/powerpoint/2010/main" val="1311671501"/>
      </p:ext>
    </p:extLst>
  </p:cSld>
  <p:clrMapOvr>
    <a:masterClrMapping/>
  </p:clrMapOvr>
  <p:transition>
    <p:dissolv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Architecture(contd.)</a:t>
            </a:r>
            <a:endParaRPr lang="en-CA" dirty="0"/>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9</a:t>
            </a:fld>
            <a:endParaRPr lang="en-US" altLang="ja-JP" dirty="0"/>
          </a:p>
        </p:txBody>
      </p:sp>
      <p:sp>
        <p:nvSpPr>
          <p:cNvPr id="7" name="Rectangle 3"/>
          <p:cNvSpPr txBox="1">
            <a:spLocks noChangeArrowheads="1"/>
          </p:cNvSpPr>
          <p:nvPr/>
        </p:nvSpPr>
        <p:spPr bwMode="auto">
          <a:xfrm>
            <a:off x="1422401" y="1550126"/>
            <a:ext cx="10160000" cy="4467088"/>
          </a:xfrm>
          <a:prstGeom prst="rect">
            <a:avLst/>
          </a:prstGeom>
          <a:noFill/>
          <a:ln w="9525">
            <a:noFill/>
            <a:miter lim="800000"/>
          </a:ln>
          <a:effectLst/>
        </p:spPr>
        <p:txBody>
          <a:bodyPr vert="horz" wrap="square" lIns="91440" tIns="45720" rIns="91440" bIns="45720" numCol="1" anchor="t" anchorCtr="0" compatLnSpc="1"/>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defRPr>
            </a:lvl9pPr>
          </a:lstStyle>
          <a:p>
            <a:pPr marL="285750" indent="-285750">
              <a:buClr>
                <a:srgbClr val="002060"/>
              </a:buClr>
              <a:buFont typeface="Wingdings" panose="05000000000000000000" pitchFamily="2" charset="2"/>
              <a:buChar char="§"/>
            </a:pPr>
            <a:r>
              <a:rPr lang="en-US" sz="1950" dirty="0"/>
              <a:t>The client first registers as a user. In the registration screen, basic information such as client email, telephone, etc. is taken from the user and fed into the ‘client’ table. Upon successful registration, he will be able to login.</a:t>
            </a:r>
          </a:p>
          <a:p>
            <a:pPr marL="285750" indent="-285750">
              <a:buClr>
                <a:srgbClr val="002060"/>
              </a:buClr>
              <a:buFont typeface="Wingdings" panose="05000000000000000000" pitchFamily="2" charset="2"/>
              <a:buChar char="§"/>
            </a:pPr>
            <a:r>
              <a:rPr lang="en-US" sz="1950" dirty="0"/>
              <a:t>After login, the user creates an appointment by choosing the doctor, the suitable time and the pet details(breed, age, symptoms, etc.). He can then either reschedule the appointment or delete it. </a:t>
            </a:r>
          </a:p>
          <a:p>
            <a:pPr marL="285750" indent="-285750">
              <a:buClr>
                <a:srgbClr val="002060"/>
              </a:buClr>
              <a:buFont typeface="Wingdings" panose="05000000000000000000" pitchFamily="2" charset="2"/>
              <a:buChar char="§"/>
            </a:pPr>
            <a:r>
              <a:rPr lang="en-US" sz="1950" dirty="0"/>
              <a:t>Once an appointment is booked/updated/cancelled, respective SMSs are sent to the user for notification purpose. The doctor/patient also get an email message for confirmation. The online meeting details are sent in the notification.</a:t>
            </a:r>
          </a:p>
          <a:p>
            <a:pPr marL="285750" indent="-285750">
              <a:buClr>
                <a:srgbClr val="002060"/>
              </a:buClr>
              <a:buFont typeface="Wingdings" panose="05000000000000000000" pitchFamily="2" charset="2"/>
              <a:buChar char="§"/>
            </a:pPr>
            <a:r>
              <a:rPr lang="en-US" sz="1950" dirty="0"/>
              <a:t>The doctor logs in to check the appointments scheduled, and after diagnosing the patient the doctor will have to complete the appointment from the UI. Instantly, he will receive a mail asking for his feedback(managed through an agent). Once he submits the feedback, the agent will store the feedback in the ‘feedback’ table. </a:t>
            </a:r>
          </a:p>
          <a:p>
            <a:pPr marL="285750" indent="-285750">
              <a:buClr>
                <a:srgbClr val="002060"/>
              </a:buClr>
              <a:buFont typeface="Wingdings" panose="05000000000000000000" pitchFamily="2" charset="2"/>
              <a:buChar char="§"/>
            </a:pPr>
            <a:r>
              <a:rPr lang="en-US" sz="1950" dirty="0"/>
              <a:t>The Pdf Agent then filters the ‘feedback’ table and sends notification mails to the respective clients to provide them a link to download the report. </a:t>
            </a:r>
            <a:endParaRPr lang="en-US" sz="1950" kern="0" dirty="0">
              <a:latin typeface="Times New Roman" panose="02020503050405090304" pitchFamily="18" charset="0"/>
              <a:cs typeface="Times New Roman" panose="02020503050405090304" pitchFamily="18" charset="0"/>
            </a:endParaRPr>
          </a:p>
        </p:txBody>
      </p:sp>
    </p:spTree>
    <p:extLst>
      <p:ext uri="{BB962C8B-B14F-4D97-AF65-F5344CB8AC3E}">
        <p14:creationId xmlns:p14="http://schemas.microsoft.com/office/powerpoint/2010/main" val="3094649609"/>
      </p:ext>
    </p:extLst>
  </p:cSld>
  <p:clrMapOvr>
    <a:masterClrMapping/>
  </p:clrMapOvr>
  <p:transition>
    <p:dissolve/>
  </p:transition>
</p:sld>
</file>

<file path=ppt/theme/theme1.xml><?xml version="1.0" encoding="utf-8"?>
<a:theme xmlns:a="http://schemas.openxmlformats.org/drawingml/2006/main" name="UofC_template">
  <a:themeElements>
    <a:clrScheme name="UofC_templat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UofC_template">
      <a:majorFont>
        <a:latin typeface="Arial Rounded MT Bold"/>
        <a:ea typeface="HGあかね平成丸ｺﾞｼｯｸ体W8-S"/>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2400" b="1" i="0" u="none" strike="noStrike" cap="none" normalizeH="0" baseline="0" smtClean="0">
            <a:ln>
              <a:noFill/>
            </a:ln>
            <a:solidFill>
              <a:schemeClr val="tx1"/>
            </a:solidFill>
            <a:effectLst/>
            <a:latin typeface="Tahoma" panose="020B0604030504040204" pitchFamily="34" charset="0"/>
            <a:ea typeface="MS PGothic"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2400" b="1" i="0" u="none" strike="noStrike" cap="none" normalizeH="0" baseline="0" smtClean="0">
            <a:ln>
              <a:noFill/>
            </a:ln>
            <a:solidFill>
              <a:schemeClr val="tx1"/>
            </a:solidFill>
            <a:effectLst/>
            <a:latin typeface="Tahoma" panose="020B0604030504040204" pitchFamily="34" charset="0"/>
            <a:ea typeface="MS PGothic" pitchFamily="50" charset="-128"/>
          </a:defRPr>
        </a:defPPr>
      </a:lstStyle>
    </a:lnDef>
  </a:objectDefaults>
  <a:extraClrSchemeLst>
    <a:extraClrScheme>
      <a:clrScheme name="UofC_templat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UofC_templat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UofC_template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UofC_template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UofC_templat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UofC_templat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UofC_template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1742</TotalTime>
  <Words>4923</Words>
  <Application>Microsoft Office PowerPoint</Application>
  <PresentationFormat>Widescreen</PresentationFormat>
  <Paragraphs>669</Paragraphs>
  <Slides>47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47</vt:i4>
      </vt:variant>
    </vt:vector>
  </HeadingPairs>
  <TitlesOfParts>
    <vt:vector size="56" baseType="lpstr">
      <vt:lpstr>Arial Rounded MT Bold</vt:lpstr>
      <vt:lpstr>Calibri</vt:lpstr>
      <vt:lpstr>Tahoma</vt:lpstr>
      <vt:lpstr>Times New Roman</vt:lpstr>
      <vt:lpstr>TimesNewRomanPS-BoldMT</vt:lpstr>
      <vt:lpstr>TimesNewRomanPS-ItalicMT</vt:lpstr>
      <vt:lpstr>TimesNewRomanPSMT</vt:lpstr>
      <vt:lpstr>Wingdings</vt:lpstr>
      <vt:lpstr>UofC_template</vt:lpstr>
      <vt:lpstr>1. Business Case</vt:lpstr>
      <vt:lpstr>1. Business Case (cont’d)</vt:lpstr>
      <vt:lpstr>2. System Description</vt:lpstr>
      <vt:lpstr>System Description (cont’d)</vt:lpstr>
      <vt:lpstr>3. Assumptions</vt:lpstr>
      <vt:lpstr>4. Requirements</vt:lpstr>
      <vt:lpstr>5. Wish List (Not Implemented)</vt:lpstr>
      <vt:lpstr>6. System Architecture</vt:lpstr>
      <vt:lpstr>System Architecture(contd.)</vt:lpstr>
      <vt:lpstr>System Architecture(contd.)</vt:lpstr>
      <vt:lpstr>7. Role(Model) Identification</vt:lpstr>
      <vt:lpstr>8. Interaction Diagram</vt:lpstr>
      <vt:lpstr>9. Agent Description</vt:lpstr>
      <vt:lpstr>Agent Description (cont’d)</vt:lpstr>
      <vt:lpstr>Agent Description (cont’d)</vt:lpstr>
      <vt:lpstr>Agent Description (cont’d)</vt:lpstr>
      <vt:lpstr>Agent Description (cont’d)</vt:lpstr>
      <vt:lpstr>10. Design: Agent Model</vt:lpstr>
      <vt:lpstr>11. Design: Service Model</vt:lpstr>
      <vt:lpstr>12. Design: Acquaintance Model</vt:lpstr>
      <vt:lpstr>13. Agent Internal Architecture</vt:lpstr>
      <vt:lpstr>Agent Internal Architecture(contd.)</vt:lpstr>
      <vt:lpstr>14. Technology Overview </vt:lpstr>
      <vt:lpstr>Technology Overview(contd.)</vt:lpstr>
      <vt:lpstr>9. Use Cases : Clinic Agent</vt:lpstr>
      <vt:lpstr>Use Case Definition : Clinic Agent</vt:lpstr>
      <vt:lpstr>Use Case Definition : Clinic Agent</vt:lpstr>
      <vt:lpstr>9. Use Cases : Appointment Agent</vt:lpstr>
      <vt:lpstr>Use Case Definition : Appointment Agent</vt:lpstr>
      <vt:lpstr>Use Case Definition : Appointment Agent</vt:lpstr>
      <vt:lpstr>10. Use Cases : Video Link Agent</vt:lpstr>
      <vt:lpstr>Use Case Definition : Video Link Agent</vt:lpstr>
      <vt:lpstr>Use Case Definition : Video Link Agent</vt:lpstr>
      <vt:lpstr>11. Use Cases : PDF(Template) Agent</vt:lpstr>
      <vt:lpstr>Use Case Definition : Template Agent</vt:lpstr>
      <vt:lpstr>Use Case Definition : Template(PDF) Agent</vt:lpstr>
      <vt:lpstr>11. Use Cases : Notification Agent</vt:lpstr>
      <vt:lpstr>Use Case Definition : Notification Agent</vt:lpstr>
      <vt:lpstr>Use Case Definition : Notification Agent</vt:lpstr>
      <vt:lpstr>Class Diagram : Agents</vt:lpstr>
      <vt:lpstr>Data Specification : E-R Diagram</vt:lpstr>
      <vt:lpstr>Typical Data Definition</vt:lpstr>
      <vt:lpstr>Typical Data Definition(contd.)</vt:lpstr>
      <vt:lpstr>Typical Data Definition(contd.)</vt:lpstr>
      <vt:lpstr>Typical Data Definition(contd.)</vt:lpstr>
      <vt:lpstr>Typical Data Definition(contd.)</vt:lpstr>
      <vt:lpstr>Typical Data Definition(contd.)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Anish Mukherjee</dc:creator>
  <cp:lastModifiedBy>Srujan Patel</cp:lastModifiedBy>
  <cp:revision>79</cp:revision>
  <dcterms:created xsi:type="dcterms:W3CDTF">2021-10-27T18:34:28Z</dcterms:created>
  <dcterms:modified xsi:type="dcterms:W3CDTF">2021-12-10T01:06:17Z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0x010100167A42814A0A7A429FBAAD58A3662C43</vt:lpwstr>
  </property>
  <property fmtid="{D5CDD505-2E9C-101B-9397-08002B2CF9AE}" pid="3" name="KSOProductBuildVer">
    <vt:lpwstr>1033-3.1.6.6275</vt:lpwstr>
  </property>
</Properties>
</file>