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1" r:id="rId5"/>
    <p:sldId id="262" r:id="rId6"/>
    <p:sldId id="264" r:id="rId7"/>
    <p:sldId id="265" r:id="rId8"/>
    <p:sldId id="283" r:id="rId9"/>
    <p:sldId id="284" r:id="rId10"/>
    <p:sldId id="285" r:id="rId11"/>
    <p:sldId id="286" r:id="rId12"/>
    <p:sldId id="287" r:id="rId13"/>
    <p:sldId id="266" r:id="rId14"/>
    <p:sldId id="267" r:id="rId15"/>
    <p:sldId id="268" r:id="rId16"/>
    <p:sldId id="272" r:id="rId17"/>
    <p:sldId id="277" r:id="rId18"/>
    <p:sldId id="278" r:id="rId19"/>
    <p:sldId id="273" r:id="rId20"/>
    <p:sldId id="279" r:id="rId21"/>
    <p:sldId id="280" r:id="rId22"/>
    <p:sldId id="274" r:id="rId23"/>
    <p:sldId id="275" r:id="rId24"/>
    <p:sldId id="276" r:id="rId25"/>
    <p:sldId id="281" r:id="rId26"/>
    <p:sldId id="282" r:id="rId27"/>
    <p:sldId id="288" r:id="rId28"/>
    <p:sldId id="289" r:id="rId29"/>
    <p:sldId id="290" r:id="rId30"/>
    <p:sldId id="2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a:srcRect/>
          <a:stretch>
            <a:fillRect/>
          </a:stretch>
        </p:blipFill>
        <p:spPr bwMode="auto">
          <a:xfrm>
            <a:off x="0" y="0"/>
            <a:ext cx="12192000" cy="6858000"/>
          </a:xfrm>
          <a:prstGeom prst="rect">
            <a:avLst/>
          </a:prstGeom>
          <a:noFill/>
        </p:spPr>
      </p:pic>
      <p:pic>
        <p:nvPicPr>
          <p:cNvPr id="648195" name="Picture 3" descr="logo1"/>
          <p:cNvPicPr>
            <a:picLocks noChangeAspect="1" noChangeArrowheads="1"/>
          </p:cNvPicPr>
          <p:nvPr/>
        </p:nvPicPr>
        <p:blipFill>
          <a:blip r:embed="rId3"/>
          <a:srcRect/>
          <a:stretch>
            <a:fillRect/>
          </a:stretch>
        </p:blipFill>
        <p:spPr bwMode="auto">
          <a:xfrm>
            <a:off x="292100" y="1916114"/>
            <a:ext cx="1964267" cy="1512887"/>
          </a:xfrm>
          <a:prstGeom prst="rect">
            <a:avLst/>
          </a:prstGeom>
          <a:noFill/>
        </p:spPr>
      </p:pic>
      <p:sp>
        <p:nvSpPr>
          <p:cNvPr id="648196" name="Line 4"/>
          <p:cNvSpPr>
            <a:spLocks noChangeShapeType="1"/>
          </p:cNvSpPr>
          <p:nvPr/>
        </p:nvSpPr>
        <p:spPr bwMode="auto">
          <a:xfrm>
            <a:off x="237067" y="3573463"/>
            <a:ext cx="11523133" cy="0"/>
          </a:xfrm>
          <a:prstGeom prst="line">
            <a:avLst/>
          </a:prstGeom>
          <a:noFill/>
          <a:ln w="28575">
            <a:solidFill>
              <a:srgbClr val="FF9900"/>
            </a:solidFill>
            <a:miter lim="800000"/>
            <a:headEnd type="oval" w="med" len="med"/>
            <a:tailEnd type="oval" w="med" len="med"/>
          </a:ln>
          <a:effectLst/>
        </p:spPr>
        <p:txBody>
          <a:bodyPr wrap="none"/>
          <a:lstStyle/>
          <a:p>
            <a:endParaRPr lang="en-CA" sz="1800"/>
          </a:p>
        </p:txBody>
      </p:sp>
      <p:sp>
        <p:nvSpPr>
          <p:cNvPr id="648197" name="Rectangle 5"/>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r>
              <a:rPr lang="en-US"/>
              <a:t>SENG697 (Fall 2007)</a:t>
            </a:r>
            <a:endParaRPr lang="en-US" altLang="ja-JP"/>
          </a:p>
        </p:txBody>
      </p:sp>
      <p:sp>
        <p:nvSpPr>
          <p:cNvPr id="648198" name="Rectangle 6"/>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95232F20-8D4C-4FF7-ADC1-A97AC17BD314}" type="slidenum">
              <a:rPr lang="ja-JP" altLang="en-US"/>
              <a:t>‹#›</a:t>
            </a:fld>
            <a:endParaRPr lang="en-US" altLang="ja-JP"/>
          </a:p>
        </p:txBody>
      </p:sp>
      <p:sp>
        <p:nvSpPr>
          <p:cNvPr id="648200" name="Rectangle 8"/>
          <p:cNvSpPr>
            <a:spLocks noGrp="1" noChangeArrowheads="1"/>
          </p:cNvSpPr>
          <p:nvPr>
            <p:ph type="subTitle" idx="1"/>
          </p:nvPr>
        </p:nvSpPr>
        <p:spPr>
          <a:xfrm>
            <a:off x="2446867" y="3716338"/>
            <a:ext cx="9313333" cy="1752600"/>
          </a:xfrm>
        </p:spPr>
        <p:txBody>
          <a:bodyPr/>
          <a:lstStyle>
            <a:lvl1pPr marL="0" indent="0" algn="ctr">
              <a:buFont typeface="Wingdings" panose="05000000000000000000" pitchFamily="2" charset="2"/>
              <a:buNone/>
              <a:defRPr/>
            </a:lvl1pPr>
          </a:lstStyle>
          <a:p>
            <a:r>
              <a:rPr lang="en-US" altLang="ja-JP"/>
              <a:t>Click to edit Master subtitle style</a:t>
            </a:r>
          </a:p>
        </p:txBody>
      </p:sp>
      <p:sp>
        <p:nvSpPr>
          <p:cNvPr id="648201" name="Rectangle 9"/>
          <p:cNvSpPr>
            <a:spLocks noGrp="1" noChangeArrowheads="1"/>
          </p:cNvSpPr>
          <p:nvPr>
            <p:ph type="ctrTitle"/>
          </p:nvPr>
        </p:nvSpPr>
        <p:spPr>
          <a:xfrm>
            <a:off x="2446867" y="1371600"/>
            <a:ext cx="9237133" cy="2128838"/>
          </a:xfrm>
        </p:spPr>
        <p:txBody>
          <a:bodyPr/>
          <a:lstStyle>
            <a:lvl1pPr>
              <a:defRPr>
                <a:ea typeface="Arial Unicode MS" panose="020B0604020202020204" pitchFamily="50" charset="-128"/>
                <a:cs typeface="Arial Unicode MS" panose="020B0604020202020204" pitchFamily="50" charset="-128"/>
              </a:defRPr>
            </a:lvl1pPr>
          </a:lstStyle>
          <a:p>
            <a:r>
              <a:rPr lang="en-US" altLang="ja-JP"/>
              <a:t>Click to edit Master title style</a:t>
            </a:r>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6B1DEAD-7992-420D-B87A-30322BA01843}" type="slidenum">
              <a:rPr lang="ja-JP" altLang="en-US"/>
              <a:t>‹#›</a:t>
            </a:fld>
            <a:endParaRPr lang="en-US" altLang="ja-JP"/>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5601" y="260351"/>
            <a:ext cx="2679700" cy="58324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200152" y="260351"/>
            <a:ext cx="7842249"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04D34B5C-7F3E-425E-ADF3-038868261E82}" type="slidenum">
              <a:rPr lang="ja-JP" altLang="en-US"/>
              <a:t>‹#›</a:t>
            </a:fld>
            <a:endParaRPr lang="en-US" altLang="ja-JP"/>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A4BAB868-1E00-44C6-B1AB-DFCC5F9865BA}" type="slidenum">
              <a:rPr lang="ja-JP" altLang="en-US"/>
              <a:t>‹#›</a:t>
            </a:fld>
            <a:endParaRPr lang="en-US" altLang="ja-JP"/>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55A9038B-FC62-430B-ABCA-52AB400C562E}" type="slidenum">
              <a:rPr lang="ja-JP" altLang="en-US"/>
              <a:t>‹#›</a:t>
            </a:fld>
            <a:endParaRPr lang="en-US" altLang="ja-JP"/>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2001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6357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C6195CBF-EE0B-4DF9-B750-9D88F27AD928}" type="slidenum">
              <a:rPr lang="ja-JP" altLang="en-US"/>
              <a:t>‹#›</a:t>
            </a:fld>
            <a:endParaRPr lang="en-US" altLang="ja-JP"/>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r>
              <a:rPr lang="en-US"/>
              <a:t>SENG697 (Fall 2007)</a:t>
            </a:r>
            <a:endParaRPr lang="en-US" altLang="ja-JP"/>
          </a:p>
        </p:txBody>
      </p:sp>
      <p:sp>
        <p:nvSpPr>
          <p:cNvPr id="8" name="Footer Placeholder 7"/>
          <p:cNvSpPr>
            <a:spLocks noGrp="1"/>
          </p:cNvSpPr>
          <p:nvPr>
            <p:ph type="ftr" sz="quarter" idx="11"/>
          </p:nvPr>
        </p:nvSpPr>
        <p:spPr/>
        <p:txBody>
          <a:bodyPr/>
          <a:lstStyle>
            <a:lvl1pPr>
              <a:defRPr/>
            </a:lvl1pPr>
          </a:lstStyle>
          <a:p>
            <a:r>
              <a:rPr lang="ja-JP" altLang="en-US"/>
              <a:t>far@ucalgary.ca</a:t>
            </a:r>
            <a:endParaRPr lang="en-US" altLang="ja-JP"/>
          </a:p>
        </p:txBody>
      </p:sp>
      <p:sp>
        <p:nvSpPr>
          <p:cNvPr id="9" name="Slide Number Placeholder 8"/>
          <p:cNvSpPr>
            <a:spLocks noGrp="1"/>
          </p:cNvSpPr>
          <p:nvPr>
            <p:ph type="sldNum" sz="quarter" idx="12"/>
          </p:nvPr>
        </p:nvSpPr>
        <p:spPr/>
        <p:txBody>
          <a:bodyPr/>
          <a:lstStyle>
            <a:lvl1pPr>
              <a:defRPr/>
            </a:lvl1pPr>
          </a:lstStyle>
          <a:p>
            <a:fld id="{52BBF39D-ED5C-4FEE-8FC6-1B1A39BD3660}" type="slidenum">
              <a:rPr lang="ja-JP" altLang="en-US"/>
              <a:t>‹#›</a:t>
            </a:fld>
            <a:endParaRPr lang="en-US" altLang="ja-JP"/>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a:t>SENG697 (Fall 2007)</a:t>
            </a:r>
            <a:endParaRPr lang="en-US" altLang="ja-JP"/>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37FD599C-677F-4B2D-863C-EFEC37F35933}" type="slidenum">
              <a:rPr lang="ja-JP" altLang="en-US"/>
              <a:t>‹#›</a:t>
            </a:fld>
            <a:endParaRPr lang="en-US" altLang="ja-JP"/>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SENG697 (Fall 2007)</a:t>
            </a:r>
            <a:endParaRPr lang="en-US" altLang="ja-JP"/>
          </a:p>
        </p:txBody>
      </p:sp>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672F6B94-B843-496F-BFD6-5ED1A58B620C}" type="slidenum">
              <a:rPr lang="ja-JP" altLang="en-US"/>
              <a:t>‹#›</a:t>
            </a:fld>
            <a:endParaRPr lang="en-US" altLang="ja-JP"/>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FCB87EBA-444C-4109-96D4-2F266CF6C88F}" type="slidenum">
              <a:rPr lang="ja-JP" altLang="en-US"/>
              <a:t>‹#›</a:t>
            </a:fld>
            <a:endParaRPr lang="en-US" altLang="ja-JP"/>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98DAC2A1-4CF9-4B24-A3D3-7DE7BAC9C17A}" type="slidenum">
              <a:rPr lang="ja-JP" altLang="en-US"/>
              <a:t>‹#›</a:t>
            </a:fld>
            <a:endParaRPr lang="en-US" altLang="ja-JP"/>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3" name="Picture 25" descr="WP138"/>
          <p:cNvPicPr>
            <a:picLocks noChangeAspect="1" noChangeArrowheads="1"/>
          </p:cNvPicPr>
          <p:nvPr userDrawn="1"/>
        </p:nvPicPr>
        <p:blipFill>
          <a:blip r:embed="rId13"/>
          <a:srcRect/>
          <a:stretch>
            <a:fillRect/>
          </a:stretch>
        </p:blipFill>
        <p:spPr bwMode="auto">
          <a:xfrm>
            <a:off x="0" y="0"/>
            <a:ext cx="12192000" cy="6858000"/>
          </a:xfrm>
          <a:prstGeom prst="rect">
            <a:avLst/>
          </a:prstGeom>
          <a:noFill/>
        </p:spPr>
      </p:pic>
      <p:pic>
        <p:nvPicPr>
          <p:cNvPr id="647171" name="Picture 3" descr="logo4"/>
          <p:cNvPicPr>
            <a:picLocks noChangeAspect="1" noChangeArrowheads="1"/>
          </p:cNvPicPr>
          <p:nvPr/>
        </p:nvPicPr>
        <p:blipFill>
          <a:blip r:embed="rId14"/>
          <a:srcRect/>
          <a:stretch>
            <a:fillRect/>
          </a:stretch>
        </p:blipFill>
        <p:spPr bwMode="auto">
          <a:xfrm>
            <a:off x="334434" y="6180138"/>
            <a:ext cx="1536700" cy="488950"/>
          </a:xfrm>
          <a:prstGeom prst="rect">
            <a:avLst/>
          </a:prstGeom>
          <a:noFill/>
        </p:spPr>
      </p:pic>
      <p:sp>
        <p:nvSpPr>
          <p:cNvPr id="647172" name="Line 4"/>
          <p:cNvSpPr>
            <a:spLocks noChangeShapeType="1"/>
          </p:cNvSpPr>
          <p:nvPr/>
        </p:nvSpPr>
        <p:spPr bwMode="auto">
          <a:xfrm>
            <a:off x="1102785" y="1412875"/>
            <a:ext cx="10754783" cy="0"/>
          </a:xfrm>
          <a:prstGeom prst="line">
            <a:avLst/>
          </a:prstGeom>
          <a:noFill/>
          <a:ln w="38100">
            <a:solidFill>
              <a:srgbClr val="FF9900"/>
            </a:solidFill>
            <a:miter lim="800000"/>
            <a:headEnd type="oval" w="med" len="med"/>
            <a:tailEnd type="oval" w="med" len="med"/>
          </a:ln>
          <a:effectLst/>
        </p:spPr>
        <p:txBody>
          <a:bodyPr wrap="none"/>
          <a:lstStyle/>
          <a:p>
            <a:endParaRPr lang="en-CA" sz="1800"/>
          </a:p>
        </p:txBody>
      </p:sp>
      <p:sp>
        <p:nvSpPr>
          <p:cNvPr id="647177" name="Rectangle 9"/>
          <p:cNvSpPr>
            <a:spLocks noGrp="1" noChangeArrowheads="1"/>
          </p:cNvSpPr>
          <p:nvPr>
            <p:ph type="body" idx="1"/>
          </p:nvPr>
        </p:nvSpPr>
        <p:spPr bwMode="auto">
          <a:xfrm>
            <a:off x="1200151" y="1560513"/>
            <a:ext cx="10668000" cy="4532312"/>
          </a:xfrm>
          <a:prstGeom prst="rect">
            <a:avLst/>
          </a:prstGeom>
          <a:noFill/>
          <a:ln w="9525">
            <a:noFill/>
            <a:miter lim="800000"/>
          </a:ln>
          <a:effectLst/>
        </p:spPr>
        <p:txBody>
          <a:bodyPr vert="horz" wrap="square" lIns="91440" tIns="45720" rIns="91440" bIns="45720" numCol="1" anchor="t" anchorCtr="0" compatLnSpc="1"/>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8" name="Rectangle 10"/>
          <p:cNvSpPr>
            <a:spLocks noGrp="1" noChangeArrowheads="1"/>
          </p:cNvSpPr>
          <p:nvPr>
            <p:ph type="dt" sz="half" idx="2"/>
          </p:nvPr>
        </p:nvSpPr>
        <p:spPr bwMode="auto">
          <a:xfrm>
            <a:off x="1219200" y="6381750"/>
            <a:ext cx="2540000" cy="400050"/>
          </a:xfrm>
          <a:prstGeom prst="rect">
            <a:avLst/>
          </a:prstGeom>
          <a:noFill/>
          <a:ln w="9525">
            <a:noFill/>
            <a:miter lim="800000"/>
          </a:ln>
          <a:effectLst/>
        </p:spPr>
        <p:txBody>
          <a:bodyPr vert="horz" wrap="square" lIns="91440" tIns="45720" rIns="91440" bIns="45720" numCol="1" anchor="b" anchorCtr="0" compatLnSpc="1"/>
          <a:lstStyle>
            <a:lvl1pPr>
              <a:defRPr kumimoji="0" sz="1200" b="0"/>
            </a:lvl1pPr>
          </a:lstStyle>
          <a:p>
            <a:r>
              <a:rPr lang="en-US"/>
              <a:t>SENG697 (Fall 2007)</a:t>
            </a:r>
            <a:endParaRPr lang="en-US" altLang="ja-JP"/>
          </a:p>
        </p:txBody>
      </p:sp>
      <p:sp>
        <p:nvSpPr>
          <p:cNvPr id="647179" name="Rectangle 11"/>
          <p:cNvSpPr>
            <a:spLocks noGrp="1" noChangeArrowheads="1"/>
          </p:cNvSpPr>
          <p:nvPr>
            <p:ph type="ftr" sz="quarter" idx="3"/>
          </p:nvPr>
        </p:nvSpPr>
        <p:spPr bwMode="auto">
          <a:xfrm>
            <a:off x="4470400" y="6381750"/>
            <a:ext cx="3860800" cy="400050"/>
          </a:xfrm>
          <a:prstGeom prst="rect">
            <a:avLst/>
          </a:prstGeom>
          <a:noFill/>
          <a:ln w="9525">
            <a:noFill/>
            <a:miter lim="800000"/>
          </a:ln>
          <a:effectLst/>
        </p:spPr>
        <p:txBody>
          <a:bodyPr vert="horz" wrap="square" lIns="91440" tIns="45720" rIns="91440" bIns="45720" numCol="1" anchor="b" anchorCtr="0" compatLnSpc="1"/>
          <a:lstStyle>
            <a:lvl1pPr algn="ctr">
              <a:defRPr kumimoji="0" sz="1200" b="0"/>
            </a:lvl1pPr>
          </a:lstStyle>
          <a:p>
            <a:r>
              <a:rPr lang="ja-JP" altLang="en-US"/>
              <a:t>far@ucalgary.ca</a:t>
            </a:r>
            <a:endParaRPr lang="en-US" altLang="ja-JP"/>
          </a:p>
        </p:txBody>
      </p:sp>
      <p:sp>
        <p:nvSpPr>
          <p:cNvPr id="647180" name="Rectangle 12"/>
          <p:cNvSpPr>
            <a:spLocks noGrp="1" noChangeArrowheads="1"/>
          </p:cNvSpPr>
          <p:nvPr>
            <p:ph type="sldNum" sz="quarter" idx="4"/>
          </p:nvPr>
        </p:nvSpPr>
        <p:spPr bwMode="auto">
          <a:xfrm>
            <a:off x="9042400" y="6381750"/>
            <a:ext cx="2540000" cy="400050"/>
          </a:xfrm>
          <a:prstGeom prst="rect">
            <a:avLst/>
          </a:prstGeom>
          <a:noFill/>
          <a:ln w="9525">
            <a:noFill/>
            <a:miter lim="800000"/>
          </a:ln>
          <a:effectLst/>
        </p:spPr>
        <p:txBody>
          <a:bodyPr vert="horz" wrap="square" lIns="91440" tIns="45720" rIns="91440" bIns="45720" numCol="1" anchor="b" anchorCtr="0" compatLnSpc="1"/>
          <a:lstStyle>
            <a:lvl1pPr algn="r">
              <a:defRPr kumimoji="0" sz="1200" b="0"/>
            </a:lvl1pPr>
          </a:lstStyle>
          <a:p>
            <a:fld id="{B11B43A2-5F84-46DB-BF79-78890F90E6E9}" type="slidenum">
              <a:rPr lang="ja-JP" altLang="en-US"/>
              <a:t>‹#›</a:t>
            </a:fld>
            <a:endParaRPr lang="en-US" altLang="ja-JP"/>
          </a:p>
        </p:txBody>
      </p:sp>
      <p:sp>
        <p:nvSpPr>
          <p:cNvPr id="647181" name="Line 13"/>
          <p:cNvSpPr>
            <a:spLocks noChangeShapeType="1"/>
          </p:cNvSpPr>
          <p:nvPr/>
        </p:nvSpPr>
        <p:spPr bwMode="auto">
          <a:xfrm>
            <a:off x="1102784" y="6453188"/>
            <a:ext cx="10657416" cy="0"/>
          </a:xfrm>
          <a:prstGeom prst="line">
            <a:avLst/>
          </a:prstGeom>
          <a:noFill/>
          <a:ln w="19050">
            <a:solidFill>
              <a:srgbClr val="FF9900"/>
            </a:solidFill>
            <a:miter lim="800000"/>
            <a:headEnd type="oval" w="med" len="med"/>
            <a:tailEnd type="oval" w="med" len="med"/>
          </a:ln>
          <a:effectLst/>
        </p:spPr>
        <p:txBody>
          <a:bodyPr wrap="none"/>
          <a:lstStyle/>
          <a:p>
            <a:endParaRPr lang="en-CA" sz="1800"/>
          </a:p>
        </p:txBody>
      </p:sp>
      <p:sp>
        <p:nvSpPr>
          <p:cNvPr id="647182" name="Rectangle 14"/>
          <p:cNvSpPr>
            <a:spLocks noGrp="1" noChangeArrowheads="1"/>
          </p:cNvSpPr>
          <p:nvPr>
            <p:ph type="title"/>
          </p:nvPr>
        </p:nvSpPr>
        <p:spPr bwMode="auto">
          <a:xfrm>
            <a:off x="1422401" y="260350"/>
            <a:ext cx="10502900" cy="1143000"/>
          </a:xfrm>
          <a:prstGeom prst="rect">
            <a:avLst/>
          </a:prstGeom>
          <a:noFill/>
          <a:ln w="9525">
            <a:noFill/>
            <a:miter lim="800000"/>
          </a:ln>
          <a:effectLst/>
        </p:spPr>
        <p:txBody>
          <a:bodyPr vert="horz" wrap="square" lIns="91440" tIns="45720" rIns="91440" bIns="45720" numCol="1" anchor="b" anchorCtr="0" compatLnSpc="1"/>
          <a:lstStyle/>
          <a:p>
            <a:pPr lvl="0"/>
            <a:r>
              <a:rPr lang="en-US" altLang="ja-JP"/>
              <a:t>Click to edit Master title style</a:t>
            </a:r>
          </a:p>
        </p:txBody>
      </p:sp>
      <p:pic>
        <p:nvPicPr>
          <p:cNvPr id="647194" name="Picture 26"/>
          <p:cNvPicPr>
            <a:picLocks noChangeAspect="1" noChangeArrowheads="1"/>
          </p:cNvPicPr>
          <p:nvPr userDrawn="1"/>
        </p:nvPicPr>
        <p:blipFill>
          <a:blip r:embed="rId15">
            <a:clrChange>
              <a:clrFrom>
                <a:srgbClr val="FFFFFF"/>
              </a:clrFrom>
              <a:clrTo>
                <a:srgbClr val="FFFFFF">
                  <a:alpha val="0"/>
                </a:srgbClr>
              </a:clrTo>
            </a:clrChange>
          </a:blip>
          <a:srcRect/>
          <a:stretch>
            <a:fillRect/>
          </a:stretch>
        </p:blipFill>
        <p:spPr bwMode="auto">
          <a:xfrm>
            <a:off x="0" y="547689"/>
            <a:ext cx="1481667" cy="115252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018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082348"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t>1</a:t>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a:t>
            </a:r>
          </a:p>
        </p:txBody>
      </p:sp>
      <p:sp>
        <p:nvSpPr>
          <p:cNvPr id="1370115" name="Rectangle 3"/>
          <p:cNvSpPr>
            <a:spLocks noGrp="1" noChangeArrowheads="1"/>
          </p:cNvSpPr>
          <p:nvPr>
            <p:ph type="body" idx="1"/>
          </p:nvPr>
        </p:nvSpPr>
        <p:spPr>
          <a:xfrm>
            <a:off x="1200151" y="1560513"/>
            <a:ext cx="10668000" cy="437002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In Canada, around 58% of households report that they own at least a cat or a dog, and they are in a constant need to visit the </a:t>
            </a:r>
            <a:r>
              <a:rPr lang="en-US" sz="2400">
                <a:latin typeface="Times New Roman" panose="02020503050405090304" pitchFamily="18" charset="0"/>
                <a:cs typeface="Times New Roman" panose="02020503050405090304" pitchFamily="18" charset="0"/>
              </a:rPr>
              <a:t>Pet clinic </a:t>
            </a:r>
            <a:r>
              <a:rPr lang="en-US" sz="2400" dirty="0">
                <a:latin typeface="Times New Roman" panose="02020503050405090304" pitchFamily="18" charset="0"/>
                <a:cs typeface="Times New Roman" panose="02020503050405090304" pitchFamily="18" charset="0"/>
              </a:rPr>
              <a:t>for their pet’s health-checkup. Pet-owners, amidst their busy schedule, await a website that can assist them in addressing their pet’s well-being requirements.</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Currently, pet-owners do not have any centralized repository to store their pet’s health statistics. Maintenance of these records would open a plethora of opportunities for business as we can automate certain processes that expedite an animal’s treatment.</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These records can be shared globally, helping veterinarians around the world to diagnose diseases based on the similarity of symptoms found in the same breeds in another part of the world.</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fontAlgn="base">
              <a:spcBef>
                <a:spcPct val="0"/>
              </a:spcBef>
              <a:spcAft>
                <a:spcPct val="0"/>
              </a:spcAft>
            </a:pPr>
            <a:r>
              <a:rPr lang="en-US" dirty="0" smtClean="0">
                <a:solidFill>
                  <a:srgbClr val="000000"/>
                </a:solidFill>
                <a:latin typeface="Tahoma" panose="020B0604030504040204" pitchFamily="34" charset="0"/>
                <a:ea typeface="MS PGothic" pitchFamily="50" charset="-128"/>
              </a:rPr>
              <a:t>SENG696 </a:t>
            </a:r>
            <a:r>
              <a:rPr lang="en-US" dirty="0">
                <a:solidFill>
                  <a:srgbClr val="000000"/>
                </a:solidFill>
                <a:latin typeface="Tahoma" panose="020B0604030504040204" pitchFamily="34" charset="0"/>
                <a:ea typeface="MS PGothic" pitchFamily="50" charset="-128"/>
              </a:rPr>
              <a:t>(Fall </a:t>
            </a:r>
            <a:r>
              <a:rPr lang="en-US" dirty="0" smtClean="0">
                <a:solidFill>
                  <a:srgbClr val="000000"/>
                </a:solidFill>
                <a:latin typeface="Tahoma" panose="020B0604030504040204" pitchFamily="34" charset="0"/>
                <a:ea typeface="MS PGothic" pitchFamily="50" charset="-128"/>
              </a:rPr>
              <a:t>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0A39796A-6B36-48B4-B417-FA99A9C85417}" type="slidenum">
              <a:rPr lang="ja-JP" altLang="en-US">
                <a:solidFill>
                  <a:srgbClr val="000000"/>
                </a:solidFill>
                <a:latin typeface="Tahoma" panose="020B0604030504040204" pitchFamily="34" charset="0"/>
                <a:ea typeface="MS PGothic" pitchFamily="50" charset="-128"/>
              </a:rPr>
              <a:t>10</a:t>
            </a:fld>
            <a:endParaRPr lang="en-US" altLang="ja-JP">
              <a:solidFill>
                <a:srgbClr val="000000"/>
              </a:solidFill>
              <a:latin typeface="Tahoma" panose="020B0604030504040204" pitchFamily="34" charset="0"/>
              <a:ea typeface="MS PGothic" pitchFamily="50" charset="-128"/>
            </a:endParaRPr>
          </a:p>
        </p:txBody>
      </p:sp>
      <p:sp>
        <p:nvSpPr>
          <p:cNvPr id="1312770" name="Rectangle 2"/>
          <p:cNvSpPr>
            <a:spLocks noGrp="1" noChangeArrowheads="1"/>
          </p:cNvSpPr>
          <p:nvPr>
            <p:ph type="title"/>
          </p:nvPr>
        </p:nvSpPr>
        <p:spPr/>
        <p:txBody>
          <a:bodyPr/>
          <a:lstStyle/>
          <a:p>
            <a:r>
              <a:rPr lang="en-CA" dirty="0"/>
              <a:t>Agent Description (cont’d)</a:t>
            </a:r>
          </a:p>
        </p:txBody>
      </p:sp>
      <p:sp>
        <p:nvSpPr>
          <p:cNvPr id="1312771" name="Rectangle 3"/>
          <p:cNvSpPr>
            <a:spLocks noGrp="1" noChangeArrowheads="1"/>
          </p:cNvSpPr>
          <p:nvPr>
            <p:ph type="body" idx="1"/>
          </p:nvPr>
        </p:nvSpPr>
        <p:spPr>
          <a:xfrm>
            <a:off x="1219200" y="1656307"/>
            <a:ext cx="10432869" cy="4012973"/>
          </a:xfrm>
        </p:spPr>
        <p:txBody>
          <a:bodyPr/>
          <a:lstStyle/>
          <a:p>
            <a:pPr>
              <a:lnSpc>
                <a:spcPct val="80000"/>
              </a:lnSpc>
              <a:buFont typeface="Wingdings" panose="05000000000000000000" pitchFamily="2" charset="2"/>
              <a:buNone/>
            </a:pPr>
            <a:r>
              <a:rPr lang="en-US" sz="2000" b="1" i="1" dirty="0" smtClean="0">
                <a:solidFill>
                  <a:srgbClr val="D60093"/>
                </a:solidFill>
                <a:effectLst>
                  <a:outerShdw blurRad="38100" dist="38100" dir="2700000" algn="tl">
                    <a:srgbClr val="C0C0C0"/>
                  </a:outerShdw>
                </a:effectLst>
              </a:rPr>
              <a:t>Reminder(Notification) </a:t>
            </a:r>
            <a:r>
              <a:rPr lang="en-US" sz="2000" b="1" i="1" dirty="0">
                <a:solidFill>
                  <a:srgbClr val="D60093"/>
                </a:solidFill>
                <a:effectLst>
                  <a:outerShdw blurRad="38100" dist="38100" dir="2700000" algn="tl">
                    <a:srgbClr val="C0C0C0"/>
                  </a:outerShdw>
                </a:effectLst>
              </a:rPr>
              <a:t>Agent</a:t>
            </a:r>
          </a:p>
          <a:p>
            <a:pPr>
              <a:lnSpc>
                <a:spcPct val="80000"/>
              </a:lnSpc>
              <a:buFont typeface="Wingdings" panose="05000000000000000000" pitchFamily="2" charset="2"/>
              <a:buChar char="§"/>
            </a:pPr>
            <a:endParaRPr lang="en-US" sz="1600" b="1" i="1" dirty="0">
              <a:solidFill>
                <a:srgbClr val="D60093"/>
              </a:solidFill>
              <a:effectLst>
                <a:outerShdw blurRad="38100" dist="38100" dir="2700000" algn="tl">
                  <a:srgbClr val="C0C0C0"/>
                </a:outerShdw>
              </a:effectLst>
            </a:endParaRPr>
          </a:p>
          <a:p>
            <a:pPr>
              <a:lnSpc>
                <a:spcPct val="80000"/>
              </a:lnSpc>
              <a:buFont typeface="Wingdings" panose="05000000000000000000" pitchFamily="2" charset="2"/>
              <a:buChar char="§"/>
            </a:pPr>
            <a:r>
              <a:rPr lang="en-CA" sz="1700" dirty="0"/>
              <a:t>The </a:t>
            </a:r>
            <a:r>
              <a:rPr lang="en-CA" sz="1700" dirty="0" smtClean="0"/>
              <a:t>Notification </a:t>
            </a:r>
            <a:r>
              <a:rPr lang="en-CA" sz="1700" dirty="0"/>
              <a:t>Agent communicates with the Clinic </a:t>
            </a:r>
            <a:r>
              <a:rPr lang="en-CA" sz="1700" dirty="0" smtClean="0"/>
              <a:t>Agent </a:t>
            </a:r>
            <a:r>
              <a:rPr lang="en-CA" sz="1700" dirty="0"/>
              <a:t>at the time of booking an appointment, the Reminder Agent would be sending automated SMS messages and </a:t>
            </a:r>
            <a:r>
              <a:rPr lang="en-CA" sz="1700" dirty="0" smtClean="0"/>
              <a:t>E-mail </a:t>
            </a:r>
            <a:r>
              <a:rPr lang="en-CA" sz="1700" dirty="0"/>
              <a:t>notifications to the user on his/her registered e-mail account and mobile number. </a:t>
            </a:r>
          </a:p>
          <a:p>
            <a:pPr>
              <a:lnSpc>
                <a:spcPct val="80000"/>
              </a:lnSpc>
              <a:buFont typeface="Wingdings" panose="05000000000000000000" pitchFamily="2" charset="2"/>
              <a:buChar char="§"/>
            </a:pPr>
            <a:r>
              <a:rPr lang="en-CA" sz="1700" dirty="0"/>
              <a:t>Instead of a receptionist logging in every time to trigger a reminder, the Agent by itself sends the message at regular </a:t>
            </a:r>
            <a:r>
              <a:rPr lang="en-CA" sz="1700" dirty="0" smtClean="0"/>
              <a:t>intervals as </a:t>
            </a:r>
            <a:r>
              <a:rPr lang="en-CA" sz="1700" dirty="0"/>
              <a:t>chosen by the user.</a:t>
            </a:r>
          </a:p>
          <a:p>
            <a:pPr>
              <a:lnSpc>
                <a:spcPct val="80000"/>
              </a:lnSpc>
              <a:buFont typeface="Wingdings" panose="05000000000000000000" pitchFamily="2" charset="2"/>
              <a:buChar char="§"/>
            </a:pPr>
            <a:r>
              <a:rPr lang="en-CA" sz="1700" dirty="0"/>
              <a:t>In case the appointment is cancelled or updated, the Reminder Agent also intelligently updates the text message and sends an updated notification to the user. </a:t>
            </a:r>
          </a:p>
          <a:p>
            <a:pPr>
              <a:lnSpc>
                <a:spcPct val="80000"/>
              </a:lnSpc>
              <a:buFont typeface="Wingdings" panose="05000000000000000000" pitchFamily="2" charset="2"/>
              <a:buChar char="§"/>
            </a:pPr>
            <a:r>
              <a:rPr lang="en-CA" sz="1700" dirty="0"/>
              <a:t>Once the appointment is complete, the Reminder Agent directly accesses the database to </a:t>
            </a:r>
            <a:r>
              <a:rPr lang="en-CA" sz="1700" dirty="0" smtClean="0"/>
              <a:t>update </a:t>
            </a:r>
            <a:r>
              <a:rPr lang="en-CA" sz="1700" dirty="0"/>
              <a:t>the alerting mechanism for that particular appointment. </a:t>
            </a:r>
          </a:p>
          <a:p>
            <a:pPr>
              <a:lnSpc>
                <a:spcPct val="80000"/>
              </a:lnSpc>
              <a:buFont typeface="Wingdings" panose="05000000000000000000" pitchFamily="2" charset="2"/>
              <a:buChar char="§"/>
            </a:pPr>
            <a:r>
              <a:rPr lang="en-CA" sz="1700" dirty="0"/>
              <a:t>In order to check if the registered email/phone number is valid, the Reminder Agent will trigger an acknowledgement  message at the time of booking the appointment. Subsequently, the other reminder messages will be forwarded in due course.</a:t>
            </a:r>
          </a:p>
          <a:p>
            <a:pPr>
              <a:lnSpc>
                <a:spcPct val="80000"/>
              </a:lnSpc>
              <a:buFont typeface="Wingdings" panose="05000000000000000000" pitchFamily="2" charset="2"/>
              <a:buChar char="§"/>
            </a:pPr>
            <a:r>
              <a:rPr lang="en-CA" sz="1700" dirty="0"/>
              <a:t>The </a:t>
            </a:r>
            <a:r>
              <a:rPr lang="en-CA" sz="1700" dirty="0" smtClean="0"/>
              <a:t>Agent </a:t>
            </a:r>
            <a:r>
              <a:rPr lang="en-CA" sz="1700" dirty="0"/>
              <a:t>also triggers a notification once the report has been generated, based upon the feedback from the veterinarian. In this case, it will await signal from the Template Agent</a:t>
            </a:r>
            <a:r>
              <a:rPr lang="en-CA" sz="1700" dirty="0" smtClean="0"/>
              <a:t>.</a:t>
            </a:r>
            <a:endParaRPr lang="en-CA" sz="1700" dirty="0"/>
          </a:p>
        </p:txBody>
      </p:sp>
    </p:spTree>
    <p:extLst>
      <p:ext uri="{BB962C8B-B14F-4D97-AF65-F5344CB8AC3E}">
        <p14:creationId xmlns:p14="http://schemas.microsoft.com/office/powerpoint/2010/main" val="3412423258"/>
      </p:ext>
    </p:extLst>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smtClean="0">
                <a:solidFill>
                  <a:srgbClr val="D60093"/>
                </a:solidFill>
                <a:effectLst>
                  <a:outerShdw blurRad="38100" dist="38100" dir="2700000" algn="tl">
                    <a:srgbClr val="C0C0C0"/>
                  </a:outerShdw>
                </a:effectLst>
              </a:rPr>
              <a:t>Template(PDF) </a:t>
            </a:r>
            <a:r>
              <a:rPr lang="en-US" sz="2400" b="1" i="1" dirty="0">
                <a:solidFill>
                  <a:srgbClr val="D60093"/>
                </a:solidFill>
                <a:effectLst>
                  <a:outerShdw blurRad="38100" dist="38100" dir="2700000" algn="tl">
                    <a:srgbClr val="C0C0C0"/>
                  </a:outerShdw>
                </a:effectLst>
              </a:rPr>
              <a:t>Agent</a:t>
            </a:r>
          </a:p>
          <a:p>
            <a:r>
              <a:rPr lang="en-US" sz="2400" dirty="0"/>
              <a:t>The Template Agent provides the doctor with </a:t>
            </a:r>
            <a:r>
              <a:rPr lang="en-US" sz="2400" dirty="0" smtClean="0"/>
              <a:t>letter reports. </a:t>
            </a:r>
            <a:r>
              <a:rPr lang="en-US" sz="2400" dirty="0"/>
              <a:t>Depending upon the video interaction between the doctor and the patient, the doctor can select and use the in-built template to </a:t>
            </a:r>
            <a:r>
              <a:rPr lang="en-US" sz="2400" dirty="0" smtClean="0"/>
              <a:t>document </a:t>
            </a:r>
            <a:r>
              <a:rPr lang="en-US" sz="2400" dirty="0"/>
              <a:t>their diagnosis.</a:t>
            </a:r>
          </a:p>
          <a:p>
            <a:r>
              <a:rPr lang="en-US" sz="2400" dirty="0"/>
              <a:t>The Template Agent communicates with the Clinic System Agent after the video interaction between the client and doctor is complete. </a:t>
            </a:r>
          </a:p>
          <a:p>
            <a:r>
              <a:rPr lang="en-US" sz="2400" dirty="0"/>
              <a:t>If the Template Agent receives a request from the Clinic System Agent, the doctor is requested to input their </a:t>
            </a:r>
            <a:r>
              <a:rPr lang="en-US" sz="2400" dirty="0" smtClean="0"/>
              <a:t>feedback through mail. </a:t>
            </a:r>
            <a:endParaRPr lang="en-US" sz="2400" dirty="0"/>
          </a:p>
          <a:p>
            <a:r>
              <a:rPr lang="en-US" sz="2400" dirty="0"/>
              <a:t>A medical report is generated based on the doctor’s feedback and sent to the Clinic System Agent, which presents it to the user.</a:t>
            </a:r>
            <a:endParaRPr lang="en-CA" sz="2400"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11</a:t>
            </a:fld>
            <a:endParaRPr lang="en-US" altLang="ja-JP" dirty="0"/>
          </a:p>
        </p:txBody>
      </p:sp>
    </p:spTree>
    <p:extLst>
      <p:ext uri="{BB962C8B-B14F-4D97-AF65-F5344CB8AC3E}">
        <p14:creationId xmlns:p14="http://schemas.microsoft.com/office/powerpoint/2010/main" val="1205647232"/>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err="1" smtClean="0">
                <a:solidFill>
                  <a:srgbClr val="D60093"/>
                </a:solidFill>
                <a:effectLst>
                  <a:outerShdw blurRad="38100" dist="38100" dir="2700000" algn="tl">
                    <a:srgbClr val="C0C0C0"/>
                  </a:outerShdw>
                </a:effectLst>
              </a:rPr>
              <a:t>VideoLink</a:t>
            </a:r>
            <a:r>
              <a:rPr lang="en-US" sz="2400" b="1" i="1" dirty="0" smtClean="0">
                <a:solidFill>
                  <a:srgbClr val="D60093"/>
                </a:solidFill>
                <a:effectLst>
                  <a:outerShdw blurRad="38100" dist="38100" dir="2700000" algn="tl">
                    <a:srgbClr val="C0C0C0"/>
                  </a:outerShdw>
                </a:effectLst>
              </a:rPr>
              <a:t> </a:t>
            </a:r>
            <a:r>
              <a:rPr lang="en-US" sz="2400" b="1" i="1" dirty="0">
                <a:solidFill>
                  <a:srgbClr val="D60093"/>
                </a:solidFill>
                <a:effectLst>
                  <a:outerShdw blurRad="38100" dist="38100" dir="2700000" algn="tl">
                    <a:srgbClr val="C0C0C0"/>
                  </a:outerShdw>
                </a:effectLst>
              </a:rPr>
              <a:t>Agent</a:t>
            </a:r>
          </a:p>
          <a:p>
            <a:pPr>
              <a:buFont typeface="Wingdings" panose="05000000000000000000" pitchFamily="2" charset="2"/>
              <a:buChar char="§"/>
            </a:pPr>
            <a:r>
              <a:rPr lang="en-US" sz="2200" dirty="0"/>
              <a:t>The video agent is responsible to generate a video link at the time of the appointment of the patient and send it to the registered email id as well as the registered mobile number of the patient</a:t>
            </a:r>
            <a:r>
              <a:rPr lang="en-US" sz="2200" dirty="0" smtClean="0"/>
              <a:t>.</a:t>
            </a:r>
          </a:p>
          <a:p>
            <a:pPr>
              <a:buFont typeface="Wingdings" panose="05000000000000000000" pitchFamily="2" charset="2"/>
              <a:buChar char="§"/>
            </a:pPr>
            <a:r>
              <a:rPr lang="en-US" sz="2200" dirty="0" smtClean="0"/>
              <a:t>The </a:t>
            </a:r>
            <a:r>
              <a:rPr lang="en-US" sz="2200" dirty="0"/>
              <a:t>video agent directly communicates with the clinic system agent and creates the links according to the time slots selected by the patients</a:t>
            </a:r>
            <a:r>
              <a:rPr lang="en-US" sz="2200" dirty="0" smtClean="0"/>
              <a:t>.</a:t>
            </a:r>
          </a:p>
          <a:p>
            <a:pPr>
              <a:buFont typeface="Wingdings" panose="05000000000000000000" pitchFamily="2" charset="2"/>
              <a:buChar char="§"/>
            </a:pPr>
            <a:r>
              <a:rPr lang="en-US" sz="2200" dirty="0" smtClean="0"/>
              <a:t>To </a:t>
            </a:r>
            <a:r>
              <a:rPr lang="en-US" sz="2200" dirty="0"/>
              <a:t>facilitate the video-based interaction between the doctor and patient, the system will use existing ZOOM video conferencing </a:t>
            </a:r>
            <a:r>
              <a:rPr lang="en-US" sz="2200" dirty="0" smtClean="0"/>
              <a:t>platforms.</a:t>
            </a:r>
          </a:p>
          <a:p>
            <a:pPr>
              <a:buFont typeface="Wingdings" panose="05000000000000000000" pitchFamily="2" charset="2"/>
              <a:buChar char="§"/>
            </a:pPr>
            <a:r>
              <a:rPr lang="en-US" sz="2200" dirty="0" smtClean="0"/>
              <a:t>Patients </a:t>
            </a:r>
            <a:r>
              <a:rPr lang="en-US" sz="2200" dirty="0"/>
              <a:t>will be able to join the meeting at their scheduled appointment time and the link will expire in 30 minutes which is the maximum time for consultation</a:t>
            </a:r>
            <a:r>
              <a:rPr lang="en-US" sz="2200" dirty="0" smtClean="0"/>
              <a:t>.</a:t>
            </a:r>
          </a:p>
          <a:p>
            <a:pPr>
              <a:buFont typeface="Wingdings" panose="05000000000000000000" pitchFamily="2" charset="2"/>
              <a:buChar char="§"/>
            </a:pPr>
            <a:r>
              <a:rPr lang="en-US" sz="2200" dirty="0" smtClean="0"/>
              <a:t>If </a:t>
            </a:r>
            <a:r>
              <a:rPr lang="en-US" sz="2200" dirty="0"/>
              <a:t>the consultation needs more time than 30 minutes then the patient will have to make another appointment with the clinic in order to continue it.</a:t>
            </a:r>
            <a:endParaRPr lang="en-CA" sz="2200"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12</a:t>
            </a:fld>
            <a:endParaRPr lang="en-US" altLang="ja-JP" dirty="0"/>
          </a:p>
        </p:txBody>
      </p:sp>
    </p:spTree>
    <p:extLst>
      <p:ext uri="{BB962C8B-B14F-4D97-AF65-F5344CB8AC3E}">
        <p14:creationId xmlns:p14="http://schemas.microsoft.com/office/powerpoint/2010/main" val="84794007"/>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6. Design: Agent Model</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13</a:t>
            </a:fld>
            <a:endParaRPr lang="en-US" altLang="ja-JP"/>
          </a:p>
        </p:txBody>
      </p:sp>
      <p:pic>
        <p:nvPicPr>
          <p:cNvPr id="12" name="Picture 11"/>
          <p:cNvPicPr>
            <a:picLocks noChangeAspect="1"/>
          </p:cNvPicPr>
          <p:nvPr/>
        </p:nvPicPr>
        <p:blipFill>
          <a:blip r:embed="rId2"/>
          <a:stretch>
            <a:fillRect/>
          </a:stretch>
        </p:blipFill>
        <p:spPr>
          <a:xfrm>
            <a:off x="2162176" y="1628774"/>
            <a:ext cx="8391524" cy="4486275"/>
          </a:xfrm>
          <a:prstGeom prst="rect">
            <a:avLst/>
          </a:prstGeom>
        </p:spPr>
      </p:pic>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7. Design: Service Model</a:t>
            </a:r>
          </a:p>
        </p:txBody>
      </p:sp>
      <p:graphicFrame>
        <p:nvGraphicFramePr>
          <p:cNvPr id="7" name="Content Placeholder 6"/>
          <p:cNvGraphicFramePr>
            <a:graphicFrameLocks noGrp="1"/>
          </p:cNvGraphicFramePr>
          <p:nvPr>
            <p:ph idx="1"/>
          </p:nvPr>
        </p:nvGraphicFramePr>
        <p:xfrm>
          <a:off x="1622613" y="1918447"/>
          <a:ext cx="8803340" cy="3517152"/>
        </p:xfrm>
        <a:graphic>
          <a:graphicData uri="http://schemas.openxmlformats.org/drawingml/2006/table">
            <a:tbl>
              <a:tblPr firstRow="1" firstCol="1" bandRow="1">
                <a:tableStyleId>{5C22544A-7EE6-4342-B048-85BDC9FD1C3A}</a:tableStyleId>
              </a:tblPr>
              <a:tblGrid>
                <a:gridCol w="1484209">
                  <a:extLst>
                    <a:ext uri="{9D8B030D-6E8A-4147-A177-3AD203B41FA5}">
                      <a16:colId xmlns:a16="http://schemas.microsoft.com/office/drawing/2014/main" val="20000"/>
                    </a:ext>
                  </a:extLst>
                </a:gridCol>
                <a:gridCol w="1365164">
                  <a:extLst>
                    <a:ext uri="{9D8B030D-6E8A-4147-A177-3AD203B41FA5}">
                      <a16:colId xmlns:a16="http://schemas.microsoft.com/office/drawing/2014/main" val="20001"/>
                    </a:ext>
                  </a:extLst>
                </a:gridCol>
                <a:gridCol w="2204475">
                  <a:extLst>
                    <a:ext uri="{9D8B030D-6E8A-4147-A177-3AD203B41FA5}">
                      <a16:colId xmlns:a16="http://schemas.microsoft.com/office/drawing/2014/main" val="20002"/>
                    </a:ext>
                  </a:extLst>
                </a:gridCol>
                <a:gridCol w="1888449">
                  <a:extLst>
                    <a:ext uri="{9D8B030D-6E8A-4147-A177-3AD203B41FA5}">
                      <a16:colId xmlns:a16="http://schemas.microsoft.com/office/drawing/2014/main" val="20003"/>
                    </a:ext>
                  </a:extLst>
                </a:gridCol>
                <a:gridCol w="1861043">
                  <a:extLst>
                    <a:ext uri="{9D8B030D-6E8A-4147-A177-3AD203B41FA5}">
                      <a16:colId xmlns:a16="http://schemas.microsoft.com/office/drawing/2014/main" val="20004"/>
                    </a:ext>
                  </a:extLst>
                </a:gridCol>
              </a:tblGrid>
              <a:tr h="542910">
                <a:tc>
                  <a:txBody>
                    <a:bodyPr/>
                    <a:lstStyle/>
                    <a:p>
                      <a:pPr algn="ctr">
                        <a:lnSpc>
                          <a:spcPct val="107000"/>
                        </a:lnSpc>
                        <a:spcAft>
                          <a:spcPts val="800"/>
                        </a:spcAft>
                      </a:pPr>
                      <a:r>
                        <a:rPr lang="en-CA" sz="1100" dirty="0">
                          <a:effectLst/>
                        </a:rPr>
                        <a:t>Service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Input</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Output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Pre – Conditions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Post 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0"/>
                  </a:ext>
                </a:extLst>
              </a:tr>
              <a:tr h="942854">
                <a:tc>
                  <a:txBody>
                    <a:bodyPr/>
                    <a:lstStyle/>
                    <a:p>
                      <a:pPr algn="ctr">
                        <a:lnSpc>
                          <a:spcPct val="107000"/>
                        </a:lnSpc>
                        <a:spcAft>
                          <a:spcPts val="800"/>
                        </a:spcAft>
                      </a:pPr>
                      <a:r>
                        <a:rPr lang="en-CA" sz="1100" dirty="0">
                          <a:effectLst/>
                        </a:rPr>
                        <a:t>E-Video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Appointment Schedule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Link for 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connection to ZOOM/GOOGLE API</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Steady connection during the meeting</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1"/>
                  </a:ext>
                </a:extLst>
              </a:tr>
              <a:tr h="1063199">
                <a:tc>
                  <a:txBody>
                    <a:bodyPr/>
                    <a:lstStyle/>
                    <a:p>
                      <a:pPr algn="ctr">
                        <a:lnSpc>
                          <a:spcPct val="107000"/>
                        </a:lnSpc>
                        <a:spcAft>
                          <a:spcPts val="800"/>
                        </a:spcAft>
                      </a:pPr>
                      <a:r>
                        <a:rPr lang="en-CA" sz="1100">
                          <a:effectLst/>
                        </a:rPr>
                        <a:t>Reminder</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Appointment Schedule</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Notifications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User email-id and mobile number required</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 </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2"/>
                  </a:ext>
                </a:extLst>
              </a:tr>
              <a:tr h="968189">
                <a:tc>
                  <a:txBody>
                    <a:bodyPr/>
                    <a:lstStyle/>
                    <a:p>
                      <a:pPr algn="ctr">
                        <a:lnSpc>
                          <a:spcPct val="107000"/>
                        </a:lnSpc>
                        <a:spcAft>
                          <a:spcPts val="800"/>
                        </a:spcAft>
                      </a:pPr>
                      <a:r>
                        <a:rPr lang="en-CA" sz="1100" dirty="0">
                          <a:effectLst/>
                        </a:rPr>
                        <a:t>Template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Doctor’s Feedback</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Report in a PDF format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completion of video interaction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14</a:t>
            </a:fld>
            <a:endParaRPr lang="en-US" altLang="ja-JP"/>
          </a:p>
        </p:txBody>
      </p:sp>
      <p:sp>
        <p:nvSpPr>
          <p:cNvPr id="8"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CA"/>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8. Design: Acquaintance Model</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15</a:t>
            </a:fld>
            <a:endParaRPr lang="en-US" altLang="ja-JP"/>
          </a:p>
        </p:txBody>
      </p:sp>
      <p:pic>
        <p:nvPicPr>
          <p:cNvPr id="10" name="Picture 9"/>
          <p:cNvPicPr>
            <a:picLocks noChangeAspect="1"/>
          </p:cNvPicPr>
          <p:nvPr/>
        </p:nvPicPr>
        <p:blipFill>
          <a:blip r:embed="rId2"/>
          <a:stretch>
            <a:fillRect/>
          </a:stretch>
        </p:blipFill>
        <p:spPr>
          <a:xfrm>
            <a:off x="1219200" y="1492470"/>
            <a:ext cx="9886950" cy="4771696"/>
          </a:xfrm>
          <a:prstGeom prst="rect">
            <a:avLst/>
          </a:prstGeom>
        </p:spPr>
      </p:pic>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9. Use Cases : Clinic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16</a:t>
            </a:fld>
            <a:endParaRPr lang="en-US" altLang="ja-JP"/>
          </a:p>
        </p:txBody>
      </p:sp>
      <p:pic>
        <p:nvPicPr>
          <p:cNvPr id="8" name="Picture 7"/>
          <p:cNvPicPr>
            <a:picLocks noChangeAspect="1"/>
          </p:cNvPicPr>
          <p:nvPr/>
        </p:nvPicPr>
        <p:blipFill>
          <a:blip r:embed="rId2"/>
          <a:stretch>
            <a:fillRect/>
          </a:stretch>
        </p:blipFill>
        <p:spPr>
          <a:xfrm>
            <a:off x="1552983" y="1584959"/>
            <a:ext cx="8052572" cy="4241075"/>
          </a:xfrm>
          <a:prstGeom prst="rect">
            <a:avLst/>
          </a:prstGeom>
        </p:spPr>
      </p:pic>
    </p:spTree>
    <p:extLst>
      <p:ext uri="{BB962C8B-B14F-4D97-AF65-F5344CB8AC3E}">
        <p14:creationId xmlns:p14="http://schemas.microsoft.com/office/powerpoint/2010/main" val="2555605272"/>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Clinic Agent</a:t>
            </a:r>
            <a:endParaRPr lang="en-IN" dirty="0"/>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17</a:t>
            </a:fld>
            <a:endParaRPr lang="en-US" altLang="ja-JP"/>
          </a:p>
        </p:txBody>
      </p:sp>
      <p:pic>
        <p:nvPicPr>
          <p:cNvPr id="9" name="Picture 8"/>
          <p:cNvPicPr>
            <a:picLocks noChangeAspect="1"/>
          </p:cNvPicPr>
          <p:nvPr/>
        </p:nvPicPr>
        <p:blipFill>
          <a:blip r:embed="rId2"/>
          <a:stretch>
            <a:fillRect/>
          </a:stretch>
        </p:blipFill>
        <p:spPr>
          <a:xfrm>
            <a:off x="1682190" y="1513915"/>
            <a:ext cx="9047026" cy="4599759"/>
          </a:xfrm>
          <a:prstGeom prst="rect">
            <a:avLst/>
          </a:prstGeom>
        </p:spPr>
      </p:pic>
    </p:spTree>
    <p:extLst>
      <p:ext uri="{BB962C8B-B14F-4D97-AF65-F5344CB8AC3E}">
        <p14:creationId xmlns:p14="http://schemas.microsoft.com/office/powerpoint/2010/main" val="2849661493"/>
      </p:ext>
    </p:extLst>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Clinic Agent</a:t>
            </a:r>
            <a:endParaRPr lang="en-IN" dirty="0"/>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18</a:t>
            </a:fld>
            <a:endParaRPr lang="en-US" altLang="ja-JP"/>
          </a:p>
        </p:txBody>
      </p:sp>
      <p:pic>
        <p:nvPicPr>
          <p:cNvPr id="3" name="Picture 2"/>
          <p:cNvPicPr>
            <a:picLocks noChangeAspect="1"/>
          </p:cNvPicPr>
          <p:nvPr/>
        </p:nvPicPr>
        <p:blipFill>
          <a:blip r:embed="rId2"/>
          <a:stretch>
            <a:fillRect/>
          </a:stretch>
        </p:blipFill>
        <p:spPr>
          <a:xfrm>
            <a:off x="1768848" y="1757922"/>
            <a:ext cx="7482728" cy="3786748"/>
          </a:xfrm>
          <a:prstGeom prst="rect">
            <a:avLst/>
          </a:prstGeom>
        </p:spPr>
      </p:pic>
    </p:spTree>
    <p:extLst>
      <p:ext uri="{BB962C8B-B14F-4D97-AF65-F5344CB8AC3E}">
        <p14:creationId xmlns:p14="http://schemas.microsoft.com/office/powerpoint/2010/main" val="1216634805"/>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9. Use Cases : Appointment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19</a:t>
            </a:fld>
            <a:endParaRPr lang="en-US" altLang="ja-JP"/>
          </a:p>
        </p:txBody>
      </p:sp>
      <p:pic>
        <p:nvPicPr>
          <p:cNvPr id="3" name="Picture 2"/>
          <p:cNvPicPr>
            <a:picLocks noChangeAspect="1"/>
          </p:cNvPicPr>
          <p:nvPr/>
        </p:nvPicPr>
        <p:blipFill>
          <a:blip r:embed="rId2"/>
          <a:stretch>
            <a:fillRect/>
          </a:stretch>
        </p:blipFill>
        <p:spPr>
          <a:xfrm>
            <a:off x="1377950" y="1515290"/>
            <a:ext cx="8934450" cy="4368437"/>
          </a:xfrm>
          <a:prstGeom prst="rect">
            <a:avLst/>
          </a:prstGeom>
        </p:spPr>
      </p:pic>
    </p:spTree>
    <p:extLst>
      <p:ext uri="{BB962C8B-B14F-4D97-AF65-F5344CB8AC3E}">
        <p14:creationId xmlns:p14="http://schemas.microsoft.com/office/powerpoint/2010/main" val="3101799758"/>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889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134599"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t>2</a:t>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 (cont’d)</a:t>
            </a:r>
          </a:p>
        </p:txBody>
      </p:sp>
      <p:sp>
        <p:nvSpPr>
          <p:cNvPr id="1370115" name="Rectangle 3"/>
          <p:cNvSpPr>
            <a:spLocks noGrp="1" noChangeArrowheads="1"/>
          </p:cNvSpPr>
          <p:nvPr>
            <p:ph type="body" idx="1"/>
          </p:nvPr>
        </p:nvSpPr>
        <p:spPr>
          <a:xfrm>
            <a:off x="1173118" y="1403350"/>
            <a:ext cx="10668000" cy="461386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Pet-owners are dependent on calls from the veterinary clinic to schedule timely appointments that match their routine and visit in person to get their pets examined. There is no provision to avail these services from home.</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Even after scheduling an appointment, owners might forget to update their schedule and visit the clinic on time. This could play a big role in ensuring timely treatment for the animals.</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Vets currently have to spend a lot of time submitting reports for the animals they examine. Automating the process with a built-in template will maximize the time-utilization and efficiency of the clinic.</a:t>
            </a:r>
          </a:p>
          <a:p>
            <a:pPr marL="285750" indent="-285750">
              <a:buClr>
                <a:srgbClr val="002060"/>
              </a:buClr>
              <a:buFont typeface="Wingdings" panose="05000000000000000000" pitchFamily="2" charset="2"/>
              <a:buChar char="§"/>
            </a:pPr>
            <a:r>
              <a:rPr lang="en-CA" sz="2400" dirty="0"/>
              <a:t>In this situation, intelligent agents have a great potential in helping the owners get timely appointments and prevent deprivation of proper care and diagnosis for their pets.</a:t>
            </a:r>
            <a:endParaRPr lang="en-US" sz="2400" dirty="0">
              <a:latin typeface="Times New Roman" panose="02020503050405090304" pitchFamily="18" charset="0"/>
              <a:cs typeface="Times New Roman" panose="02020503050405090304" pitchFamily="18" charset="0"/>
            </a:endParaRPr>
          </a:p>
          <a:p>
            <a:pPr marL="285750" indent="-285750">
              <a:buClr>
                <a:srgbClr val="002060"/>
              </a:buClr>
              <a:buFont typeface="Wingdings" panose="05000000000000000000" pitchFamily="2" charset="2"/>
              <a:buChar char="§"/>
            </a:pPr>
            <a:endParaRPr lang="en-US" sz="2400" dirty="0">
              <a:latin typeface="Times New Roman" panose="02020503050405090304" pitchFamily="18" charset="0"/>
              <a:cs typeface="Times New Roman" panose="02020503050405090304" pitchFamily="18" charset="0"/>
            </a:endParaRPr>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567-73E6-4E25-A69E-75076BC799B8}"/>
              </a:ext>
            </a:extLst>
          </p:cNvPr>
          <p:cNvSpPr>
            <a:spLocks noGrp="1"/>
          </p:cNvSpPr>
          <p:nvPr>
            <p:ph type="title"/>
          </p:nvPr>
        </p:nvSpPr>
        <p:spPr/>
        <p:txBody>
          <a:bodyPr/>
          <a:lstStyle/>
          <a:p>
            <a:r>
              <a:rPr lang="en-US" dirty="0"/>
              <a:t>Use Case Definition : Appointment Agent</a:t>
            </a:r>
            <a:endParaRPr lang="en-CA" dirty="0"/>
          </a:p>
        </p:txBody>
      </p:sp>
      <p:graphicFrame>
        <p:nvGraphicFramePr>
          <p:cNvPr id="8" name="Content Placeholder 7">
            <a:extLst>
              <a:ext uri="{FF2B5EF4-FFF2-40B4-BE49-F238E27FC236}">
                <a16:creationId xmlns:a16="http://schemas.microsoft.com/office/drawing/2014/main" id="{25F10F9E-A1CF-43EF-9BB8-B3A04A23BC07}"/>
              </a:ext>
            </a:extLst>
          </p:cNvPr>
          <p:cNvGraphicFramePr>
            <a:graphicFrameLocks noGrp="1"/>
          </p:cNvGraphicFramePr>
          <p:nvPr>
            <p:ph idx="1"/>
            <p:extLst>
              <p:ext uri="{D42A27DB-BD31-4B8C-83A1-F6EECF244321}">
                <p14:modId xmlns:p14="http://schemas.microsoft.com/office/powerpoint/2010/main" val="1838250757"/>
              </p:ext>
            </p:extLst>
          </p:nvPr>
        </p:nvGraphicFramePr>
        <p:xfrm>
          <a:off x="1743074" y="1952625"/>
          <a:ext cx="9153525" cy="3705224"/>
        </p:xfrm>
        <a:graphic>
          <a:graphicData uri="http://schemas.openxmlformats.org/drawingml/2006/table">
            <a:tbl>
              <a:tblPr firstRow="1" firstCol="1" bandRow="1"/>
              <a:tblGrid>
                <a:gridCol w="2163915">
                  <a:extLst>
                    <a:ext uri="{9D8B030D-6E8A-4147-A177-3AD203B41FA5}">
                      <a16:colId xmlns:a16="http://schemas.microsoft.com/office/drawing/2014/main" val="1286325860"/>
                    </a:ext>
                  </a:extLst>
                </a:gridCol>
                <a:gridCol w="6989610">
                  <a:extLst>
                    <a:ext uri="{9D8B030D-6E8A-4147-A177-3AD203B41FA5}">
                      <a16:colId xmlns:a16="http://schemas.microsoft.com/office/drawing/2014/main" val="1117309089"/>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Clinic System uses this Use case to schedule appointment for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610014"/>
                  </a:ext>
                </a:extLst>
              </a:tr>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User is registered and has requested for an appointment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53559"/>
                  </a:ext>
                </a:extLst>
              </a:tr>
              <a:tr h="622231">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appointment agent can display, update, and prioritize appointments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3262411"/>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58803629"/>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Appointment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118161"/>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Appointment Agent looks in the database for available slots and considers the nature of visit to allot a time slot to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859037"/>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Information about the allotted time slot of the user is sent to the clinic system agent to display it to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865150"/>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appointment system agent updates the appointment details by in a case when an appointment is cancelled or needs to be prioritized.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541414"/>
                  </a:ext>
                </a:extLst>
              </a:tr>
            </a:tbl>
          </a:graphicData>
        </a:graphic>
      </p:graphicFrame>
      <p:sp>
        <p:nvSpPr>
          <p:cNvPr id="4" name="Date Placeholder 3">
            <a:extLst>
              <a:ext uri="{FF2B5EF4-FFF2-40B4-BE49-F238E27FC236}">
                <a16:creationId xmlns:a16="http://schemas.microsoft.com/office/drawing/2014/main" id="{4520E35D-78E0-4F15-A1CE-87C4D02D05CD}"/>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A4BBD065-CFB0-4AA8-B893-8CE3316396F2}"/>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261F0887-D6C4-4081-A5DF-43ABBEB2DA72}"/>
              </a:ext>
            </a:extLst>
          </p:cNvPr>
          <p:cNvSpPr>
            <a:spLocks noGrp="1"/>
          </p:cNvSpPr>
          <p:nvPr>
            <p:ph type="sldNum" sz="quarter" idx="12"/>
          </p:nvPr>
        </p:nvSpPr>
        <p:spPr/>
        <p:txBody>
          <a:bodyPr/>
          <a:lstStyle/>
          <a:p>
            <a:fld id="{A4BAB868-1E00-44C6-B1AB-DFCC5F9865BA}" type="slidenum">
              <a:rPr lang="ja-JP" altLang="en-US" smtClean="0"/>
              <a:t>20</a:t>
            </a:fld>
            <a:endParaRPr lang="en-US" altLang="ja-JP"/>
          </a:p>
        </p:txBody>
      </p:sp>
    </p:spTree>
    <p:extLst>
      <p:ext uri="{BB962C8B-B14F-4D97-AF65-F5344CB8AC3E}">
        <p14:creationId xmlns:p14="http://schemas.microsoft.com/office/powerpoint/2010/main" val="1765313091"/>
      </p:ext>
    </p:extLst>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DBA3B-0669-4E0A-B5B3-AF615757BAAB}"/>
              </a:ext>
            </a:extLst>
          </p:cNvPr>
          <p:cNvSpPr>
            <a:spLocks noGrp="1"/>
          </p:cNvSpPr>
          <p:nvPr>
            <p:ph type="title"/>
          </p:nvPr>
        </p:nvSpPr>
        <p:spPr/>
        <p:txBody>
          <a:bodyPr/>
          <a:lstStyle/>
          <a:p>
            <a:r>
              <a:rPr lang="en-US" dirty="0"/>
              <a:t>Use Case Definition : Appointment Agent</a:t>
            </a:r>
            <a:endParaRPr lang="en-CA" dirty="0"/>
          </a:p>
        </p:txBody>
      </p:sp>
      <p:pic>
        <p:nvPicPr>
          <p:cNvPr id="8" name="Content Placeholder 7">
            <a:extLst>
              <a:ext uri="{FF2B5EF4-FFF2-40B4-BE49-F238E27FC236}">
                <a16:creationId xmlns:a16="http://schemas.microsoft.com/office/drawing/2014/main" id="{362742C6-6EA4-425B-B247-E7888954380C}"/>
              </a:ext>
            </a:extLst>
          </p:cNvPr>
          <p:cNvPicPr>
            <a:picLocks noGrp="1" noChangeAspect="1"/>
          </p:cNvPicPr>
          <p:nvPr>
            <p:ph idx="1"/>
          </p:nvPr>
        </p:nvPicPr>
        <p:blipFill>
          <a:blip r:embed="rId2"/>
          <a:stretch>
            <a:fillRect/>
          </a:stretch>
        </p:blipFill>
        <p:spPr>
          <a:xfrm>
            <a:off x="2501153" y="1792940"/>
            <a:ext cx="7584141" cy="4150659"/>
          </a:xfrm>
          <a:prstGeom prst="rect">
            <a:avLst/>
          </a:prstGeom>
        </p:spPr>
      </p:pic>
      <p:sp>
        <p:nvSpPr>
          <p:cNvPr id="4" name="Date Placeholder 3">
            <a:extLst>
              <a:ext uri="{FF2B5EF4-FFF2-40B4-BE49-F238E27FC236}">
                <a16:creationId xmlns:a16="http://schemas.microsoft.com/office/drawing/2014/main" id="{95A8339D-7F0C-4D6B-A253-3B06C9D98063}"/>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13ADD949-10C1-4C4A-B253-80DD0EB51B8F}"/>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535826D1-72A0-4A10-827A-B636A2C5BAEE}"/>
              </a:ext>
            </a:extLst>
          </p:cNvPr>
          <p:cNvSpPr>
            <a:spLocks noGrp="1"/>
          </p:cNvSpPr>
          <p:nvPr>
            <p:ph type="sldNum" sz="quarter" idx="12"/>
          </p:nvPr>
        </p:nvSpPr>
        <p:spPr/>
        <p:txBody>
          <a:bodyPr/>
          <a:lstStyle/>
          <a:p>
            <a:fld id="{A4BAB868-1E00-44C6-B1AB-DFCC5F9865BA}" type="slidenum">
              <a:rPr lang="ja-JP" altLang="en-US" smtClean="0"/>
              <a:t>21</a:t>
            </a:fld>
            <a:endParaRPr lang="en-US" altLang="ja-JP"/>
          </a:p>
        </p:txBody>
      </p:sp>
    </p:spTree>
    <p:extLst>
      <p:ext uri="{BB962C8B-B14F-4D97-AF65-F5344CB8AC3E}">
        <p14:creationId xmlns:p14="http://schemas.microsoft.com/office/powerpoint/2010/main" val="2552192236"/>
      </p:ext>
    </p:extLst>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10. Use Cases : Video Link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22</a:t>
            </a:fld>
            <a:endParaRPr lang="en-US" altLang="ja-JP"/>
          </a:p>
        </p:txBody>
      </p:sp>
      <p:pic>
        <p:nvPicPr>
          <p:cNvPr id="7" name="Picture 6"/>
          <p:cNvPicPr>
            <a:picLocks noChangeAspect="1"/>
          </p:cNvPicPr>
          <p:nvPr/>
        </p:nvPicPr>
        <p:blipFill>
          <a:blip r:embed="rId2"/>
          <a:stretch>
            <a:fillRect/>
          </a:stretch>
        </p:blipFill>
        <p:spPr>
          <a:xfrm>
            <a:off x="1613943" y="1890984"/>
            <a:ext cx="8772525" cy="2257425"/>
          </a:xfrm>
          <a:prstGeom prst="rect">
            <a:avLst/>
          </a:prstGeom>
        </p:spPr>
      </p:pic>
    </p:spTree>
    <p:extLst>
      <p:ext uri="{BB962C8B-B14F-4D97-AF65-F5344CB8AC3E}">
        <p14:creationId xmlns:p14="http://schemas.microsoft.com/office/powerpoint/2010/main" val="1653168954"/>
      </p:ext>
    </p:extLst>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Use Cases : PDF(Template)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23</a:t>
            </a:fld>
            <a:endParaRPr lang="en-US" altLang="ja-JP"/>
          </a:p>
        </p:txBody>
      </p:sp>
      <p:pic>
        <p:nvPicPr>
          <p:cNvPr id="3" name="Picture 2"/>
          <p:cNvPicPr>
            <a:picLocks noChangeAspect="1"/>
          </p:cNvPicPr>
          <p:nvPr/>
        </p:nvPicPr>
        <p:blipFill>
          <a:blip r:embed="rId2"/>
          <a:stretch>
            <a:fillRect/>
          </a:stretch>
        </p:blipFill>
        <p:spPr>
          <a:xfrm>
            <a:off x="2145575" y="1788251"/>
            <a:ext cx="7239000" cy="3333750"/>
          </a:xfrm>
          <a:prstGeom prst="rect">
            <a:avLst/>
          </a:prstGeom>
        </p:spPr>
      </p:pic>
    </p:spTree>
    <p:extLst>
      <p:ext uri="{BB962C8B-B14F-4D97-AF65-F5344CB8AC3E}">
        <p14:creationId xmlns:p14="http://schemas.microsoft.com/office/powerpoint/2010/main" val="1407538385"/>
      </p:ext>
    </p:extLst>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Use Cases : Notification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24</a:t>
            </a:fld>
            <a:endParaRPr lang="en-US" altLang="ja-JP"/>
          </a:p>
        </p:txBody>
      </p:sp>
      <p:pic>
        <p:nvPicPr>
          <p:cNvPr id="5" name="Picture 4"/>
          <p:cNvPicPr>
            <a:picLocks noChangeAspect="1"/>
          </p:cNvPicPr>
          <p:nvPr/>
        </p:nvPicPr>
        <p:blipFill>
          <a:blip r:embed="rId2"/>
          <a:stretch>
            <a:fillRect/>
          </a:stretch>
        </p:blipFill>
        <p:spPr>
          <a:xfrm>
            <a:off x="1490662" y="1637208"/>
            <a:ext cx="8601075" cy="4293327"/>
          </a:xfrm>
          <a:prstGeom prst="rect">
            <a:avLst/>
          </a:prstGeom>
        </p:spPr>
      </p:pic>
    </p:spTree>
    <p:extLst>
      <p:ext uri="{BB962C8B-B14F-4D97-AF65-F5344CB8AC3E}">
        <p14:creationId xmlns:p14="http://schemas.microsoft.com/office/powerpoint/2010/main" val="340488111"/>
      </p:ext>
    </p:extLst>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7F280-B745-4721-A368-C749DCB96416}"/>
              </a:ext>
            </a:extLst>
          </p:cNvPr>
          <p:cNvSpPr>
            <a:spLocks noGrp="1"/>
          </p:cNvSpPr>
          <p:nvPr>
            <p:ph type="title"/>
          </p:nvPr>
        </p:nvSpPr>
        <p:spPr/>
        <p:txBody>
          <a:bodyPr/>
          <a:lstStyle/>
          <a:p>
            <a:r>
              <a:rPr lang="en-US" dirty="0"/>
              <a:t>Use Case Definition : </a:t>
            </a:r>
            <a:r>
              <a:rPr lang="en-US" dirty="0" smtClean="0"/>
              <a:t>Notification </a:t>
            </a:r>
            <a:r>
              <a:rPr lang="en-US" dirty="0"/>
              <a:t>Agent</a:t>
            </a:r>
            <a:endParaRPr lang="en-CA" dirty="0"/>
          </a:p>
        </p:txBody>
      </p:sp>
      <p:graphicFrame>
        <p:nvGraphicFramePr>
          <p:cNvPr id="8" name="Content Placeholder 7">
            <a:extLst>
              <a:ext uri="{FF2B5EF4-FFF2-40B4-BE49-F238E27FC236}">
                <a16:creationId xmlns:a16="http://schemas.microsoft.com/office/drawing/2014/main" id="{90A34321-7CC7-4FC3-BCB6-6E10817FE4EF}"/>
              </a:ext>
            </a:extLst>
          </p:cNvPr>
          <p:cNvGraphicFramePr>
            <a:graphicFrameLocks noGrp="1"/>
          </p:cNvGraphicFramePr>
          <p:nvPr>
            <p:ph idx="1"/>
            <p:extLst>
              <p:ext uri="{D42A27DB-BD31-4B8C-83A1-F6EECF244321}">
                <p14:modId xmlns:p14="http://schemas.microsoft.com/office/powerpoint/2010/main" val="2379446386"/>
              </p:ext>
            </p:extLst>
          </p:nvPr>
        </p:nvGraphicFramePr>
        <p:xfrm>
          <a:off x="1715588" y="1750423"/>
          <a:ext cx="9118692" cy="3936272"/>
        </p:xfrm>
        <a:graphic>
          <a:graphicData uri="http://schemas.openxmlformats.org/drawingml/2006/table">
            <a:tbl>
              <a:tblPr firstRow="1" firstCol="1" bandRow="1"/>
              <a:tblGrid>
                <a:gridCol w="2155744">
                  <a:extLst>
                    <a:ext uri="{9D8B030D-6E8A-4147-A177-3AD203B41FA5}">
                      <a16:colId xmlns:a16="http://schemas.microsoft.com/office/drawing/2014/main" val="153879244"/>
                    </a:ext>
                  </a:extLst>
                </a:gridCol>
                <a:gridCol w="6962948">
                  <a:extLst>
                    <a:ext uri="{9D8B030D-6E8A-4147-A177-3AD203B41FA5}">
                      <a16:colId xmlns:a16="http://schemas.microsoft.com/office/drawing/2014/main" val="1494204266"/>
                    </a:ext>
                  </a:extLst>
                </a:gridCol>
              </a:tblGrid>
              <a:tr h="314047">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300" dirty="0">
                          <a:effectLst/>
                          <a:latin typeface="Calibri" panose="020F0502020204030204" pitchFamily="34" charset="0"/>
                          <a:ea typeface="Calibri" panose="020F0502020204030204" pitchFamily="34" charset="0"/>
                          <a:cs typeface="Times New Roman" panose="02020603050405020304" pitchFamily="18" charset="0"/>
                        </a:rPr>
                        <a:t>The </a:t>
                      </a:r>
                      <a:r>
                        <a:rPr lang="en-IN" sz="1300" dirty="0" smtClean="0">
                          <a:effectLst/>
                          <a:latin typeface="Calibri" panose="020F0502020204030204" pitchFamily="34" charset="0"/>
                          <a:ea typeface="Calibri" panose="020F0502020204030204" pitchFamily="34" charset="0"/>
                          <a:cs typeface="Times New Roman" panose="02020603050405020304" pitchFamily="18" charset="0"/>
                        </a:rPr>
                        <a:t>Notification Agent </a:t>
                      </a:r>
                      <a:r>
                        <a:rPr lang="en-IN" sz="1300" dirty="0">
                          <a:effectLst/>
                          <a:latin typeface="Calibri" panose="020F0502020204030204" pitchFamily="34" charset="0"/>
                          <a:ea typeface="Calibri" panose="020F0502020204030204" pitchFamily="34" charset="0"/>
                          <a:cs typeface="Times New Roman" panose="02020603050405020304" pitchFamily="18" charset="0"/>
                        </a:rPr>
                        <a:t>uses this use case to send notifications to the user</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3939152"/>
                  </a:ext>
                </a:extLst>
              </a:tr>
              <a:tr h="31077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300">
                          <a:effectLst/>
                          <a:latin typeface="Calibri" panose="020F0502020204030204" pitchFamily="34" charset="0"/>
                          <a:ea typeface="Calibri" panose="020F0502020204030204" pitchFamily="34" charset="0"/>
                          <a:cs typeface="Times New Roman" panose="02020603050405020304" pitchFamily="18" charset="0"/>
                        </a:rPr>
                        <a:t>Appointment is booked and a video link has been generated</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9577918"/>
                  </a:ext>
                </a:extLst>
              </a:tr>
              <a:tr h="636800">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300" dirty="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notification agent sends appointment updates to user via email and/or SMS</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1386470"/>
                  </a:ext>
                </a:extLst>
              </a:tr>
              <a:tr h="310778">
                <a:tc>
                  <a:txBody>
                    <a:bodyPr/>
                    <a:lstStyle/>
                    <a:p>
                      <a:pP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80799600"/>
                  </a:ext>
                </a:extLst>
              </a:tr>
              <a:tr h="467863">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300" dirty="0">
                          <a:effectLst/>
                          <a:latin typeface="Calibri" panose="020F0502020204030204" pitchFamily="34" charset="0"/>
                          <a:ea typeface="Calibri" panose="020F0502020204030204" pitchFamily="34" charset="0"/>
                          <a:cs typeface="Times New Roman" panose="02020603050405020304" pitchFamily="18" charset="0"/>
                        </a:rPr>
                        <a:t>The notification agent receives user information (email-address and cell phone number) from the clinic system agent </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7977401"/>
                  </a:ext>
                </a:extLst>
              </a:tr>
              <a:tr h="636800">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300" dirty="0">
                          <a:effectLst/>
                          <a:latin typeface="Calibri" panose="020F0502020204030204" pitchFamily="34" charset="0"/>
                          <a:ea typeface="Calibri" panose="020F0502020204030204" pitchFamily="34" charset="0"/>
                          <a:cs typeface="Times New Roman" panose="02020603050405020304" pitchFamily="18" charset="0"/>
                        </a:rPr>
                        <a:t>The notification agent also receives video link information from the video agent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9103043"/>
                  </a:ext>
                </a:extLst>
              </a:tr>
              <a:tr h="636800">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300" dirty="0">
                          <a:effectLst/>
                          <a:latin typeface="Calibri" panose="020F0502020204030204" pitchFamily="34" charset="0"/>
                          <a:ea typeface="Calibri" panose="020F0502020204030204" pitchFamily="34" charset="0"/>
                          <a:cs typeface="Times New Roman" panose="02020603050405020304" pitchFamily="18" charset="0"/>
                        </a:rPr>
                        <a:t>The notification agent receives status update request from the clinic system agent at regular intervals</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6817692"/>
                  </a:ext>
                </a:extLst>
              </a:tr>
              <a:tr h="622406">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300" dirty="0">
                          <a:effectLst/>
                          <a:latin typeface="Calibri" panose="020F0502020204030204" pitchFamily="34" charset="0"/>
                          <a:ea typeface="Calibri" panose="020F0502020204030204" pitchFamily="34" charset="0"/>
                          <a:cs typeface="Times New Roman" panose="02020603050405020304" pitchFamily="18" charset="0"/>
                        </a:rPr>
                        <a:t>The notification agent sends out notification to the user in form of updates and daily remainders </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623903"/>
                  </a:ext>
                </a:extLst>
              </a:tr>
            </a:tbl>
          </a:graphicData>
        </a:graphic>
      </p:graphicFrame>
      <p:sp>
        <p:nvSpPr>
          <p:cNvPr id="4" name="Date Placeholder 3">
            <a:extLst>
              <a:ext uri="{FF2B5EF4-FFF2-40B4-BE49-F238E27FC236}">
                <a16:creationId xmlns:a16="http://schemas.microsoft.com/office/drawing/2014/main" id="{60367744-9BB1-4AF3-8076-F14829CF403E}"/>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3DE3AB94-EFA0-4717-899E-9A99F09BD6EE}"/>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9F170A-D563-4E07-AAED-58399A750A15}"/>
              </a:ext>
            </a:extLst>
          </p:cNvPr>
          <p:cNvSpPr>
            <a:spLocks noGrp="1"/>
          </p:cNvSpPr>
          <p:nvPr>
            <p:ph type="sldNum" sz="quarter" idx="12"/>
          </p:nvPr>
        </p:nvSpPr>
        <p:spPr/>
        <p:txBody>
          <a:bodyPr/>
          <a:lstStyle/>
          <a:p>
            <a:fld id="{A4BAB868-1E00-44C6-B1AB-DFCC5F9865BA}" type="slidenum">
              <a:rPr lang="ja-JP" altLang="en-US" smtClean="0"/>
              <a:t>25</a:t>
            </a:fld>
            <a:endParaRPr lang="en-US" altLang="ja-JP"/>
          </a:p>
        </p:txBody>
      </p:sp>
    </p:spTree>
    <p:extLst>
      <p:ext uri="{BB962C8B-B14F-4D97-AF65-F5344CB8AC3E}">
        <p14:creationId xmlns:p14="http://schemas.microsoft.com/office/powerpoint/2010/main" val="3144072743"/>
      </p:ext>
    </p:extLst>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a:t>
            </a:r>
            <a:r>
              <a:rPr lang="en-US" dirty="0" smtClean="0"/>
              <a:t>Notification </a:t>
            </a:r>
            <a:r>
              <a:rPr lang="en-US" dirty="0"/>
              <a:t>Agent</a:t>
            </a:r>
            <a:endParaRPr lang="en-CA"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3895080025"/>
              </p:ext>
            </p:extLst>
          </p:nvPr>
        </p:nvGraphicFramePr>
        <p:xfrm>
          <a:off x="1422401" y="1657349"/>
          <a:ext cx="9883775" cy="4181478"/>
        </p:xfrm>
        <a:graphic>
          <a:graphicData uri="http://schemas.openxmlformats.org/drawingml/2006/table">
            <a:tbl>
              <a:tblPr/>
              <a:tblGrid>
                <a:gridCol w="2695575">
                  <a:extLst>
                    <a:ext uri="{9D8B030D-6E8A-4147-A177-3AD203B41FA5}">
                      <a16:colId xmlns:a16="http://schemas.microsoft.com/office/drawing/2014/main" val="3560748494"/>
                    </a:ext>
                  </a:extLst>
                </a:gridCol>
                <a:gridCol w="3463065">
                  <a:extLst>
                    <a:ext uri="{9D8B030D-6E8A-4147-A177-3AD203B41FA5}">
                      <a16:colId xmlns:a16="http://schemas.microsoft.com/office/drawing/2014/main" val="970437548"/>
                    </a:ext>
                  </a:extLst>
                </a:gridCol>
                <a:gridCol w="3725135">
                  <a:extLst>
                    <a:ext uri="{9D8B030D-6E8A-4147-A177-3AD203B41FA5}">
                      <a16:colId xmlns:a16="http://schemas.microsoft.com/office/drawing/2014/main" val="3492690313"/>
                    </a:ext>
                  </a:extLst>
                </a:gridCol>
              </a:tblGrid>
              <a:tr h="210389">
                <a:tc>
                  <a:txBody>
                    <a:bodyPr/>
                    <a:lstStyle/>
                    <a:p>
                      <a:pPr algn="l" fontAlgn="b"/>
                      <a:r>
                        <a:rPr lang="en-CA" sz="1100" b="1" i="0" u="none" strike="noStrike">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826414664"/>
                  </a:ext>
                </a:extLst>
              </a:tr>
              <a:tr h="1025645">
                <a:tc>
                  <a:txBody>
                    <a:bodyPr/>
                    <a:lstStyle/>
                    <a:p>
                      <a:pPr algn="l" fontAlgn="ctr"/>
                      <a:r>
                        <a:rPr lang="en-CA" sz="1100" b="0" i="0" u="none" strike="noStrike">
                          <a:solidFill>
                            <a:srgbClr val="000000"/>
                          </a:solidFill>
                          <a:effectLst/>
                          <a:latin typeface="Calibri" panose="020F0502020204030204" pitchFamily="34" charset="0"/>
                        </a:rPr>
                        <a:t>1a</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100" b="0" i="0" u="none" strike="noStrike">
                          <a:solidFill>
                            <a:srgbClr val="000000"/>
                          </a:solidFill>
                          <a:effectLst/>
                          <a:latin typeface="Calibri" panose="020F0502020204030204" pitchFamily="34" charset="0"/>
                        </a:rPr>
                        <a:t>System Not Accessible at this point</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Calibri" panose="020F0502020204030204" pitchFamily="34" charset="0"/>
                        </a:rPr>
                        <a:t>Error Message is generated stating that stystem is not accessible.</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22267423"/>
                  </a:ext>
                </a:extLst>
              </a:tr>
              <a:tr h="1025645">
                <a:tc>
                  <a:txBody>
                    <a:bodyPr/>
                    <a:lstStyle/>
                    <a:p>
                      <a:pPr algn="l" fontAlgn="ctr"/>
                      <a:r>
                        <a:rPr lang="en-CA" sz="1100" b="0" i="0" u="none" strike="noStrike">
                          <a:solidFill>
                            <a:srgbClr val="000000"/>
                          </a:solidFill>
                          <a:effectLst/>
                          <a:latin typeface="Calibri" panose="020F0502020204030204" pitchFamily="34" charset="0"/>
                        </a:rPr>
                        <a:t>3a</a:t>
                      </a:r>
                    </a:p>
                  </a:txBody>
                  <a:tcPr marL="7620" marR="7620" marT="762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User not reachable at this point</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Error Message is generated stating that user is not reachable.</a:t>
                      </a:r>
                    </a:p>
                  </a:txBody>
                  <a:tcPr marL="7620" marR="7620" marT="762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515083"/>
                  </a:ext>
                </a:extLst>
              </a:tr>
              <a:tr h="210389">
                <a:tc>
                  <a:txBody>
                    <a:bodyPr/>
                    <a:lstStyle/>
                    <a:p>
                      <a:pPr algn="l" fontAlgn="b"/>
                      <a:r>
                        <a:rPr lang="en-CA" sz="1100" b="1" i="0" u="none" strike="noStrike">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097203048"/>
                  </a:ext>
                </a:extLst>
              </a:tr>
              <a:tr h="210389">
                <a:tc>
                  <a:txBody>
                    <a:bodyPr/>
                    <a:lstStyle/>
                    <a:p>
                      <a:pPr algn="l" fontAlgn="b"/>
                      <a:r>
                        <a:rPr lang="en-CA" sz="1100" b="1" i="0" u="none" strike="noStrike">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a:solidFill>
                            <a:srgbClr val="000000"/>
                          </a:solidFill>
                          <a:effectLst/>
                          <a:latin typeface="Calibri" panose="020F0502020204030204" pitchFamily="34" charset="0"/>
                        </a:rPr>
                        <a:t>Clinic System Agent</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743953456"/>
                  </a:ext>
                </a:extLst>
              </a:tr>
              <a:tr h="219155">
                <a:tc>
                  <a:txBody>
                    <a:bodyPr/>
                    <a:lstStyle/>
                    <a:p>
                      <a:pPr algn="l" fontAlgn="b"/>
                      <a:r>
                        <a:rPr lang="en-CA" sz="1100" b="1" i="0" u="none" strike="noStrike">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Video Link Agent, Clinic System Agent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2068129"/>
                  </a:ext>
                </a:extLst>
              </a:tr>
              <a:tr h="219155">
                <a:tc gridSpan="3">
                  <a:txBody>
                    <a:bodyPr/>
                    <a:lstStyle/>
                    <a:p>
                      <a:pPr algn="l" fontAlgn="b"/>
                      <a:r>
                        <a:rPr lang="en-CA" sz="1100" b="1" i="0" u="none" strike="noStrike">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51066477"/>
                  </a:ext>
                </a:extLst>
              </a:tr>
              <a:tr h="210389">
                <a:tc>
                  <a:txBody>
                    <a:bodyPr/>
                    <a:lstStyle/>
                    <a:p>
                      <a:pPr algn="l" fontAlgn="b"/>
                      <a:r>
                        <a:rPr lang="en-CA" sz="1100" b="1" i="0" u="none" strike="noStrike">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584245877"/>
                  </a:ext>
                </a:extLst>
              </a:tr>
              <a:tr h="210389">
                <a:tc>
                  <a:txBody>
                    <a:bodyPr/>
                    <a:lstStyle/>
                    <a:p>
                      <a:pPr algn="l" fontAlgn="b"/>
                      <a:r>
                        <a:rPr lang="en-CA" sz="1100" b="1" i="0" u="none" strike="noStrike">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Data Required for Notification Agent</a:t>
                      </a:r>
                    </a:p>
                  </a:txBody>
                  <a:tcPr marL="7620" marR="7620" marT="7620" marB="0" anchor="b">
                    <a:lnL>
                      <a:noFill/>
                    </a:lnL>
                    <a:lnR>
                      <a:noFill/>
                    </a:lnR>
                    <a:lnT>
                      <a:noFill/>
                    </a:lnT>
                    <a:lnB>
                      <a:noFill/>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63553938"/>
                  </a:ext>
                </a:extLst>
              </a:tr>
              <a:tr h="210389">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n-CA" sz="1100" b="0" i="0" u="none" strike="noStrike">
                          <a:solidFill>
                            <a:srgbClr val="000000"/>
                          </a:solidFill>
                          <a:effectLst/>
                          <a:latin typeface="Calibri" panose="020F0502020204030204" pitchFamily="34" charset="0"/>
                        </a:rPr>
                        <a:t>Video Link</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n-CA"/>
                    </a:p>
                  </a:txBody>
                  <a:tcPr/>
                </a:tc>
                <a:extLst>
                  <a:ext uri="{0D108BD9-81ED-4DB2-BD59-A6C34878D82A}">
                    <a16:rowId xmlns:a16="http://schemas.microsoft.com/office/drawing/2014/main" val="3851404489"/>
                  </a:ext>
                </a:extLst>
              </a:tr>
              <a:tr h="210389">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n-US" sz="1100" b="0" i="0" u="none" strike="noStrike">
                          <a:solidFill>
                            <a:srgbClr val="000000"/>
                          </a:solidFill>
                          <a:effectLst/>
                          <a:latin typeface="Calibri" panose="020F0502020204030204" pitchFamily="34" charset="0"/>
                        </a:rPr>
                        <a:t>Email Address and Cell Phone Number of the user</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n-CA"/>
                    </a:p>
                  </a:txBody>
                  <a:tcPr/>
                </a:tc>
                <a:extLst>
                  <a:ext uri="{0D108BD9-81ED-4DB2-BD59-A6C34878D82A}">
                    <a16:rowId xmlns:a16="http://schemas.microsoft.com/office/drawing/2014/main" val="2916741115"/>
                  </a:ext>
                </a:extLst>
              </a:tr>
              <a:tr h="219155">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455242491"/>
                  </a:ext>
                </a:extLst>
              </a:tr>
            </a:tbl>
          </a:graphicData>
        </a:graphic>
      </p:graphicFrame>
      <p:sp>
        <p:nvSpPr>
          <p:cNvPr id="4" name="Date Placeholder 3">
            <a:extLst>
              <a:ext uri="{FF2B5EF4-FFF2-40B4-BE49-F238E27FC236}">
                <a16:creationId xmlns:a16="http://schemas.microsoft.com/office/drawing/2014/main" id="{24741039-9CC1-410F-8517-9D84D09A1E1A}"/>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26</a:t>
            </a:fld>
            <a:endParaRPr lang="en-US" altLang="ja-JP"/>
          </a:p>
        </p:txBody>
      </p:sp>
    </p:spTree>
    <p:extLst>
      <p:ext uri="{BB962C8B-B14F-4D97-AF65-F5344CB8AC3E}">
        <p14:creationId xmlns:p14="http://schemas.microsoft.com/office/powerpoint/2010/main" val="4213622523"/>
      </p:ext>
    </p:extLst>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Specification : E-R Diagram</a:t>
            </a:r>
            <a:endParaRPr lang="en-CA"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27</a:t>
            </a:fld>
            <a:endParaRPr lang="en-US" altLang="ja-JP"/>
          </a:p>
        </p:txBody>
      </p:sp>
      <p:pic>
        <p:nvPicPr>
          <p:cNvPr id="5" name="Picture 4"/>
          <p:cNvPicPr>
            <a:picLocks noChangeAspect="1"/>
          </p:cNvPicPr>
          <p:nvPr/>
        </p:nvPicPr>
        <p:blipFill>
          <a:blip r:embed="rId2"/>
          <a:stretch>
            <a:fillRect/>
          </a:stretch>
        </p:blipFill>
        <p:spPr>
          <a:xfrm>
            <a:off x="1716541" y="1567543"/>
            <a:ext cx="9629775" cy="4464004"/>
          </a:xfrm>
          <a:prstGeom prst="rect">
            <a:avLst/>
          </a:prstGeom>
        </p:spPr>
      </p:pic>
    </p:spTree>
    <p:extLst>
      <p:ext uri="{BB962C8B-B14F-4D97-AF65-F5344CB8AC3E}">
        <p14:creationId xmlns:p14="http://schemas.microsoft.com/office/powerpoint/2010/main" val="2083541549"/>
      </p:ext>
    </p:extLst>
  </p:cSld>
  <p:clrMapOvr>
    <a:masterClrMapping/>
  </p:clrMapOvr>
  <p:transition>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Typical Data Definition</a:t>
            </a:r>
            <a:endParaRPr lang="en-CA"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28</a:t>
            </a:fld>
            <a:endParaRPr lang="en-US" altLang="ja-JP"/>
          </a:p>
        </p:txBody>
      </p:sp>
      <p:sp>
        <p:nvSpPr>
          <p:cNvPr id="3" name="TextBox 2"/>
          <p:cNvSpPr txBox="1"/>
          <p:nvPr/>
        </p:nvSpPr>
        <p:spPr>
          <a:xfrm>
            <a:off x="1219200" y="1541417"/>
            <a:ext cx="10075817" cy="923330"/>
          </a:xfrm>
          <a:prstGeom prst="rect">
            <a:avLst/>
          </a:prstGeom>
          <a:noFill/>
        </p:spPr>
        <p:txBody>
          <a:bodyPr wrap="square" rtlCol="0">
            <a:spAutoFit/>
          </a:bodyPr>
          <a:lstStyle/>
          <a:p>
            <a:r>
              <a:rPr lang="en-US" b="1" i="1" dirty="0" smtClean="0">
                <a:solidFill>
                  <a:srgbClr val="00B050"/>
                </a:solidFill>
              </a:rPr>
              <a:t>Appointment</a:t>
            </a:r>
            <a:r>
              <a:rPr lang="en-US" i="1" dirty="0" smtClean="0">
                <a:solidFill>
                  <a:srgbClr val="00B050"/>
                </a:solidFill>
              </a:rPr>
              <a:t>: </a:t>
            </a:r>
            <a:r>
              <a:rPr lang="en-US" dirty="0" smtClean="0"/>
              <a:t>The appointment details(including Pet’s Symptoms and other client details) are stored in this table. This table also contains the appointment specific information such as criticality and feedback details. The table is used to keep track of the owner’s email, phone number and appointment status as well.</a:t>
            </a:r>
            <a:endParaRPr lang="en-IN" i="1" dirty="0"/>
          </a:p>
        </p:txBody>
      </p:sp>
      <p:pic>
        <p:nvPicPr>
          <p:cNvPr id="7" name="Picture 6"/>
          <p:cNvPicPr>
            <a:picLocks noChangeAspect="1"/>
          </p:cNvPicPr>
          <p:nvPr/>
        </p:nvPicPr>
        <p:blipFill>
          <a:blip r:embed="rId2"/>
          <a:stretch>
            <a:fillRect/>
          </a:stretch>
        </p:blipFill>
        <p:spPr>
          <a:xfrm>
            <a:off x="2953157" y="2602814"/>
            <a:ext cx="6089243" cy="3403121"/>
          </a:xfrm>
          <a:prstGeom prst="rect">
            <a:avLst/>
          </a:prstGeom>
        </p:spPr>
      </p:pic>
    </p:spTree>
    <p:extLst>
      <p:ext uri="{BB962C8B-B14F-4D97-AF65-F5344CB8AC3E}">
        <p14:creationId xmlns:p14="http://schemas.microsoft.com/office/powerpoint/2010/main" val="1321232463"/>
      </p:ext>
    </p:extLst>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Typical Data Definition(contd.)</a:t>
            </a:r>
            <a:endParaRPr lang="en-CA"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29</a:t>
            </a:fld>
            <a:endParaRPr lang="en-US" altLang="ja-JP"/>
          </a:p>
        </p:txBody>
      </p:sp>
      <p:sp>
        <p:nvSpPr>
          <p:cNvPr id="3" name="TextBox 2"/>
          <p:cNvSpPr txBox="1"/>
          <p:nvPr/>
        </p:nvSpPr>
        <p:spPr>
          <a:xfrm>
            <a:off x="1219200" y="1541417"/>
            <a:ext cx="10075817" cy="646331"/>
          </a:xfrm>
          <a:prstGeom prst="rect">
            <a:avLst/>
          </a:prstGeom>
          <a:noFill/>
        </p:spPr>
        <p:txBody>
          <a:bodyPr wrap="square" rtlCol="0">
            <a:spAutoFit/>
          </a:bodyPr>
          <a:lstStyle/>
          <a:p>
            <a:r>
              <a:rPr lang="en-US" b="1" i="1" dirty="0" smtClean="0">
                <a:solidFill>
                  <a:srgbClr val="00B050"/>
                </a:solidFill>
              </a:rPr>
              <a:t>Client</a:t>
            </a:r>
            <a:r>
              <a:rPr lang="en-US" i="1" dirty="0" smtClean="0">
                <a:solidFill>
                  <a:srgbClr val="00B050"/>
                </a:solidFill>
              </a:rPr>
              <a:t>: </a:t>
            </a:r>
            <a:r>
              <a:rPr lang="en-US" dirty="0" smtClean="0"/>
              <a:t>The client details(name, contact, username, password, etc.) are stored in this table. The table is used to keep track of the owner’s information and used to auto-populate the UI after he/she logs in.</a:t>
            </a:r>
            <a:endParaRPr lang="en-IN" i="1" dirty="0"/>
          </a:p>
        </p:txBody>
      </p:sp>
      <p:pic>
        <p:nvPicPr>
          <p:cNvPr id="5" name="Picture 4"/>
          <p:cNvPicPr>
            <a:picLocks noChangeAspect="1"/>
          </p:cNvPicPr>
          <p:nvPr/>
        </p:nvPicPr>
        <p:blipFill>
          <a:blip r:embed="rId2"/>
          <a:stretch>
            <a:fillRect/>
          </a:stretch>
        </p:blipFill>
        <p:spPr>
          <a:xfrm>
            <a:off x="3075077" y="2554500"/>
            <a:ext cx="6147300" cy="3042852"/>
          </a:xfrm>
          <a:prstGeom prst="rect">
            <a:avLst/>
          </a:prstGeom>
        </p:spPr>
      </p:pic>
    </p:spTree>
    <p:extLst>
      <p:ext uri="{BB962C8B-B14F-4D97-AF65-F5344CB8AC3E}">
        <p14:creationId xmlns:p14="http://schemas.microsoft.com/office/powerpoint/2010/main" val="3272987397"/>
      </p:ext>
    </p:extLst>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88275"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9538788" y="6457950"/>
            <a:ext cx="2540000" cy="400050"/>
          </a:xfrm>
        </p:spPr>
        <p:txBody>
          <a:bodyPr/>
          <a:lstStyle/>
          <a:p>
            <a:pPr fontAlgn="base">
              <a:spcBef>
                <a:spcPct val="0"/>
              </a:spcBef>
              <a:spcAft>
                <a:spcPct val="0"/>
              </a:spcAft>
            </a:pPr>
            <a:fld id="{41250157-63A0-42F0-B449-1FE0403F37FF}" type="slidenum">
              <a:rPr lang="ja-JP" altLang="en-US">
                <a:solidFill>
                  <a:srgbClr val="000000"/>
                </a:solidFill>
                <a:latin typeface="Tahoma" panose="020B0604030504040204" pitchFamily="34" charset="0"/>
                <a:ea typeface="MS PGothic" pitchFamily="50" charset="-128"/>
              </a:rPr>
              <a:t>3</a:t>
            </a:fld>
            <a:endParaRPr lang="en-US" altLang="ja-JP" dirty="0">
              <a:solidFill>
                <a:srgbClr val="000000"/>
              </a:solidFill>
              <a:latin typeface="Tahoma" panose="020B0604030504040204" pitchFamily="34" charset="0"/>
              <a:ea typeface="MS PGothic" pitchFamily="50" charset="-128"/>
            </a:endParaRPr>
          </a:p>
        </p:txBody>
      </p:sp>
      <p:sp>
        <p:nvSpPr>
          <p:cNvPr id="1298434" name="Rectangle 2"/>
          <p:cNvSpPr>
            <a:spLocks noGrp="1" noChangeArrowheads="1"/>
          </p:cNvSpPr>
          <p:nvPr>
            <p:ph type="title"/>
          </p:nvPr>
        </p:nvSpPr>
        <p:spPr/>
        <p:txBody>
          <a:bodyPr/>
          <a:lstStyle/>
          <a:p>
            <a:r>
              <a:rPr lang="en-CA"/>
              <a:t>2. System Description</a:t>
            </a:r>
          </a:p>
        </p:txBody>
      </p:sp>
      <p:sp>
        <p:nvSpPr>
          <p:cNvPr id="1298435" name="Rectangle 3"/>
          <p:cNvSpPr>
            <a:spLocks noGrp="1" noChangeArrowheads="1"/>
          </p:cNvSpPr>
          <p:nvPr>
            <p:ph type="body" idx="1"/>
          </p:nvPr>
        </p:nvSpPr>
        <p:spPr>
          <a:xfrm>
            <a:off x="1219200" y="1691141"/>
            <a:ext cx="10668000" cy="4532312"/>
          </a:xfrm>
        </p:spPr>
        <p:txBody>
          <a:bodyPr/>
          <a:lstStyle/>
          <a:p>
            <a:pPr>
              <a:lnSpc>
                <a:spcPct val="80000"/>
              </a:lnSpc>
              <a:buFont typeface="Wingdings" panose="05000000000000000000" pitchFamily="2" charset="2"/>
              <a:buChar char="§"/>
            </a:pPr>
            <a:r>
              <a:rPr lang="en-CA" sz="2600" dirty="0"/>
              <a:t>The proposed </a:t>
            </a:r>
            <a:r>
              <a:rPr lang="en-CA" sz="2600" b="1" dirty="0">
                <a:solidFill>
                  <a:srgbClr val="D60093"/>
                </a:solidFill>
              </a:rPr>
              <a:t>E-Vet System(EVS)</a:t>
            </a:r>
            <a:r>
              <a:rPr lang="en-CA" sz="2600" dirty="0"/>
              <a:t> is a multi-agent system designed to render multiple functionalities to simplify the appointment booking process to the pet-owner(user) based on the owner’s preferences. </a:t>
            </a:r>
          </a:p>
          <a:p>
            <a:pPr>
              <a:lnSpc>
                <a:spcPct val="80000"/>
              </a:lnSpc>
              <a:buFont typeface="Wingdings" panose="05000000000000000000" pitchFamily="2" charset="2"/>
              <a:buChar char="§"/>
            </a:pPr>
            <a:r>
              <a:rPr lang="en-CA" sz="2600" dirty="0"/>
              <a:t>The clinic package is composed of a Video Interaction system, a Reminder generator, and a utility to generate medical reports.</a:t>
            </a:r>
          </a:p>
          <a:p>
            <a:pPr>
              <a:lnSpc>
                <a:spcPct val="80000"/>
              </a:lnSpc>
              <a:buFont typeface="Wingdings" panose="05000000000000000000" pitchFamily="2" charset="2"/>
              <a:buChar char="§"/>
            </a:pPr>
            <a:r>
              <a:rPr lang="en-CA" sz="2600" dirty="0"/>
              <a:t>The </a:t>
            </a:r>
            <a:r>
              <a:rPr lang="en-CA" sz="2600" b="1" dirty="0">
                <a:solidFill>
                  <a:srgbClr val="D60093"/>
                </a:solidFill>
              </a:rPr>
              <a:t>EVS </a:t>
            </a:r>
            <a:r>
              <a:rPr lang="en-CA" sz="2600" dirty="0"/>
              <a:t>application deals with a doctor’s multiple available schedules to find the optimum appointment window for the pet-owner, taking into consideration the related fees and severity of the symptoms. </a:t>
            </a:r>
          </a:p>
          <a:p>
            <a:pPr>
              <a:lnSpc>
                <a:spcPct val="80000"/>
              </a:lnSpc>
              <a:buFont typeface="Wingdings" panose="05000000000000000000" pitchFamily="2" charset="2"/>
              <a:buChar char="§"/>
            </a:pPr>
            <a:r>
              <a:rPr lang="en-CA" sz="2600" dirty="0"/>
              <a:t>The application has to schedule the appointment and send regular reminders for the appointment dates to the pet-owner. It also generates a medical report based upon the doctor’s feedback and stores it for future references.</a:t>
            </a:r>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Typical Data Definition(contd.)</a:t>
            </a:r>
            <a:endParaRPr lang="en-CA"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30</a:t>
            </a:fld>
            <a:endParaRPr lang="en-US" altLang="ja-JP"/>
          </a:p>
        </p:txBody>
      </p:sp>
      <p:sp>
        <p:nvSpPr>
          <p:cNvPr id="3" name="TextBox 2"/>
          <p:cNvSpPr txBox="1"/>
          <p:nvPr/>
        </p:nvSpPr>
        <p:spPr>
          <a:xfrm>
            <a:off x="1219200" y="1558835"/>
            <a:ext cx="10075817" cy="646331"/>
          </a:xfrm>
          <a:prstGeom prst="rect">
            <a:avLst/>
          </a:prstGeom>
          <a:noFill/>
        </p:spPr>
        <p:txBody>
          <a:bodyPr wrap="square" rtlCol="0">
            <a:spAutoFit/>
          </a:bodyPr>
          <a:lstStyle/>
          <a:p>
            <a:r>
              <a:rPr lang="en-US" b="1" i="1" dirty="0" smtClean="0">
                <a:solidFill>
                  <a:srgbClr val="00B050"/>
                </a:solidFill>
              </a:rPr>
              <a:t>Doctor</a:t>
            </a:r>
            <a:r>
              <a:rPr lang="en-US" i="1" dirty="0" smtClean="0">
                <a:solidFill>
                  <a:srgbClr val="00B050"/>
                </a:solidFill>
              </a:rPr>
              <a:t>: </a:t>
            </a:r>
            <a:r>
              <a:rPr lang="en-US" dirty="0" smtClean="0"/>
              <a:t>The Doctor details(name, contact, specialty, username, password, etc.) are stored in this table. The table is used to keep track of the doctor’s information and used to auto-populate the UI after he/she logs in. </a:t>
            </a:r>
            <a:endParaRPr lang="en-IN" i="1" dirty="0"/>
          </a:p>
        </p:txBody>
      </p:sp>
      <p:pic>
        <p:nvPicPr>
          <p:cNvPr id="10" name="Picture 9"/>
          <p:cNvPicPr>
            <a:picLocks noChangeAspect="1"/>
          </p:cNvPicPr>
          <p:nvPr/>
        </p:nvPicPr>
        <p:blipFill>
          <a:blip r:embed="rId2"/>
          <a:stretch>
            <a:fillRect/>
          </a:stretch>
        </p:blipFill>
        <p:spPr>
          <a:xfrm>
            <a:off x="3008403" y="2360651"/>
            <a:ext cx="6198091" cy="3407138"/>
          </a:xfrm>
          <a:prstGeom prst="rect">
            <a:avLst/>
          </a:prstGeom>
        </p:spPr>
      </p:pic>
    </p:spTree>
    <p:extLst>
      <p:ext uri="{BB962C8B-B14F-4D97-AF65-F5344CB8AC3E}">
        <p14:creationId xmlns:p14="http://schemas.microsoft.com/office/powerpoint/2010/main" val="3238899533"/>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System Description (cont’d)</a:t>
            </a:r>
          </a:p>
        </p:txBody>
      </p:sp>
      <p:pic>
        <p:nvPicPr>
          <p:cNvPr id="8" name="Content Placeholder 7"/>
          <p:cNvPicPr>
            <a:picLocks noGrp="1" noChangeAspect="1"/>
          </p:cNvPicPr>
          <p:nvPr>
            <p:ph idx="1"/>
          </p:nvPr>
        </p:nvPicPr>
        <p:blipFill>
          <a:blip r:embed="rId2"/>
          <a:stretch>
            <a:fillRect/>
          </a:stretch>
        </p:blipFill>
        <p:spPr>
          <a:xfrm>
            <a:off x="2733676" y="1504950"/>
            <a:ext cx="6517240" cy="4733925"/>
          </a:xfrm>
        </p:spPr>
      </p:pic>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a:t>
            </a:fld>
            <a:endParaRPr lang="en-US" altLang="ja-JP"/>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3. Assumptions</a:t>
            </a:r>
          </a:p>
        </p:txBody>
      </p:sp>
      <p:sp>
        <p:nvSpPr>
          <p:cNvPr id="3" name="Content Placeholder 2"/>
          <p:cNvSpPr>
            <a:spLocks noGrp="1"/>
          </p:cNvSpPr>
          <p:nvPr>
            <p:ph idx="1"/>
          </p:nvPr>
        </p:nvSpPr>
        <p:spPr/>
        <p:txBody>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To enable video interaction between the doctor and the patient, the system will use existing video conferencing platforms (ZOOM/ Google Meet, etc.)</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The user schedules their appointment using a web interface. The interface captures the user preferences and updates the available time slots in real time. </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5</a:t>
            </a:fld>
            <a:endParaRPr lang="en-US" altLang="ja-JP"/>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4. Requirements</a:t>
            </a:r>
          </a:p>
        </p:txBody>
      </p:sp>
      <p:sp>
        <p:nvSpPr>
          <p:cNvPr id="3" name="Content Placeholder 2"/>
          <p:cNvSpPr>
            <a:spLocks noGrp="1"/>
          </p:cNvSpPr>
          <p:nvPr>
            <p:ph idx="1"/>
          </p:nvPr>
        </p:nvSpPr>
        <p:spPr/>
        <p:txBody>
          <a:bodyPr/>
          <a:lstStyle/>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The Video Enabled e-Vet System shall provide a web interface allowing the clients to login and register themselves.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allow patients to schedule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record patient’s profile in a database and display it based on their name/id.</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remind patients of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send an appointment confirmation to the patient, including an invitation to the scheduled video enabled meeting</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provide multiple printable letter templates to doctors</a:t>
            </a:r>
          </a:p>
          <a:p>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6</a:t>
            </a:fld>
            <a:endParaRPr lang="en-US" altLang="ja-JP"/>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Wish List (Not Implemented)</a:t>
            </a:r>
            <a:endParaRPr lang="en-CA" dirty="0"/>
          </a:p>
        </p:txBody>
      </p:sp>
      <p:sp>
        <p:nvSpPr>
          <p:cNvPr id="3" name="Content Placeholder 2"/>
          <p:cNvSpPr>
            <a:spLocks noGrp="1"/>
          </p:cNvSpPr>
          <p:nvPr>
            <p:ph idx="1"/>
          </p:nvPr>
        </p:nvSpPr>
        <p:spPr/>
        <p:txBody>
          <a:bodyPr/>
          <a:lstStyle/>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e-vet system can send a recommendation letter to specialists on behalf of doctors.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offer multiple payment options.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have a mechanism to reply to instant scientific questions to physicians (similar to an encyclopedia).</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can search in the ontology for relevant documents.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Doctors can also register themselves on the portal, giving the client freedom to choose their doctor(s).</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Recording patient feedback on the doctor and doctor feedback on the patient.</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E-pharmacy: customers can purchase medicines and other essentials through the portal and get them delivered to their homes.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complete a lab requisition through the portal.</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communicate with the doctor via text messaging.</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system should display desired graphs and statistics based on a patient’s profile.</a:t>
            </a:r>
          </a:p>
          <a:p>
            <a:endParaRPr lang="en-CA" sz="16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7</a:t>
            </a:fld>
            <a:endParaRPr lang="en-US" altLang="ja-JP" dirty="0"/>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Description</a:t>
            </a:r>
            <a:endParaRPr lang="en-IN" dirty="0"/>
          </a:p>
        </p:txBody>
      </p:sp>
      <p:sp>
        <p:nvSpPr>
          <p:cNvPr id="3" name="Content Placeholder 2"/>
          <p:cNvSpPr>
            <a:spLocks noGrp="1"/>
          </p:cNvSpPr>
          <p:nvPr>
            <p:ph idx="1"/>
          </p:nvPr>
        </p:nvSpPr>
        <p:spPr>
          <a:xfrm>
            <a:off x="1200151" y="1560512"/>
            <a:ext cx="10668000" cy="4821237"/>
          </a:xfrm>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Clinic System Agent</a:t>
            </a: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accesses the request sent by the patient(user) through the web interface. In our Architecture the clinic system agent handles the correspondence with all the other </a:t>
            </a:r>
            <a:r>
              <a:rPr lang="en-US" sz="1800" dirty="0" smtClean="0">
                <a:effectLst/>
                <a:latin typeface="Calibri" panose="020F0502020204030204" pitchFamily="34" charset="0"/>
                <a:ea typeface="Calibri" panose="020F0502020204030204" pitchFamily="34" charset="0"/>
                <a:cs typeface="Times New Roman" panose="02020503050405090304" pitchFamily="18" charset="0"/>
              </a:rPr>
              <a:t>agents(as a mediator) </a:t>
            </a:r>
            <a:r>
              <a:rPr lang="en-US" sz="1800" dirty="0">
                <a:effectLst/>
                <a:latin typeface="Calibri" panose="020F0502020204030204" pitchFamily="34" charset="0"/>
                <a:ea typeface="Calibri" panose="020F0502020204030204" pitchFamily="34" charset="0"/>
                <a:cs typeface="Times New Roman" panose="02020503050405090304" pitchFamily="18" charset="0"/>
              </a:rPr>
              <a:t>and in this way, which acts as a central hub.</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is the main agent which has access to the database of our system.</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requests appointments for the patients, search for the patient’s profile in database, shows the profile of patients to the doctor (if available!). Moreover, the clinic system agent also shows the profile of the doctor to the patients.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generates a request for the appointment agent to book an appointment whether it’s a first or a consecutive appointment</a:t>
            </a:r>
            <a:r>
              <a:rPr lang="en-US" sz="1800" dirty="0" smtClean="0">
                <a:effectLst/>
                <a:latin typeface="Calibri" panose="020F0502020204030204" pitchFamily="34" charset="0"/>
                <a:ea typeface="Calibri" panose="020F0502020204030204" pitchFamily="34" charset="0"/>
                <a:cs typeface="Times New Roman" panose="02020503050405090304" pitchFamily="18" charset="0"/>
              </a:rPr>
              <a:t>. It also helps to update and cancel an appointment.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triggers the </a:t>
            </a:r>
            <a:r>
              <a:rPr lang="en-US" sz="1800" dirty="0" smtClean="0">
                <a:effectLst/>
                <a:latin typeface="Calibri" panose="020F0502020204030204" pitchFamily="34" charset="0"/>
                <a:ea typeface="Calibri" panose="020F0502020204030204" pitchFamily="34" charset="0"/>
                <a:cs typeface="Times New Roman" panose="02020503050405090304" pitchFamily="18" charset="0"/>
              </a:rPr>
              <a:t>Notification </a:t>
            </a:r>
            <a:r>
              <a:rPr lang="en-US" sz="1800" dirty="0">
                <a:effectLst/>
                <a:latin typeface="Calibri" panose="020F0502020204030204" pitchFamily="34" charset="0"/>
                <a:ea typeface="Calibri" panose="020F0502020204030204" pitchFamily="34" charset="0"/>
                <a:cs typeface="Times New Roman" panose="02020503050405090304" pitchFamily="18" charset="0"/>
              </a:rPr>
              <a:t>agent to remind the patient about the appointments at some given times.</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requests </a:t>
            </a:r>
            <a:r>
              <a:rPr lang="en-US" sz="1800" dirty="0" smtClean="0">
                <a:effectLst/>
                <a:latin typeface="Calibri" panose="020F0502020204030204" pitchFamily="34" charset="0"/>
                <a:ea typeface="Calibri" panose="020F0502020204030204" pitchFamily="34" charset="0"/>
                <a:cs typeface="Times New Roman" panose="02020503050405090304" pitchFamily="18" charset="0"/>
              </a:rPr>
              <a:t>template(PDF) </a:t>
            </a:r>
            <a:r>
              <a:rPr lang="en-US" sz="1800" dirty="0">
                <a:effectLst/>
                <a:latin typeface="Calibri" panose="020F0502020204030204" pitchFamily="34" charset="0"/>
                <a:ea typeface="Calibri" panose="020F0502020204030204" pitchFamily="34" charset="0"/>
                <a:cs typeface="Times New Roman" panose="02020503050405090304" pitchFamily="18" charset="0"/>
              </a:rPr>
              <a:t>agent to generate the required template once the physician had completed the session with the patient.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buFont typeface="Wingdings" panose="05000000000000000000" pitchFamily="2" charset="2"/>
              <a:buChar char="§"/>
            </a:pPr>
            <a:endParaRPr lang="en-IN"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8</a:t>
            </a:fld>
            <a:endParaRPr lang="en-US" altLang="ja-JP"/>
          </a:p>
        </p:txBody>
      </p:sp>
    </p:spTree>
    <p:extLst>
      <p:ext uri="{BB962C8B-B14F-4D97-AF65-F5344CB8AC3E}">
        <p14:creationId xmlns:p14="http://schemas.microsoft.com/office/powerpoint/2010/main" val="1254710924"/>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endParaRPr lang="en-IN" dirty="0"/>
          </a:p>
        </p:txBody>
      </p:sp>
      <p:sp>
        <p:nvSpPr>
          <p:cNvPr id="3" name="Content Placeholder 2"/>
          <p:cNvSpPr>
            <a:spLocks noGrp="1"/>
          </p:cNvSpPr>
          <p:nvPr>
            <p:ph idx="1"/>
          </p:nvPr>
        </p:nvSpPr>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Appointment Agent</a:t>
            </a:r>
          </a:p>
          <a:p>
            <a:pPr marL="0" lvl="0" indent="0">
              <a:lnSpc>
                <a:spcPct val="107000"/>
              </a:lnSpc>
              <a:buNone/>
            </a:pP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communicates with the clinic system agent to book an appointment for the patient. The clinic agent system searches the database and give the required details regarding the available slots to the appointment agent.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can be a new appointment for those patients who registers for the first time.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Not only for the first time, but the appointment agent will also book appointments for the patients who visits again.</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will also interact with the </a:t>
            </a:r>
            <a:r>
              <a:rPr lang="en-US" sz="1800" dirty="0" smtClean="0">
                <a:latin typeface="Calibri" panose="020F0502020204030204" pitchFamily="34" charset="0"/>
                <a:ea typeface="Calibri" panose="020F0502020204030204" pitchFamily="34" charset="0"/>
                <a:cs typeface="Times New Roman" panose="02020503050405090304" pitchFamily="18" charset="0"/>
              </a:rPr>
              <a:t>notification</a:t>
            </a:r>
            <a:r>
              <a:rPr lang="en-US" sz="1800" dirty="0" smtClean="0">
                <a:effectLst/>
                <a:latin typeface="Calibri" panose="020F0502020204030204" pitchFamily="34" charset="0"/>
                <a:ea typeface="Calibri" panose="020F0502020204030204" pitchFamily="34" charset="0"/>
                <a:cs typeface="Times New Roman" panose="02020503050405090304" pitchFamily="18" charset="0"/>
              </a:rPr>
              <a:t> </a:t>
            </a:r>
            <a:r>
              <a:rPr lang="en-US" sz="1800" dirty="0">
                <a:effectLst/>
                <a:latin typeface="Calibri" panose="020F0502020204030204" pitchFamily="34" charset="0"/>
                <a:ea typeface="Calibri" panose="020F0502020204030204" pitchFamily="34" charset="0"/>
                <a:cs typeface="Times New Roman" panose="02020503050405090304" pitchFamily="18" charset="0"/>
              </a:rPr>
              <a:t>agent to </a:t>
            </a:r>
            <a:r>
              <a:rPr lang="en-US" sz="1800" dirty="0" smtClean="0">
                <a:effectLst/>
                <a:latin typeface="Calibri" panose="020F0502020204030204" pitchFamily="34" charset="0"/>
                <a:ea typeface="Calibri" panose="020F0502020204030204" pitchFamily="34" charset="0"/>
                <a:cs typeface="Times New Roman" panose="02020503050405090304" pitchFamily="18" charset="0"/>
              </a:rPr>
              <a:t>signal the sending of SMS and Email notifying the pet-owner. </a:t>
            </a:r>
          </a:p>
          <a:p>
            <a:pPr>
              <a:lnSpc>
                <a:spcPct val="107000"/>
              </a:lnSpc>
              <a:spcAft>
                <a:spcPts val="800"/>
              </a:spcAft>
            </a:pPr>
            <a:r>
              <a:rPr lang="en-US" sz="1800" dirty="0" smtClean="0">
                <a:effectLst/>
                <a:latin typeface="Calibri" panose="020F0502020204030204" pitchFamily="34" charset="0"/>
                <a:ea typeface="Calibri" panose="020F0502020204030204" pitchFamily="34" charset="0"/>
                <a:cs typeface="Times New Roman" panose="02020503050405090304" pitchFamily="18" charset="0"/>
              </a:rPr>
              <a:t>This agent communicates with the video agent to share a video link for use during the online consultation.</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endParaRPr lang="en-IN"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9</a:t>
            </a:fld>
            <a:endParaRPr lang="en-US" altLang="ja-JP"/>
          </a:p>
        </p:txBody>
      </p:sp>
    </p:spTree>
    <p:extLst>
      <p:ext uri="{BB962C8B-B14F-4D97-AF65-F5344CB8AC3E}">
        <p14:creationId xmlns:p14="http://schemas.microsoft.com/office/powerpoint/2010/main" val="2466213237"/>
      </p:ext>
    </p:extLst>
  </p:cSld>
  <p:clrMapOvr>
    <a:masterClrMapping/>
  </p:clrMapOvr>
  <p:transition>
    <p:dissolve/>
  </p:transition>
</p:sld>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2377</Words>
  <Application>Microsoft Office PowerPoint</Application>
  <PresentationFormat>Widescreen</PresentationFormat>
  <Paragraphs>243</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MS PGothic</vt:lpstr>
      <vt:lpstr>Arial Rounded MT Bold</vt:lpstr>
      <vt:lpstr>Arial Unicode MS</vt:lpstr>
      <vt:lpstr>Calibri</vt:lpstr>
      <vt:lpstr>HGあかね平成丸ｺﾞｼｯｸ体W8-S</vt:lpstr>
      <vt:lpstr>Tahoma</vt:lpstr>
      <vt:lpstr>Times New Roman</vt:lpstr>
      <vt:lpstr>Wingdings</vt:lpstr>
      <vt:lpstr>UofC_template</vt:lpstr>
      <vt:lpstr>1. Business Case</vt:lpstr>
      <vt:lpstr>1. Business Case (cont’d)</vt:lpstr>
      <vt:lpstr>2. System Description</vt:lpstr>
      <vt:lpstr>System Description (cont’d)</vt:lpstr>
      <vt:lpstr>3. Assumptions</vt:lpstr>
      <vt:lpstr>4. Requirements</vt:lpstr>
      <vt:lpstr>5. Wish List (Not Implemented)</vt:lpstr>
      <vt:lpstr>Agent Description</vt:lpstr>
      <vt:lpstr>Agent Description (cont’d)</vt:lpstr>
      <vt:lpstr>Agent Description (cont’d)</vt:lpstr>
      <vt:lpstr>Agent Description (cont’d)</vt:lpstr>
      <vt:lpstr>Agent Description (cont’d)</vt:lpstr>
      <vt:lpstr>6. Design: Agent Model</vt:lpstr>
      <vt:lpstr>7. Design: Service Model</vt:lpstr>
      <vt:lpstr>8. Design: Acquaintance Model</vt:lpstr>
      <vt:lpstr>9. Use Cases : Clinic Agent</vt:lpstr>
      <vt:lpstr>Use Case Definition : Clinic Agent</vt:lpstr>
      <vt:lpstr>Use Case Definition : Clinic Agent</vt:lpstr>
      <vt:lpstr>9. Use Cases : Appointment Agent</vt:lpstr>
      <vt:lpstr>Use Case Definition : Appointment Agent</vt:lpstr>
      <vt:lpstr>Use Case Definition : Appointment Agent</vt:lpstr>
      <vt:lpstr>10. Use Cases : Video Link Agent</vt:lpstr>
      <vt:lpstr>11. Use Cases : PDF(Template) Agent</vt:lpstr>
      <vt:lpstr>11. Use Cases : Notification Agent</vt:lpstr>
      <vt:lpstr>Use Case Definition : Notification Agent</vt:lpstr>
      <vt:lpstr>Use Case Definition : Notification Agent</vt:lpstr>
      <vt:lpstr>Data Specification : E-R Diagram</vt:lpstr>
      <vt:lpstr>Typical Data Definition</vt:lpstr>
      <vt:lpstr>Typical Data Definition(contd.)</vt:lpstr>
      <vt:lpstr>Typical Data Definition(contd.)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Mukherjee</dc:creator>
  <cp:lastModifiedBy>Anish Mukherjee</cp:lastModifiedBy>
  <cp:revision>44</cp:revision>
  <dcterms:created xsi:type="dcterms:W3CDTF">2021-10-27T18:34:28Z</dcterms:created>
  <dcterms:modified xsi:type="dcterms:W3CDTF">2021-11-20T01:04:19Z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0x010100167A42814A0A7A429FBAAD58A3662C43</vt:lpwstr>
  </property>
  <property fmtid="{D5CDD505-2E9C-101B-9397-08002B2CF9AE}" pid="3" name="KSOProductBuildVer">
    <vt:lpwstr>1033-3.1.6.6275</vt:lpwstr>
  </property>
</Properties>
</file>