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a:srcRect/>
          <a:stretch>
            <a:fillRect/>
          </a:stretch>
        </p:blipFill>
        <p:spPr bwMode="auto">
          <a:xfrm>
            <a:off x="0" y="0"/>
            <a:ext cx="12192000" cy="6858000"/>
          </a:xfrm>
          <a:prstGeom prst="rect">
            <a:avLst/>
          </a:prstGeom>
          <a:noFill/>
        </p:spPr>
      </p:pic>
      <p:pic>
        <p:nvPicPr>
          <p:cNvPr id="648195" name="Picture 3" descr="logo1"/>
          <p:cNvPicPr>
            <a:picLocks noChangeAspect="1" noChangeArrowheads="1"/>
          </p:cNvPicPr>
          <p:nvPr/>
        </p:nvPicPr>
        <p:blipFill>
          <a:blip r:embed="rId3"/>
          <a:srcRect/>
          <a:stretch>
            <a:fillRect/>
          </a:stretch>
        </p:blipFill>
        <p:spPr bwMode="auto">
          <a:xfrm>
            <a:off x="292100" y="1916114"/>
            <a:ext cx="1964267" cy="1512887"/>
          </a:xfrm>
          <a:prstGeom prst="rect">
            <a:avLst/>
          </a:prstGeom>
          <a:noFill/>
        </p:spPr>
      </p:pic>
      <p:sp>
        <p:nvSpPr>
          <p:cNvPr id="648196" name="Line 4"/>
          <p:cNvSpPr>
            <a:spLocks noChangeShapeType="1"/>
          </p:cNvSpPr>
          <p:nvPr/>
        </p:nvSpPr>
        <p:spPr bwMode="auto">
          <a:xfrm>
            <a:off x="237067" y="3573463"/>
            <a:ext cx="11523133" cy="0"/>
          </a:xfrm>
          <a:prstGeom prst="line">
            <a:avLst/>
          </a:prstGeom>
          <a:noFill/>
          <a:ln w="28575">
            <a:solidFill>
              <a:srgbClr val="FF9900"/>
            </a:solidFill>
            <a:miter lim="800000"/>
            <a:headEnd type="oval" w="med" len="med"/>
            <a:tailEnd type="oval" w="med" len="med"/>
          </a:ln>
          <a:effectLst/>
        </p:spPr>
        <p:txBody>
          <a:bodyPr wrap="none"/>
          <a:lstStyle/>
          <a:p>
            <a:endParaRPr lang="en-CA" sz="1800"/>
          </a:p>
        </p:txBody>
      </p:sp>
      <p:sp>
        <p:nvSpPr>
          <p:cNvPr id="648197" name="Rectangle 5"/>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r>
              <a:rPr lang="en-US"/>
              <a:t>SENG697 (Fall 2007)</a:t>
            </a:r>
            <a:endParaRPr lang="en-US" altLang="ja-JP"/>
          </a:p>
        </p:txBody>
      </p:sp>
      <p:sp>
        <p:nvSpPr>
          <p:cNvPr id="648198" name="Rectangle 6"/>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95232F20-8D4C-4FF7-ADC1-A97AC17BD314}" type="slidenum">
              <a:rPr lang="ja-JP" altLang="en-US"/>
              <a:pPr/>
              <a:t>‹#›</a:t>
            </a:fld>
            <a:endParaRPr lang="en-US" altLang="ja-JP"/>
          </a:p>
        </p:txBody>
      </p:sp>
      <p:sp>
        <p:nvSpPr>
          <p:cNvPr id="648200" name="Rectangle 8"/>
          <p:cNvSpPr>
            <a:spLocks noGrp="1" noChangeArrowheads="1"/>
          </p:cNvSpPr>
          <p:nvPr>
            <p:ph type="subTitle" idx="1"/>
          </p:nvPr>
        </p:nvSpPr>
        <p:spPr>
          <a:xfrm>
            <a:off x="2446867" y="3716338"/>
            <a:ext cx="9313333" cy="1752600"/>
          </a:xfrm>
        </p:spPr>
        <p:txBody>
          <a:bodyPr/>
          <a:lstStyle>
            <a:lvl1pPr marL="0" indent="0" algn="ctr">
              <a:buFont typeface="Wingdings" pitchFamily="2" charset="2"/>
              <a:buNone/>
              <a:defRPr/>
            </a:lvl1pPr>
          </a:lstStyle>
          <a:p>
            <a:r>
              <a:rPr lang="en-US" altLang="ja-JP"/>
              <a:t>Click to edit Master subtitle style</a:t>
            </a:r>
          </a:p>
        </p:txBody>
      </p:sp>
      <p:sp>
        <p:nvSpPr>
          <p:cNvPr id="648201" name="Rectangle 9"/>
          <p:cNvSpPr>
            <a:spLocks noGrp="1" noChangeArrowheads="1"/>
          </p:cNvSpPr>
          <p:nvPr>
            <p:ph type="ctrTitle"/>
          </p:nvPr>
        </p:nvSpPr>
        <p:spPr>
          <a:xfrm>
            <a:off x="2446867" y="1371600"/>
            <a:ext cx="9237133" cy="2128838"/>
          </a:xfrm>
        </p:spPr>
        <p:txBody>
          <a:bodyPr/>
          <a:lstStyle>
            <a:lvl1pPr>
              <a:defRPr>
                <a:ea typeface="Arial Unicode MS" pitchFamily="50" charset="-128"/>
                <a:cs typeface="Arial Unicode MS" pitchFamily="50" charset="-128"/>
              </a:defRPr>
            </a:lvl1pPr>
          </a:lstStyle>
          <a:p>
            <a:r>
              <a:rPr lang="en-US" altLang="ja-JP"/>
              <a:t>Click to edit Master title style</a:t>
            </a:r>
          </a:p>
        </p:txBody>
      </p:sp>
    </p:spTree>
    <p:extLst>
      <p:ext uri="{BB962C8B-B14F-4D97-AF65-F5344CB8AC3E}">
        <p14:creationId xmlns:p14="http://schemas.microsoft.com/office/powerpoint/2010/main" val="773648019"/>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6B1DEAD-7992-420D-B87A-30322BA01843}" type="slidenum">
              <a:rPr lang="ja-JP" altLang="en-US"/>
              <a:pPr/>
              <a:t>‹#›</a:t>
            </a:fld>
            <a:endParaRPr lang="en-US" altLang="ja-JP"/>
          </a:p>
        </p:txBody>
      </p:sp>
    </p:spTree>
    <p:extLst>
      <p:ext uri="{BB962C8B-B14F-4D97-AF65-F5344CB8AC3E}">
        <p14:creationId xmlns:p14="http://schemas.microsoft.com/office/powerpoint/2010/main" val="456613616"/>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1" y="260351"/>
            <a:ext cx="2679700"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200152" y="260351"/>
            <a:ext cx="7842249"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4D34B5C-7F3E-425E-ADF3-038868261E82}" type="slidenum">
              <a:rPr lang="ja-JP" altLang="en-US"/>
              <a:pPr/>
              <a:t>‹#›</a:t>
            </a:fld>
            <a:endParaRPr lang="en-US" altLang="ja-JP"/>
          </a:p>
        </p:txBody>
      </p:sp>
    </p:spTree>
    <p:extLst>
      <p:ext uri="{BB962C8B-B14F-4D97-AF65-F5344CB8AC3E}">
        <p14:creationId xmlns:p14="http://schemas.microsoft.com/office/powerpoint/2010/main" val="1316373918"/>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4BAB868-1E00-44C6-B1AB-DFCC5F9865BA}" type="slidenum">
              <a:rPr lang="ja-JP" altLang="en-US"/>
              <a:pPr/>
              <a:t>‹#›</a:t>
            </a:fld>
            <a:endParaRPr lang="en-US" altLang="ja-JP"/>
          </a:p>
        </p:txBody>
      </p:sp>
    </p:spTree>
    <p:extLst>
      <p:ext uri="{BB962C8B-B14F-4D97-AF65-F5344CB8AC3E}">
        <p14:creationId xmlns:p14="http://schemas.microsoft.com/office/powerpoint/2010/main" val="1985648313"/>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55A9038B-FC62-430B-ABCA-52AB400C562E}" type="slidenum">
              <a:rPr lang="ja-JP" altLang="en-US"/>
              <a:pPr/>
              <a:t>‹#›</a:t>
            </a:fld>
            <a:endParaRPr lang="en-US" altLang="ja-JP"/>
          </a:p>
        </p:txBody>
      </p:sp>
    </p:spTree>
    <p:extLst>
      <p:ext uri="{BB962C8B-B14F-4D97-AF65-F5344CB8AC3E}">
        <p14:creationId xmlns:p14="http://schemas.microsoft.com/office/powerpoint/2010/main" val="866648856"/>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2001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6357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C6195CBF-EE0B-4DF9-B750-9D88F27AD928}" type="slidenum">
              <a:rPr lang="ja-JP" altLang="en-US"/>
              <a:pPr/>
              <a:t>‹#›</a:t>
            </a:fld>
            <a:endParaRPr lang="en-US" altLang="ja-JP"/>
          </a:p>
        </p:txBody>
      </p:sp>
    </p:spTree>
    <p:extLst>
      <p:ext uri="{BB962C8B-B14F-4D97-AF65-F5344CB8AC3E}">
        <p14:creationId xmlns:p14="http://schemas.microsoft.com/office/powerpoint/2010/main" val="1013721742"/>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a:t>SENG697 (Fall 2007)</a:t>
            </a:r>
            <a:endParaRPr lang="en-US" altLang="ja-JP"/>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52BBF39D-ED5C-4FEE-8FC6-1B1A39BD3660}" type="slidenum">
              <a:rPr lang="ja-JP" altLang="en-US"/>
              <a:pPr/>
              <a:t>‹#›</a:t>
            </a:fld>
            <a:endParaRPr lang="en-US" altLang="ja-JP"/>
          </a:p>
        </p:txBody>
      </p:sp>
    </p:spTree>
    <p:extLst>
      <p:ext uri="{BB962C8B-B14F-4D97-AF65-F5344CB8AC3E}">
        <p14:creationId xmlns:p14="http://schemas.microsoft.com/office/powerpoint/2010/main" val="2818216697"/>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a:t>SENG697 (Fall 2007)</a:t>
            </a:r>
            <a:endParaRPr lang="en-US" altLang="ja-JP"/>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37FD599C-677F-4B2D-863C-EFEC37F35933}" type="slidenum">
              <a:rPr lang="ja-JP" altLang="en-US"/>
              <a:pPr/>
              <a:t>‹#›</a:t>
            </a:fld>
            <a:endParaRPr lang="en-US" altLang="ja-JP"/>
          </a:p>
        </p:txBody>
      </p:sp>
    </p:spTree>
    <p:extLst>
      <p:ext uri="{BB962C8B-B14F-4D97-AF65-F5344CB8AC3E}">
        <p14:creationId xmlns:p14="http://schemas.microsoft.com/office/powerpoint/2010/main" val="1412027907"/>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SENG697 (Fall 2007)</a:t>
            </a:r>
            <a:endParaRPr lang="en-US" altLang="ja-JP"/>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672F6B94-B843-496F-BFD6-5ED1A58B620C}" type="slidenum">
              <a:rPr lang="ja-JP" altLang="en-US"/>
              <a:pPr/>
              <a:t>‹#›</a:t>
            </a:fld>
            <a:endParaRPr lang="en-US" altLang="ja-JP"/>
          </a:p>
        </p:txBody>
      </p:sp>
    </p:spTree>
    <p:extLst>
      <p:ext uri="{BB962C8B-B14F-4D97-AF65-F5344CB8AC3E}">
        <p14:creationId xmlns:p14="http://schemas.microsoft.com/office/powerpoint/2010/main" val="157570665"/>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FCB87EBA-444C-4109-96D4-2F266CF6C88F}" type="slidenum">
              <a:rPr lang="ja-JP" altLang="en-US"/>
              <a:pPr/>
              <a:t>‹#›</a:t>
            </a:fld>
            <a:endParaRPr lang="en-US" altLang="ja-JP"/>
          </a:p>
        </p:txBody>
      </p:sp>
    </p:spTree>
    <p:extLst>
      <p:ext uri="{BB962C8B-B14F-4D97-AF65-F5344CB8AC3E}">
        <p14:creationId xmlns:p14="http://schemas.microsoft.com/office/powerpoint/2010/main" val="3756687145"/>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98DAC2A1-4CF9-4B24-A3D3-7DE7BAC9C17A}" type="slidenum">
              <a:rPr lang="ja-JP" altLang="en-US"/>
              <a:pPr/>
              <a:t>‹#›</a:t>
            </a:fld>
            <a:endParaRPr lang="en-US" altLang="ja-JP"/>
          </a:p>
        </p:txBody>
      </p:sp>
    </p:spTree>
    <p:extLst>
      <p:ext uri="{BB962C8B-B14F-4D97-AF65-F5344CB8AC3E}">
        <p14:creationId xmlns:p14="http://schemas.microsoft.com/office/powerpoint/2010/main" val="1548058411"/>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3"/>
          <a:srcRect/>
          <a:stretch>
            <a:fillRect/>
          </a:stretch>
        </p:blipFill>
        <p:spPr bwMode="auto">
          <a:xfrm>
            <a:off x="0" y="0"/>
            <a:ext cx="12192000" cy="6858000"/>
          </a:xfrm>
          <a:prstGeom prst="rect">
            <a:avLst/>
          </a:prstGeom>
          <a:noFill/>
        </p:spPr>
      </p:pic>
      <p:pic>
        <p:nvPicPr>
          <p:cNvPr id="647171" name="Picture 3" descr="logo4"/>
          <p:cNvPicPr>
            <a:picLocks noChangeAspect="1" noChangeArrowheads="1"/>
          </p:cNvPicPr>
          <p:nvPr/>
        </p:nvPicPr>
        <p:blipFill>
          <a:blip r:embed="rId14"/>
          <a:srcRect/>
          <a:stretch>
            <a:fillRect/>
          </a:stretch>
        </p:blipFill>
        <p:spPr bwMode="auto">
          <a:xfrm>
            <a:off x="334434" y="6180138"/>
            <a:ext cx="1536700" cy="488950"/>
          </a:xfrm>
          <a:prstGeom prst="rect">
            <a:avLst/>
          </a:prstGeom>
          <a:noFill/>
        </p:spPr>
      </p:pic>
      <p:sp>
        <p:nvSpPr>
          <p:cNvPr id="647172" name="Line 4"/>
          <p:cNvSpPr>
            <a:spLocks noChangeShapeType="1"/>
          </p:cNvSpPr>
          <p:nvPr/>
        </p:nvSpPr>
        <p:spPr bwMode="auto">
          <a:xfrm>
            <a:off x="1102785" y="1412875"/>
            <a:ext cx="10754783" cy="0"/>
          </a:xfrm>
          <a:prstGeom prst="line">
            <a:avLst/>
          </a:prstGeom>
          <a:noFill/>
          <a:ln w="38100">
            <a:solidFill>
              <a:srgbClr val="FF9900"/>
            </a:solidFill>
            <a:miter lim="800000"/>
            <a:headEnd type="oval" w="med" len="med"/>
            <a:tailEnd type="oval" w="med" len="med"/>
          </a:ln>
          <a:effectLst/>
        </p:spPr>
        <p:txBody>
          <a:bodyPr wrap="none"/>
          <a:lstStyle/>
          <a:p>
            <a:endParaRPr lang="en-CA" sz="1800"/>
          </a:p>
        </p:txBody>
      </p:sp>
      <p:sp>
        <p:nvSpPr>
          <p:cNvPr id="647177" name="Rectangle 9"/>
          <p:cNvSpPr>
            <a:spLocks noGrp="1" noChangeArrowheads="1"/>
          </p:cNvSpPr>
          <p:nvPr>
            <p:ph type="body" idx="1"/>
          </p:nvPr>
        </p:nvSpPr>
        <p:spPr bwMode="auto">
          <a:xfrm>
            <a:off x="1200151" y="1560513"/>
            <a:ext cx="106680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p:cNvSpPr>
            <a:spLocks noGrp="1" noChangeArrowheads="1"/>
          </p:cNvSpPr>
          <p:nvPr>
            <p:ph type="dt" sz="half" idx="2"/>
          </p:nvPr>
        </p:nvSpPr>
        <p:spPr bwMode="auto">
          <a:xfrm>
            <a:off x="1219200" y="6381750"/>
            <a:ext cx="2540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b="0"/>
            </a:lvl1pPr>
          </a:lstStyle>
          <a:p>
            <a:r>
              <a:rPr lang="en-US"/>
              <a:t>SENG697 (Fall 2007)</a:t>
            </a:r>
            <a:endParaRPr lang="en-US" altLang="ja-JP"/>
          </a:p>
        </p:txBody>
      </p:sp>
      <p:sp>
        <p:nvSpPr>
          <p:cNvPr id="647179" name="Rectangle 11"/>
          <p:cNvSpPr>
            <a:spLocks noGrp="1" noChangeArrowheads="1"/>
          </p:cNvSpPr>
          <p:nvPr>
            <p:ph type="ftr" sz="quarter" idx="3"/>
          </p:nvPr>
        </p:nvSpPr>
        <p:spPr bwMode="auto">
          <a:xfrm>
            <a:off x="4470400" y="6381750"/>
            <a:ext cx="38608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9042400" y="6381750"/>
            <a:ext cx="2540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lvl1pPr>
          </a:lstStyle>
          <a:p>
            <a:fld id="{B11B43A2-5F84-46DB-BF79-78890F90E6E9}" type="slidenum">
              <a:rPr lang="ja-JP" altLang="en-US"/>
              <a:pPr/>
              <a:t>‹#›</a:t>
            </a:fld>
            <a:endParaRPr lang="en-US" altLang="ja-JP"/>
          </a:p>
        </p:txBody>
      </p:sp>
      <p:sp>
        <p:nvSpPr>
          <p:cNvPr id="647181" name="Line 13"/>
          <p:cNvSpPr>
            <a:spLocks noChangeShapeType="1"/>
          </p:cNvSpPr>
          <p:nvPr/>
        </p:nvSpPr>
        <p:spPr bwMode="auto">
          <a:xfrm>
            <a:off x="1102784" y="6453188"/>
            <a:ext cx="10657416" cy="0"/>
          </a:xfrm>
          <a:prstGeom prst="line">
            <a:avLst/>
          </a:prstGeom>
          <a:noFill/>
          <a:ln w="19050">
            <a:solidFill>
              <a:srgbClr val="FF9900"/>
            </a:solidFill>
            <a:miter lim="800000"/>
            <a:headEnd type="oval" w="med" len="med"/>
            <a:tailEnd type="oval" w="med" len="med"/>
          </a:ln>
          <a:effectLst/>
        </p:spPr>
        <p:txBody>
          <a:bodyPr wrap="none"/>
          <a:lstStyle/>
          <a:p>
            <a:endParaRPr lang="en-CA" sz="1800"/>
          </a:p>
        </p:txBody>
      </p:sp>
      <p:sp>
        <p:nvSpPr>
          <p:cNvPr id="647182" name="Rectangle 14"/>
          <p:cNvSpPr>
            <a:spLocks noGrp="1" noChangeArrowheads="1"/>
          </p:cNvSpPr>
          <p:nvPr>
            <p:ph type="title"/>
          </p:nvPr>
        </p:nvSpPr>
        <p:spPr bwMode="auto">
          <a:xfrm>
            <a:off x="1422401" y="260350"/>
            <a:ext cx="105029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pic>
        <p:nvPicPr>
          <p:cNvPr id="647194" name="Picture 26"/>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0" y="547689"/>
            <a:ext cx="1481667" cy="1152525"/>
          </a:xfrm>
          <a:prstGeom prst="rect">
            <a:avLst/>
          </a:prstGeom>
          <a:noFill/>
          <a:ln w="9525">
            <a:noFill/>
            <a:miter lim="800000"/>
            <a:headEnd/>
            <a:tailEnd/>
          </a:ln>
          <a:effectLst/>
        </p:spPr>
      </p:pic>
    </p:spTree>
    <p:extLst>
      <p:ext uri="{BB962C8B-B14F-4D97-AF65-F5344CB8AC3E}">
        <p14:creationId xmlns:p14="http://schemas.microsoft.com/office/powerpoint/2010/main" val="2160859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0184" y="6457950"/>
            <a:ext cx="2540000" cy="400050"/>
          </a:xfrm>
        </p:spPr>
        <p:txBody>
          <a:bodyPr/>
          <a:lstStyle/>
          <a:p>
            <a:pPr fontAlgn="base">
              <a:spcBef>
                <a:spcPct val="0"/>
              </a:spcBef>
              <a:spcAft>
                <a:spcPct val="0"/>
              </a:spcAft>
            </a:pPr>
            <a:r>
              <a:rPr lang="en-US" dirty="0" smtClean="0">
                <a:solidFill>
                  <a:srgbClr val="000000"/>
                </a:solidFill>
                <a:latin typeface="Tahoma" pitchFamily="34" charset="0"/>
                <a:ea typeface="ＭＳ Ｐゴシック" pitchFamily="50" charset="-128"/>
              </a:rPr>
              <a:t>SENG696 </a:t>
            </a:r>
            <a:r>
              <a:rPr lang="en-US" dirty="0">
                <a:solidFill>
                  <a:srgbClr val="000000"/>
                </a:solidFill>
                <a:latin typeface="Tahoma" pitchFamily="34" charset="0"/>
                <a:ea typeface="ＭＳ Ｐゴシック" pitchFamily="50" charset="-128"/>
              </a:rPr>
              <a:t>(Fall </a:t>
            </a:r>
            <a:r>
              <a:rPr lang="en-US" dirty="0" smtClean="0">
                <a:solidFill>
                  <a:srgbClr val="000000"/>
                </a:solidFill>
                <a:latin typeface="Tahoma" pitchFamily="34" charset="0"/>
                <a:ea typeface="ＭＳ Ｐゴシック" pitchFamily="50" charset="-128"/>
              </a:rPr>
              <a:t>2021)</a:t>
            </a:r>
            <a:endParaRPr lang="en-US" altLang="ja-JP" dirty="0">
              <a:solidFill>
                <a:srgbClr val="000000"/>
              </a:solidFill>
              <a:latin typeface="Tahoma" pitchFamily="34" charset="0"/>
              <a:ea typeface="ＭＳ Ｐゴシック" pitchFamily="50" charset="-128"/>
            </a:endParaRPr>
          </a:p>
        </p:txBody>
      </p:sp>
      <p:sp>
        <p:nvSpPr>
          <p:cNvPr id="6" name="Slide Number Placeholder 5"/>
          <p:cNvSpPr>
            <a:spLocks noGrp="1"/>
          </p:cNvSpPr>
          <p:nvPr>
            <p:ph type="sldNum" sz="quarter" idx="12"/>
          </p:nvPr>
        </p:nvSpPr>
        <p:spPr>
          <a:xfrm>
            <a:off x="10082348"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itchFamily="34" charset="0"/>
                <a:ea typeface="ＭＳ Ｐゴシック" pitchFamily="50" charset="-128"/>
              </a:rPr>
              <a:pPr fontAlgn="base">
                <a:spcBef>
                  <a:spcPct val="0"/>
                </a:spcBef>
                <a:spcAft>
                  <a:spcPct val="0"/>
                </a:spcAft>
              </a:pPr>
              <a:t>1</a:t>
            </a:fld>
            <a:endParaRPr lang="en-US" altLang="ja-JP" dirty="0">
              <a:solidFill>
                <a:srgbClr val="000000"/>
              </a:solidFill>
              <a:latin typeface="Tahoma" pitchFamily="34" charset="0"/>
              <a:ea typeface="ＭＳ Ｐゴシック" pitchFamily="50" charset="-128"/>
            </a:endParaRPr>
          </a:p>
        </p:txBody>
      </p:sp>
      <p:sp>
        <p:nvSpPr>
          <p:cNvPr id="1370114" name="Rectangle 2"/>
          <p:cNvSpPr>
            <a:spLocks noGrp="1" noChangeArrowheads="1"/>
          </p:cNvSpPr>
          <p:nvPr>
            <p:ph type="title"/>
          </p:nvPr>
        </p:nvSpPr>
        <p:spPr/>
        <p:txBody>
          <a:bodyPr/>
          <a:lstStyle/>
          <a:p>
            <a:r>
              <a:rPr lang="en-CA" dirty="0"/>
              <a:t>1. Business </a:t>
            </a:r>
            <a:r>
              <a:rPr lang="en-CA" dirty="0" smtClean="0"/>
              <a:t>Case</a:t>
            </a:r>
            <a:endParaRPr lang="en-CA" dirty="0"/>
          </a:p>
        </p:txBody>
      </p:sp>
      <p:sp>
        <p:nvSpPr>
          <p:cNvPr id="1370115" name="Rectangle 3"/>
          <p:cNvSpPr>
            <a:spLocks noGrp="1" noChangeArrowheads="1"/>
          </p:cNvSpPr>
          <p:nvPr>
            <p:ph type="body" idx="1"/>
          </p:nvPr>
        </p:nvSpPr>
        <p:spPr>
          <a:xfrm>
            <a:off x="1200151" y="1560513"/>
            <a:ext cx="10668000" cy="4370024"/>
          </a:xfrm>
        </p:spPr>
        <p:txBody>
          <a:bodyPr/>
          <a:lstStyle/>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Canada, around 58% of households report that they own at least a </a:t>
            </a:r>
            <a:r>
              <a:rPr lang="en-US" sz="2400" dirty="0" smtClean="0">
                <a:latin typeface="Times New Roman" panose="02020603050405020304" pitchFamily="18" charset="0"/>
                <a:cs typeface="Times New Roman" panose="02020603050405020304" pitchFamily="18" charset="0"/>
              </a:rPr>
              <a:t>cat </a:t>
            </a:r>
            <a:r>
              <a:rPr lang="en-US" sz="2400" dirty="0">
                <a:latin typeface="Times New Roman" panose="02020603050405020304" pitchFamily="18" charset="0"/>
                <a:cs typeface="Times New Roman" panose="02020603050405020304" pitchFamily="18" charset="0"/>
              </a:rPr>
              <a:t>or a dog, and they are in a constant need to visit the </a:t>
            </a:r>
            <a:r>
              <a:rPr lang="en-US" sz="2400">
                <a:latin typeface="Times New Roman" panose="02020603050405020304" pitchFamily="18" charset="0"/>
                <a:cs typeface="Times New Roman" panose="02020603050405020304" pitchFamily="18" charset="0"/>
              </a:rPr>
              <a:t>Pet </a:t>
            </a:r>
            <a:r>
              <a:rPr lang="en-US" sz="2400" smtClean="0">
                <a:latin typeface="Times New Roman" panose="02020603050405020304" pitchFamily="18" charset="0"/>
                <a:cs typeface="Times New Roman" panose="02020603050405020304" pitchFamily="18" charset="0"/>
              </a:rPr>
              <a:t>clinic </a:t>
            </a:r>
            <a:r>
              <a:rPr lang="en-US" sz="2400" dirty="0">
                <a:latin typeface="Times New Roman" panose="02020603050405020304" pitchFamily="18" charset="0"/>
                <a:cs typeface="Times New Roman" panose="02020603050405020304" pitchFamily="18" charset="0"/>
              </a:rPr>
              <a:t>for their pet’s health-checkup. Pet-owners, amidst their busy schedule, await a website that can assist them in addressing their </a:t>
            </a:r>
            <a:r>
              <a:rPr lang="en-US" sz="2400" dirty="0" smtClean="0">
                <a:latin typeface="Times New Roman" panose="02020603050405020304" pitchFamily="18" charset="0"/>
                <a:cs typeface="Times New Roman" panose="02020603050405020304" pitchFamily="18" charset="0"/>
              </a:rPr>
              <a:t>pet’s </a:t>
            </a:r>
            <a:r>
              <a:rPr lang="en-US" sz="2400" dirty="0">
                <a:latin typeface="Times New Roman" panose="02020603050405020304" pitchFamily="18" charset="0"/>
                <a:cs typeface="Times New Roman" panose="02020603050405020304" pitchFamily="18" charset="0"/>
              </a:rPr>
              <a:t>well-being requirements.</a:t>
            </a:r>
          </a:p>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Currently, pet-owners do not have any centralized repository to store their pet’s health statistics. Maintenance of these records would open a plethora of opportunities for business as we can automate certain processes that expedite an animal’s treatment.</a:t>
            </a:r>
          </a:p>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These records can be shared </a:t>
            </a:r>
            <a:r>
              <a:rPr lang="en-US" sz="2400" dirty="0" smtClean="0">
                <a:latin typeface="Times New Roman" panose="02020603050405020304" pitchFamily="18" charset="0"/>
                <a:cs typeface="Times New Roman" panose="02020603050405020304" pitchFamily="18" charset="0"/>
              </a:rPr>
              <a:t>globally, </a:t>
            </a:r>
            <a:r>
              <a:rPr lang="en-US" sz="2400" dirty="0">
                <a:latin typeface="Times New Roman" panose="02020603050405020304" pitchFamily="18" charset="0"/>
                <a:cs typeface="Times New Roman" panose="02020603050405020304" pitchFamily="18" charset="0"/>
              </a:rPr>
              <a:t>helping veterinarians around the world to diagnose diseases based on the similarity of symptoms found in the same breeds in another part of the </a:t>
            </a:r>
            <a:r>
              <a:rPr lang="en-US" sz="2400" dirty="0" smtClean="0">
                <a:latin typeface="Times New Roman" panose="02020603050405020304" pitchFamily="18" charset="0"/>
                <a:cs typeface="Times New Roman" panose="02020603050405020304" pitchFamily="18" charset="0"/>
              </a:rPr>
              <a:t>world</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78948777"/>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8894" y="6457950"/>
            <a:ext cx="2540000" cy="400050"/>
          </a:xfrm>
        </p:spPr>
        <p:txBody>
          <a:bodyPr/>
          <a:lstStyle/>
          <a:p>
            <a:pPr fontAlgn="base">
              <a:spcBef>
                <a:spcPct val="0"/>
              </a:spcBef>
              <a:spcAft>
                <a:spcPct val="0"/>
              </a:spcAft>
            </a:pPr>
            <a:r>
              <a:rPr lang="en-US" dirty="0" smtClean="0">
                <a:solidFill>
                  <a:srgbClr val="000000"/>
                </a:solidFill>
                <a:latin typeface="Tahoma" pitchFamily="34" charset="0"/>
                <a:ea typeface="ＭＳ Ｐゴシック" pitchFamily="50" charset="-128"/>
              </a:rPr>
              <a:t>SENG696 </a:t>
            </a:r>
            <a:r>
              <a:rPr lang="en-US" dirty="0">
                <a:solidFill>
                  <a:srgbClr val="000000"/>
                </a:solidFill>
                <a:latin typeface="Tahoma" pitchFamily="34" charset="0"/>
                <a:ea typeface="ＭＳ Ｐゴシック" pitchFamily="50" charset="-128"/>
              </a:rPr>
              <a:t>(Fall </a:t>
            </a:r>
            <a:r>
              <a:rPr lang="en-US" dirty="0" smtClean="0">
                <a:solidFill>
                  <a:srgbClr val="000000"/>
                </a:solidFill>
                <a:latin typeface="Tahoma" pitchFamily="34" charset="0"/>
                <a:ea typeface="ＭＳ Ｐゴシック" pitchFamily="50" charset="-128"/>
              </a:rPr>
              <a:t>2021)</a:t>
            </a:r>
            <a:endParaRPr lang="en-US" altLang="ja-JP" dirty="0">
              <a:solidFill>
                <a:srgbClr val="000000"/>
              </a:solidFill>
              <a:latin typeface="Tahoma" pitchFamily="34" charset="0"/>
              <a:ea typeface="ＭＳ Ｐゴシック" pitchFamily="50" charset="-128"/>
            </a:endParaRPr>
          </a:p>
        </p:txBody>
      </p:sp>
      <p:sp>
        <p:nvSpPr>
          <p:cNvPr id="6" name="Slide Number Placeholder 5"/>
          <p:cNvSpPr>
            <a:spLocks noGrp="1"/>
          </p:cNvSpPr>
          <p:nvPr>
            <p:ph type="sldNum" sz="quarter" idx="12"/>
          </p:nvPr>
        </p:nvSpPr>
        <p:spPr>
          <a:xfrm>
            <a:off x="10134599"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itchFamily="34" charset="0"/>
                <a:ea typeface="ＭＳ Ｐゴシック" pitchFamily="50" charset="-128"/>
              </a:rPr>
              <a:pPr fontAlgn="base">
                <a:spcBef>
                  <a:spcPct val="0"/>
                </a:spcBef>
                <a:spcAft>
                  <a:spcPct val="0"/>
                </a:spcAft>
              </a:pPr>
              <a:t>2</a:t>
            </a:fld>
            <a:endParaRPr lang="en-US" altLang="ja-JP" dirty="0">
              <a:solidFill>
                <a:srgbClr val="000000"/>
              </a:solidFill>
              <a:latin typeface="Tahoma" pitchFamily="34" charset="0"/>
              <a:ea typeface="ＭＳ Ｐゴシック" pitchFamily="50" charset="-128"/>
            </a:endParaRPr>
          </a:p>
        </p:txBody>
      </p:sp>
      <p:sp>
        <p:nvSpPr>
          <p:cNvPr id="1370114" name="Rectangle 2"/>
          <p:cNvSpPr>
            <a:spLocks noGrp="1" noChangeArrowheads="1"/>
          </p:cNvSpPr>
          <p:nvPr>
            <p:ph type="title"/>
          </p:nvPr>
        </p:nvSpPr>
        <p:spPr/>
        <p:txBody>
          <a:bodyPr/>
          <a:lstStyle/>
          <a:p>
            <a:r>
              <a:rPr lang="en-CA" dirty="0"/>
              <a:t>1. Business Case (cont’d)</a:t>
            </a:r>
          </a:p>
        </p:txBody>
      </p:sp>
      <p:sp>
        <p:nvSpPr>
          <p:cNvPr id="1370115" name="Rectangle 3"/>
          <p:cNvSpPr>
            <a:spLocks noGrp="1" noChangeArrowheads="1"/>
          </p:cNvSpPr>
          <p:nvPr>
            <p:ph type="body" idx="1"/>
          </p:nvPr>
        </p:nvSpPr>
        <p:spPr>
          <a:xfrm>
            <a:off x="1173118" y="1403350"/>
            <a:ext cx="10668000" cy="4613864"/>
          </a:xfrm>
        </p:spPr>
        <p:txBody>
          <a:bodyPr/>
          <a:lstStyle/>
          <a:p>
            <a:pPr marL="285750" indent="-285750">
              <a:buClr>
                <a:srgbClr val="002060"/>
              </a:buCl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Pet-owners are dependent on calls from the veterinary clinic to schedule timely appointments that match their routine and visit in person to get their pets examined. There is no provision to avail these services from home.</a:t>
            </a:r>
            <a:endParaRPr lang="en-US" sz="2400" dirty="0">
              <a:latin typeface="Times New Roman" panose="02020603050405020304" pitchFamily="18" charset="0"/>
              <a:cs typeface="Times New Roman" panose="02020603050405020304" pitchFamily="18" charset="0"/>
            </a:endParaRPr>
          </a:p>
          <a:p>
            <a:pPr marL="285750" indent="-285750">
              <a:buClr>
                <a:srgbClr val="002060"/>
              </a:buCl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Even after scheduling an appointment, owners might forget to update their schedule and visit the clinic on time. This could play a big role in ensuring timely treatment for the animals.</a:t>
            </a:r>
          </a:p>
          <a:p>
            <a:pPr marL="285750" indent="-285750">
              <a:buClr>
                <a:srgbClr val="002060"/>
              </a:buCl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Vets currently have to spend a lot of time submitting reports for the animals they examine. Automating the process with a built-in template will maximize the time-utilization and efficiency of the clinic.</a:t>
            </a:r>
          </a:p>
          <a:p>
            <a:pPr marL="285750" indent="-285750">
              <a:buClr>
                <a:srgbClr val="002060"/>
              </a:buClr>
              <a:buFont typeface="Wingdings" panose="05000000000000000000" pitchFamily="2" charset="2"/>
              <a:buChar char="§"/>
            </a:pPr>
            <a:r>
              <a:rPr lang="en-CA" sz="2400" dirty="0"/>
              <a:t>In this </a:t>
            </a:r>
            <a:r>
              <a:rPr lang="en-CA" sz="2400" dirty="0" smtClean="0"/>
              <a:t>situation, </a:t>
            </a:r>
            <a:r>
              <a:rPr lang="en-CA" sz="2400" dirty="0"/>
              <a:t>intelligent agents have a great potential in helping the </a:t>
            </a:r>
            <a:r>
              <a:rPr lang="en-CA" sz="2400" dirty="0" smtClean="0"/>
              <a:t>owners </a:t>
            </a:r>
            <a:r>
              <a:rPr lang="en-CA" sz="2400" dirty="0"/>
              <a:t>get </a:t>
            </a:r>
            <a:r>
              <a:rPr lang="en-CA" sz="2400" dirty="0" smtClean="0"/>
              <a:t>timely appointments and prevent deprivation of proper care and diagnosis for their pets.</a:t>
            </a:r>
            <a:endParaRPr lang="en-US" sz="2400" dirty="0" smtClean="0">
              <a:latin typeface="Times New Roman" panose="02020603050405020304" pitchFamily="18" charset="0"/>
              <a:cs typeface="Times New Roman" panose="02020603050405020304" pitchFamily="18" charset="0"/>
            </a:endParaRPr>
          </a:p>
          <a:p>
            <a:pPr marL="285750" indent="-285750">
              <a:buClr>
                <a:srgbClr val="002060"/>
              </a:buClr>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3329546"/>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fontAlgn="base">
              <a:spcBef>
                <a:spcPct val="0"/>
              </a:spcBef>
              <a:spcAft>
                <a:spcPct val="0"/>
              </a:spcAft>
            </a:pPr>
            <a:r>
              <a:rPr lang="en-US" dirty="0" smtClean="0">
                <a:solidFill>
                  <a:srgbClr val="000000"/>
                </a:solidFill>
                <a:latin typeface="Tahoma" pitchFamily="34" charset="0"/>
                <a:ea typeface="ＭＳ Ｐゴシック" pitchFamily="50" charset="-128"/>
              </a:rPr>
              <a:t>SENG696 </a:t>
            </a:r>
            <a:r>
              <a:rPr lang="en-US" dirty="0">
                <a:solidFill>
                  <a:srgbClr val="000000"/>
                </a:solidFill>
                <a:latin typeface="Tahoma" pitchFamily="34" charset="0"/>
                <a:ea typeface="ＭＳ Ｐゴシック" pitchFamily="50" charset="-128"/>
              </a:rPr>
              <a:t>(Fall </a:t>
            </a:r>
            <a:r>
              <a:rPr lang="en-US" dirty="0" smtClean="0">
                <a:solidFill>
                  <a:srgbClr val="000000"/>
                </a:solidFill>
                <a:latin typeface="Tahoma" pitchFamily="34" charset="0"/>
                <a:ea typeface="ＭＳ Ｐゴシック" pitchFamily="50" charset="-128"/>
              </a:rPr>
              <a:t>2021)</a:t>
            </a:r>
            <a:endParaRPr lang="en-US" altLang="ja-JP" dirty="0">
              <a:solidFill>
                <a:srgbClr val="000000"/>
              </a:solidFill>
              <a:latin typeface="Tahoma" pitchFamily="34" charset="0"/>
              <a:ea typeface="ＭＳ Ｐゴシック" pitchFamily="50" charset="-128"/>
            </a:endParaRPr>
          </a:p>
        </p:txBody>
      </p:sp>
      <p:sp>
        <p:nvSpPr>
          <p:cNvPr id="6" name="Slide Number Placeholder 5"/>
          <p:cNvSpPr>
            <a:spLocks noGrp="1"/>
          </p:cNvSpPr>
          <p:nvPr>
            <p:ph type="sldNum" sz="quarter" idx="12"/>
          </p:nvPr>
        </p:nvSpPr>
        <p:spPr>
          <a:xfrm>
            <a:off x="9538788" y="6457950"/>
            <a:ext cx="2540000" cy="400050"/>
          </a:xfrm>
        </p:spPr>
        <p:txBody>
          <a:bodyPr/>
          <a:lstStyle/>
          <a:p>
            <a:pPr fontAlgn="base">
              <a:spcBef>
                <a:spcPct val="0"/>
              </a:spcBef>
              <a:spcAft>
                <a:spcPct val="0"/>
              </a:spcAft>
            </a:pPr>
            <a:fld id="{41250157-63A0-42F0-B449-1FE0403F37FF}" type="slidenum">
              <a:rPr lang="ja-JP" altLang="en-US">
                <a:solidFill>
                  <a:srgbClr val="000000"/>
                </a:solidFill>
                <a:latin typeface="Tahoma" pitchFamily="34" charset="0"/>
                <a:ea typeface="ＭＳ Ｐゴシック" pitchFamily="50" charset="-128"/>
              </a:rPr>
              <a:pPr fontAlgn="base">
                <a:spcBef>
                  <a:spcPct val="0"/>
                </a:spcBef>
                <a:spcAft>
                  <a:spcPct val="0"/>
                </a:spcAft>
              </a:pPr>
              <a:t>3</a:t>
            </a:fld>
            <a:endParaRPr lang="en-US" altLang="ja-JP" dirty="0">
              <a:solidFill>
                <a:srgbClr val="000000"/>
              </a:solidFill>
              <a:latin typeface="Tahoma" pitchFamily="34" charset="0"/>
              <a:ea typeface="ＭＳ Ｐゴシック" pitchFamily="50" charset="-128"/>
            </a:endParaRPr>
          </a:p>
        </p:txBody>
      </p:sp>
      <p:sp>
        <p:nvSpPr>
          <p:cNvPr id="1298434" name="Rectangle 2"/>
          <p:cNvSpPr>
            <a:spLocks noGrp="1" noChangeArrowheads="1"/>
          </p:cNvSpPr>
          <p:nvPr>
            <p:ph type="title"/>
          </p:nvPr>
        </p:nvSpPr>
        <p:spPr/>
        <p:txBody>
          <a:bodyPr/>
          <a:lstStyle/>
          <a:p>
            <a:r>
              <a:rPr lang="en-CA"/>
              <a:t>2. System Description</a:t>
            </a:r>
          </a:p>
        </p:txBody>
      </p:sp>
      <p:sp>
        <p:nvSpPr>
          <p:cNvPr id="1298435" name="Rectangle 3"/>
          <p:cNvSpPr>
            <a:spLocks noGrp="1" noChangeArrowheads="1"/>
          </p:cNvSpPr>
          <p:nvPr>
            <p:ph type="body" idx="1"/>
          </p:nvPr>
        </p:nvSpPr>
        <p:spPr>
          <a:xfrm>
            <a:off x="1219200" y="1691141"/>
            <a:ext cx="10668000" cy="4532312"/>
          </a:xfrm>
        </p:spPr>
        <p:txBody>
          <a:bodyPr/>
          <a:lstStyle/>
          <a:p>
            <a:pPr>
              <a:lnSpc>
                <a:spcPct val="80000"/>
              </a:lnSpc>
              <a:buFont typeface="Wingdings" panose="05000000000000000000" pitchFamily="2" charset="2"/>
              <a:buChar char="§"/>
            </a:pPr>
            <a:r>
              <a:rPr lang="en-CA" sz="2600" dirty="0"/>
              <a:t>The proposed </a:t>
            </a:r>
            <a:r>
              <a:rPr lang="en-CA" sz="2600" b="1" dirty="0" smtClean="0">
                <a:solidFill>
                  <a:srgbClr val="D60093"/>
                </a:solidFill>
              </a:rPr>
              <a:t>E-Vet System(EVS)</a:t>
            </a:r>
            <a:r>
              <a:rPr lang="en-CA" sz="2600" dirty="0" smtClean="0"/>
              <a:t> </a:t>
            </a:r>
            <a:r>
              <a:rPr lang="en-CA" sz="2600" dirty="0"/>
              <a:t>is a multi-agent system designed to </a:t>
            </a:r>
            <a:r>
              <a:rPr lang="en-CA" sz="2600" dirty="0" smtClean="0"/>
              <a:t>render multiple functionalities to simplify the appointment booking process to the pet-owner(user) based </a:t>
            </a:r>
            <a:r>
              <a:rPr lang="en-CA" sz="2600" dirty="0"/>
              <a:t>on </a:t>
            </a:r>
            <a:r>
              <a:rPr lang="en-CA" sz="2600" dirty="0" smtClean="0"/>
              <a:t>the owner’s </a:t>
            </a:r>
            <a:r>
              <a:rPr lang="en-CA" sz="2600" dirty="0"/>
              <a:t>preferences. </a:t>
            </a:r>
          </a:p>
          <a:p>
            <a:pPr>
              <a:lnSpc>
                <a:spcPct val="80000"/>
              </a:lnSpc>
              <a:buFont typeface="Wingdings" panose="05000000000000000000" pitchFamily="2" charset="2"/>
              <a:buChar char="§"/>
            </a:pPr>
            <a:r>
              <a:rPr lang="en-CA" sz="2600" dirty="0"/>
              <a:t>The </a:t>
            </a:r>
            <a:r>
              <a:rPr lang="en-CA" sz="2600" dirty="0" smtClean="0"/>
              <a:t>clinic package is </a:t>
            </a:r>
            <a:r>
              <a:rPr lang="en-CA" sz="2600" dirty="0"/>
              <a:t>composed of a </a:t>
            </a:r>
            <a:r>
              <a:rPr lang="en-CA" sz="2600" dirty="0" smtClean="0"/>
              <a:t>Video Interaction system, </a:t>
            </a:r>
            <a:r>
              <a:rPr lang="en-CA" sz="2600" dirty="0"/>
              <a:t>a </a:t>
            </a:r>
            <a:r>
              <a:rPr lang="en-CA" sz="2600" dirty="0" smtClean="0"/>
              <a:t>Reminder generator, </a:t>
            </a:r>
            <a:r>
              <a:rPr lang="en-CA" sz="2600" dirty="0"/>
              <a:t>and a </a:t>
            </a:r>
            <a:r>
              <a:rPr lang="en-CA" sz="2600" dirty="0" smtClean="0"/>
              <a:t>utility to generate medical reports.</a:t>
            </a:r>
            <a:endParaRPr lang="en-CA" sz="2600" dirty="0"/>
          </a:p>
          <a:p>
            <a:pPr>
              <a:lnSpc>
                <a:spcPct val="80000"/>
              </a:lnSpc>
              <a:buFont typeface="Wingdings" panose="05000000000000000000" pitchFamily="2" charset="2"/>
              <a:buChar char="§"/>
            </a:pPr>
            <a:r>
              <a:rPr lang="en-CA" sz="2600" dirty="0"/>
              <a:t>The </a:t>
            </a:r>
            <a:r>
              <a:rPr lang="en-CA" sz="2600" b="1" dirty="0" smtClean="0">
                <a:solidFill>
                  <a:srgbClr val="D60093"/>
                </a:solidFill>
              </a:rPr>
              <a:t>EVS </a:t>
            </a:r>
            <a:r>
              <a:rPr lang="en-CA" sz="2600" dirty="0"/>
              <a:t>application deals with </a:t>
            </a:r>
            <a:r>
              <a:rPr lang="en-CA" sz="2600" dirty="0" smtClean="0"/>
              <a:t>a doctor’s multiple available schedules to </a:t>
            </a:r>
            <a:r>
              <a:rPr lang="en-CA" sz="2600" dirty="0"/>
              <a:t>find the optimum </a:t>
            </a:r>
            <a:r>
              <a:rPr lang="en-CA" sz="2600" dirty="0" smtClean="0"/>
              <a:t>appointment window </a:t>
            </a:r>
            <a:r>
              <a:rPr lang="en-CA" sz="2600" dirty="0"/>
              <a:t>for </a:t>
            </a:r>
            <a:r>
              <a:rPr lang="en-CA" sz="2600" dirty="0" smtClean="0"/>
              <a:t>the </a:t>
            </a:r>
            <a:r>
              <a:rPr lang="en-CA" sz="2600" dirty="0" smtClean="0"/>
              <a:t>pet-owner, </a:t>
            </a:r>
            <a:r>
              <a:rPr lang="en-CA" sz="2600" dirty="0" smtClean="0"/>
              <a:t>taking into consideration the related fees and severity of the symptoms. </a:t>
            </a:r>
            <a:endParaRPr lang="en-CA" sz="2600" dirty="0"/>
          </a:p>
          <a:p>
            <a:pPr>
              <a:lnSpc>
                <a:spcPct val="80000"/>
              </a:lnSpc>
              <a:buFont typeface="Wingdings" panose="05000000000000000000" pitchFamily="2" charset="2"/>
              <a:buChar char="§"/>
            </a:pPr>
            <a:r>
              <a:rPr lang="en-CA" sz="2600" dirty="0"/>
              <a:t>The application has to schedule </a:t>
            </a:r>
            <a:r>
              <a:rPr lang="en-CA" sz="2600" dirty="0" smtClean="0"/>
              <a:t>the appointment and send regular reminders for the appointment dates to the pet-owner. It also generates a medical report based upon the doctor’s feedback and stores it for future references.</a:t>
            </a:r>
            <a:endParaRPr lang="en-CA" sz="2600" dirty="0"/>
          </a:p>
        </p:txBody>
      </p:sp>
    </p:spTree>
    <p:extLst>
      <p:ext uri="{BB962C8B-B14F-4D97-AF65-F5344CB8AC3E}">
        <p14:creationId xmlns:p14="http://schemas.microsoft.com/office/powerpoint/2010/main" val="2276971620"/>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fontAlgn="base">
              <a:spcBef>
                <a:spcPct val="0"/>
              </a:spcBef>
              <a:spcAft>
                <a:spcPct val="0"/>
              </a:spcAft>
            </a:pPr>
            <a:r>
              <a:rPr lang="en-US">
                <a:solidFill>
                  <a:srgbClr val="000000"/>
                </a:solidFill>
                <a:latin typeface="Tahoma" pitchFamily="34" charset="0"/>
                <a:ea typeface="ＭＳ Ｐゴシック" pitchFamily="50" charset="-128"/>
              </a:rPr>
              <a:t>SENG697 (Fall 2007)</a:t>
            </a:r>
            <a:endParaRPr lang="en-US" altLang="ja-JP">
              <a:solidFill>
                <a:srgbClr val="000000"/>
              </a:solidFill>
              <a:latin typeface="Tahoma" pitchFamily="34" charset="0"/>
              <a:ea typeface="ＭＳ Ｐゴシック" pitchFamily="50"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pPr>
            <a:r>
              <a:rPr lang="ja-JP" altLang="en-US">
                <a:solidFill>
                  <a:srgbClr val="000000"/>
                </a:solidFill>
                <a:latin typeface="Tahoma" pitchFamily="34" charset="0"/>
                <a:ea typeface="ＭＳ Ｐゴシック" pitchFamily="50" charset="-128"/>
              </a:rPr>
              <a:t>far@ucalgary.ca</a:t>
            </a:r>
            <a:endParaRPr lang="en-US" altLang="ja-JP">
              <a:solidFill>
                <a:srgbClr val="000000"/>
              </a:solidFill>
              <a:latin typeface="Tahoma" pitchFamily="34" charset="0"/>
              <a:ea typeface="ＭＳ Ｐゴシック" pitchFamily="50" charset="-128"/>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A39796A-6B36-48B4-B417-FA99A9C85417}" type="slidenum">
              <a:rPr lang="ja-JP" altLang="en-US">
                <a:solidFill>
                  <a:srgbClr val="000000"/>
                </a:solidFill>
                <a:latin typeface="Tahoma" pitchFamily="34" charset="0"/>
                <a:ea typeface="ＭＳ Ｐゴシック" pitchFamily="50" charset="-128"/>
              </a:rPr>
              <a:pPr fontAlgn="base">
                <a:spcBef>
                  <a:spcPct val="0"/>
                </a:spcBef>
                <a:spcAft>
                  <a:spcPct val="0"/>
                </a:spcAft>
              </a:pPr>
              <a:t>4</a:t>
            </a:fld>
            <a:endParaRPr lang="en-US" altLang="ja-JP">
              <a:solidFill>
                <a:srgbClr val="000000"/>
              </a:solidFill>
              <a:latin typeface="Tahoma" pitchFamily="34" charset="0"/>
              <a:ea typeface="ＭＳ Ｐゴシック" pitchFamily="50" charset="-128"/>
            </a:endParaRPr>
          </a:p>
        </p:txBody>
      </p:sp>
      <p:sp>
        <p:nvSpPr>
          <p:cNvPr id="1312770" name="Rectangle 2"/>
          <p:cNvSpPr>
            <a:spLocks noGrp="1" noChangeArrowheads="1"/>
          </p:cNvSpPr>
          <p:nvPr>
            <p:ph type="title"/>
          </p:nvPr>
        </p:nvSpPr>
        <p:spPr/>
        <p:txBody>
          <a:bodyPr/>
          <a:lstStyle/>
          <a:p>
            <a:r>
              <a:rPr lang="en-CA"/>
              <a:t>Agent Description (cont’d)</a:t>
            </a:r>
          </a:p>
        </p:txBody>
      </p:sp>
      <p:sp>
        <p:nvSpPr>
          <p:cNvPr id="1312771" name="Rectangle 3"/>
          <p:cNvSpPr>
            <a:spLocks noGrp="1" noChangeArrowheads="1"/>
          </p:cNvSpPr>
          <p:nvPr>
            <p:ph type="body" idx="1"/>
          </p:nvPr>
        </p:nvSpPr>
        <p:spPr>
          <a:xfrm>
            <a:off x="1219200" y="1656307"/>
            <a:ext cx="10432869" cy="4012973"/>
          </a:xfrm>
        </p:spPr>
        <p:txBody>
          <a:bodyPr/>
          <a:lstStyle/>
          <a:p>
            <a:pPr>
              <a:lnSpc>
                <a:spcPct val="80000"/>
              </a:lnSpc>
              <a:buFont typeface="Wingdings" pitchFamily="2" charset="2"/>
              <a:buNone/>
            </a:pPr>
            <a:r>
              <a:rPr lang="en-US" sz="2000" b="1" i="1" dirty="0" smtClean="0">
                <a:solidFill>
                  <a:srgbClr val="D60093"/>
                </a:solidFill>
                <a:effectLst>
                  <a:outerShdw blurRad="38100" dist="38100" dir="2700000" algn="tl">
                    <a:srgbClr val="C0C0C0"/>
                  </a:outerShdw>
                </a:effectLst>
              </a:rPr>
              <a:t>Reminder Agent</a:t>
            </a:r>
          </a:p>
          <a:p>
            <a:pPr>
              <a:lnSpc>
                <a:spcPct val="80000"/>
              </a:lnSpc>
              <a:buFont typeface="Wingdings" panose="05000000000000000000" pitchFamily="2" charset="2"/>
              <a:buChar char="§"/>
            </a:pPr>
            <a:endParaRPr lang="en-US" sz="1600" b="1" i="1" dirty="0">
              <a:solidFill>
                <a:srgbClr val="D60093"/>
              </a:solidFill>
              <a:effectLst>
                <a:outerShdw blurRad="38100" dist="38100" dir="2700000" algn="tl">
                  <a:srgbClr val="C0C0C0"/>
                </a:outerShdw>
              </a:effectLst>
            </a:endParaRPr>
          </a:p>
          <a:p>
            <a:pPr>
              <a:lnSpc>
                <a:spcPct val="80000"/>
              </a:lnSpc>
              <a:buFont typeface="Wingdings" panose="05000000000000000000" pitchFamily="2" charset="2"/>
              <a:buChar char="§"/>
            </a:pPr>
            <a:r>
              <a:rPr lang="en-CA" sz="1600" dirty="0"/>
              <a:t>The </a:t>
            </a:r>
            <a:r>
              <a:rPr lang="en-CA" sz="1600" dirty="0" smtClean="0"/>
              <a:t>Reminder </a:t>
            </a:r>
            <a:r>
              <a:rPr lang="en-CA" sz="1600" dirty="0"/>
              <a:t>Agent communicates with the </a:t>
            </a:r>
            <a:r>
              <a:rPr lang="en-CA" sz="1600" dirty="0" smtClean="0"/>
              <a:t>Clinic Agent, by waiting for its signals after an appointment is booked. If the user has activated reminders at the time of booking an appointment, the Reminder Agent would be sending automated SMS messages and e-mail notifications to the user on his/her registered e-mail account and mobile number. </a:t>
            </a:r>
          </a:p>
          <a:p>
            <a:pPr>
              <a:lnSpc>
                <a:spcPct val="80000"/>
              </a:lnSpc>
              <a:buFont typeface="Wingdings" panose="05000000000000000000" pitchFamily="2" charset="2"/>
              <a:buChar char="§"/>
            </a:pPr>
            <a:r>
              <a:rPr lang="en-CA" sz="1600" dirty="0" smtClean="0"/>
              <a:t>Instead of a receptionist logging in every time to trigger a reminder, the Agent by itself sends the message at regular intervals(hours/days) as chosen by the user.</a:t>
            </a:r>
            <a:endParaRPr lang="en-CA" sz="1600" dirty="0"/>
          </a:p>
          <a:p>
            <a:pPr>
              <a:lnSpc>
                <a:spcPct val="80000"/>
              </a:lnSpc>
              <a:buFont typeface="Wingdings" panose="05000000000000000000" pitchFamily="2" charset="2"/>
              <a:buChar char="§"/>
            </a:pPr>
            <a:r>
              <a:rPr lang="en-CA" sz="1600" dirty="0" smtClean="0"/>
              <a:t>In case the appointment is cancelled or updated, the Reminder Agent also intelligently updates the text message and sends an updated notification to the user. </a:t>
            </a:r>
          </a:p>
          <a:p>
            <a:pPr>
              <a:lnSpc>
                <a:spcPct val="80000"/>
              </a:lnSpc>
              <a:buFont typeface="Wingdings" panose="05000000000000000000" pitchFamily="2" charset="2"/>
              <a:buChar char="§"/>
            </a:pPr>
            <a:r>
              <a:rPr lang="en-CA" sz="1600" dirty="0" smtClean="0"/>
              <a:t>Once the appointment is complete, the Reminder Agent directly accesses the database to disable the alerting mechanism for that particular appointment. </a:t>
            </a:r>
            <a:endParaRPr lang="en-CA" sz="1600" dirty="0"/>
          </a:p>
          <a:p>
            <a:pPr>
              <a:lnSpc>
                <a:spcPct val="80000"/>
              </a:lnSpc>
              <a:buFont typeface="Wingdings" panose="05000000000000000000" pitchFamily="2" charset="2"/>
              <a:buChar char="§"/>
            </a:pPr>
            <a:r>
              <a:rPr lang="en-CA" sz="1600" dirty="0" smtClean="0"/>
              <a:t>In order to check if the registered email/phone number is valid, the Reminder Agent will trigger an acknowledgement  message at the time of booking the appointment. Subsequently, the other reminder messages will be forwarded in due course.</a:t>
            </a:r>
          </a:p>
          <a:p>
            <a:pPr>
              <a:lnSpc>
                <a:spcPct val="80000"/>
              </a:lnSpc>
              <a:buFont typeface="Wingdings" panose="05000000000000000000" pitchFamily="2" charset="2"/>
              <a:buChar char="§"/>
            </a:pPr>
            <a:r>
              <a:rPr lang="en-CA" sz="1600" dirty="0" smtClean="0"/>
              <a:t>The Reminder Agent also triggers a notification once the report has been generated, based upon the feedback from the veterinarian. In this case, it will await signal from the Template Agent.</a:t>
            </a:r>
          </a:p>
          <a:p>
            <a:pPr>
              <a:lnSpc>
                <a:spcPct val="80000"/>
              </a:lnSpc>
              <a:buFont typeface="Wingdings" panose="05000000000000000000" pitchFamily="2" charset="2"/>
              <a:buChar char="§"/>
            </a:pPr>
            <a:r>
              <a:rPr lang="en-CA" sz="1600" dirty="0" smtClean="0"/>
              <a:t>The Agent will keep a track of all the reminders sent to a particular number in the database for tracking purposes.</a:t>
            </a:r>
          </a:p>
          <a:p>
            <a:pPr>
              <a:lnSpc>
                <a:spcPct val="80000"/>
              </a:lnSpc>
            </a:pPr>
            <a:endParaRPr lang="en-CA" sz="1600" dirty="0"/>
          </a:p>
        </p:txBody>
      </p:sp>
    </p:spTree>
    <p:extLst>
      <p:ext uri="{BB962C8B-B14F-4D97-AF65-F5344CB8AC3E}">
        <p14:creationId xmlns:p14="http://schemas.microsoft.com/office/powerpoint/2010/main" val="1716397028"/>
      </p:ext>
    </p:extLst>
  </p:cSld>
  <p:clrMapOvr>
    <a:masterClrMapping/>
  </p:clrMapOvr>
  <p:transition>
    <p:dissolve/>
  </p:transition>
</p:sld>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7A42814A0A7A429FBAAD58A3662C43" ma:contentTypeVersion="14" ma:contentTypeDescription="Create a new document." ma:contentTypeScope="" ma:versionID="2e0f0b35447dfaef00fa2716150d7de8">
  <xsd:schema xmlns:xsd="http://www.w3.org/2001/XMLSchema" xmlns:xs="http://www.w3.org/2001/XMLSchema" xmlns:p="http://schemas.microsoft.com/office/2006/metadata/properties" xmlns:ns3="d8a3f0a0-49e1-415f-8d7d-9b51d0eb93e8" xmlns:ns4="ce8d2f3a-208b-4f58-bb79-4192d7cf8650" targetNamespace="http://schemas.microsoft.com/office/2006/metadata/properties" ma:root="true" ma:fieldsID="d9b4fe6bd1d6509f7a3dbc01590a646f" ns3:_="" ns4:_="">
    <xsd:import namespace="d8a3f0a0-49e1-415f-8d7d-9b51d0eb93e8"/>
    <xsd:import namespace="ce8d2f3a-208b-4f58-bb79-4192d7cf865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3f0a0-49e1-415f-8d7d-9b51d0eb93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e8d2f3a-208b-4f58-bb79-4192d7cf865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CCB28B-163E-40CA-8CCE-69A7F4A1A4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a3f0a0-49e1-415f-8d7d-9b51d0eb93e8"/>
    <ds:schemaRef ds:uri="ce8d2f3a-208b-4f58-bb79-4192d7cf86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4EF1B3-7571-4E02-A7DC-7272CEC15FB7}">
  <ds:schemaRefs>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purl.org/dc/terms/"/>
    <ds:schemaRef ds:uri="http://purl.org/dc/dcmitype/"/>
    <ds:schemaRef ds:uri="ce8d2f3a-208b-4f58-bb79-4192d7cf8650"/>
    <ds:schemaRef ds:uri="http://schemas.openxmlformats.org/package/2006/metadata/core-properties"/>
    <ds:schemaRef ds:uri="d8a3f0a0-49e1-415f-8d7d-9b51d0eb93e8"/>
    <ds:schemaRef ds:uri="http://www.w3.org/XML/1998/namespace"/>
  </ds:schemaRefs>
</ds:datastoreItem>
</file>

<file path=customXml/itemProps3.xml><?xml version="1.0" encoding="utf-8"?>
<ds:datastoreItem xmlns:ds="http://schemas.openxmlformats.org/officeDocument/2006/customXml" ds:itemID="{66358C42-DD22-4F23-85C0-029A1B03C7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292</TotalTime>
  <Words>685</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ＭＳ Ｐゴシック</vt:lpstr>
      <vt:lpstr>Arial Rounded MT Bold</vt:lpstr>
      <vt:lpstr>Arial Unicode MS</vt:lpstr>
      <vt:lpstr>HGあかね平成丸ｺﾞｼｯｸ体W8-S</vt:lpstr>
      <vt:lpstr>Tahoma</vt:lpstr>
      <vt:lpstr>Times New Roman</vt:lpstr>
      <vt:lpstr>Wingdings</vt:lpstr>
      <vt:lpstr>UofC_template</vt:lpstr>
      <vt:lpstr>1. Business Case</vt:lpstr>
      <vt:lpstr>1. Business Case (cont’d)</vt:lpstr>
      <vt:lpstr>2. System Description</vt:lpstr>
      <vt:lpstr>Agent Description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Mukherjee</dc:creator>
  <cp:lastModifiedBy>Anish Mukherjee</cp:lastModifiedBy>
  <cp:revision>20</cp:revision>
  <dcterms:created xsi:type="dcterms:W3CDTF">2021-10-19T17:24:46Z</dcterms:created>
  <dcterms:modified xsi:type="dcterms:W3CDTF">2021-10-20T04:27:53Z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0x010100167A42814A0A7A429FBAAD58A3662C43</vt:lpwstr>
  </property>
</Properties>
</file>