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69" r:id="rId9"/>
    <p:sldId id="270" r:id="rId10"/>
    <p:sldId id="260" r:id="rId11"/>
    <p:sldId id="263" r:id="rId12"/>
    <p:sldId id="271" r:id="rId13"/>
    <p:sldId id="266" r:id="rId14"/>
    <p:sldId id="267" r:id="rId15"/>
    <p:sldId id="268" r:id="rId16"/>
    <p:sldId id="272" r:id="rId17"/>
    <p:sldId id="277" r:id="rId18"/>
    <p:sldId id="278"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anose="020B0604030504040204" pitchFamily="34" charset="0"/>
                <a:ea typeface="MS PGothic" pitchFamily="50" charset="-128"/>
              </a:rPr>
              <a:t>SENG696 </a:t>
            </a:r>
            <a:r>
              <a:rPr lang="en-US" dirty="0">
                <a:solidFill>
                  <a:srgbClr val="000000"/>
                </a:solidFill>
                <a:latin typeface="Tahoma" panose="020B0604030504040204" pitchFamily="34" charset="0"/>
                <a:ea typeface="MS PGothic" pitchFamily="50" charset="-128"/>
              </a:rPr>
              <a:t>(Fall </a:t>
            </a:r>
            <a:r>
              <a:rPr lang="en-US" dirty="0" smtClean="0">
                <a:solidFill>
                  <a:srgbClr val="000000"/>
                </a:solidFill>
                <a:latin typeface="Tahoma" panose="020B0604030504040204" pitchFamily="34" charset="0"/>
                <a:ea typeface="MS PGothic" pitchFamily="50" charset="-128"/>
              </a:rPr>
              <a:t>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10</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smtClean="0">
                <a:solidFill>
                  <a:srgbClr val="D60093"/>
                </a:solidFill>
                <a:effectLst>
                  <a:outerShdw blurRad="38100" dist="38100" dir="2700000" algn="tl">
                    <a:srgbClr val="C0C0C0"/>
                  </a:outerShdw>
                </a:effectLst>
              </a:rPr>
              <a:t>Video </a:t>
            </a:r>
            <a:r>
              <a:rPr lang="en-US" sz="2400" b="1" i="1" dirty="0">
                <a:solidFill>
                  <a:srgbClr val="D60093"/>
                </a:solidFill>
                <a:effectLst>
                  <a:outerShdw blurRad="38100" dist="38100" dir="2700000" algn="tl">
                    <a:srgbClr val="C0C0C0"/>
                  </a:outerShdw>
                </a:effectLst>
              </a:rPr>
              <a:t>Agent</a:t>
            </a:r>
          </a:p>
          <a:p>
            <a:pPr>
              <a:buFont typeface="Wingdings" panose="05000000000000000000" pitchFamily="2" charset="2"/>
              <a:buChar char="§"/>
            </a:pPr>
            <a:r>
              <a:rPr lang="en-US" sz="2200" dirty="0"/>
              <a:t>The video agent is responsible to generate a video link at the time of the appointment of the patient and send it to the registered email id as well as the registered mobile number of the patient</a:t>
            </a:r>
            <a:r>
              <a:rPr lang="en-US" sz="2200" dirty="0" smtClean="0"/>
              <a:t>.</a:t>
            </a:r>
          </a:p>
          <a:p>
            <a:pPr>
              <a:buFont typeface="Wingdings" panose="05000000000000000000" pitchFamily="2" charset="2"/>
              <a:buChar char="§"/>
            </a:pPr>
            <a:r>
              <a:rPr lang="en-US" sz="2200" dirty="0" smtClean="0"/>
              <a:t>The </a:t>
            </a:r>
            <a:r>
              <a:rPr lang="en-US" sz="2200" dirty="0"/>
              <a:t>video agent directly communicates with the clinic system agent and creates the links according to the time slots selected by the patients</a:t>
            </a:r>
            <a:r>
              <a:rPr lang="en-US" sz="2200" dirty="0" smtClean="0"/>
              <a:t>.</a:t>
            </a:r>
          </a:p>
          <a:p>
            <a:pPr>
              <a:buFont typeface="Wingdings" panose="05000000000000000000" pitchFamily="2" charset="2"/>
              <a:buChar char="§"/>
            </a:pPr>
            <a:r>
              <a:rPr lang="en-US" sz="2200" dirty="0" smtClean="0"/>
              <a:t>To </a:t>
            </a:r>
            <a:r>
              <a:rPr lang="en-US" sz="2200" dirty="0"/>
              <a:t>facilitate the video-based interaction between the doctor and patient, the system will use existing video conferencing platforms (ZOOM, Google Meet, etc</a:t>
            </a:r>
            <a:r>
              <a:rPr lang="en-US" sz="2200" dirty="0" smtClean="0"/>
              <a:t>.)</a:t>
            </a:r>
          </a:p>
          <a:p>
            <a:pPr>
              <a:buFont typeface="Wingdings" panose="05000000000000000000" pitchFamily="2" charset="2"/>
              <a:buChar char="§"/>
            </a:pPr>
            <a:r>
              <a:rPr lang="en-US" sz="2200" dirty="0" smtClean="0"/>
              <a:t>Patients </a:t>
            </a:r>
            <a:r>
              <a:rPr lang="en-US" sz="2200" dirty="0"/>
              <a:t>will be able to join the meeting at their scheduled appointment time and the link will expire in 30 minutes which is the maximum time for consultation</a:t>
            </a:r>
            <a:r>
              <a:rPr lang="en-US" sz="2200" dirty="0" smtClean="0"/>
              <a:t>.</a:t>
            </a:r>
          </a:p>
          <a:p>
            <a:pPr>
              <a:buFont typeface="Wingdings" panose="05000000000000000000" pitchFamily="2" charset="2"/>
              <a:buChar char="§"/>
            </a:pPr>
            <a:r>
              <a:rPr lang="en-US" sz="2200" dirty="0" smtClean="0"/>
              <a:t>If </a:t>
            </a:r>
            <a:r>
              <a:rPr lang="en-US" sz="2200" dirty="0"/>
              <a:t>the consultation needs more time than 30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15</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a:t>
            </a:r>
            <a:r>
              <a:rPr lang="en-CA" dirty="0" smtClean="0"/>
              <a:t>. Use Cases : Clinic Agent</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Definition : Clinic Agent</a:t>
            </a:r>
            <a:endParaRPr lang="en-IN" dirty="0"/>
          </a:p>
        </p:txBody>
      </p:sp>
      <p:sp>
        <p:nvSpPr>
          <p:cNvPr id="4" name="Date Placeholder 3"/>
          <p:cNvSpPr>
            <a:spLocks noGrp="1"/>
          </p:cNvSpPr>
          <p:nvPr>
            <p:ph type="dt" sz="half" idx="10"/>
          </p:nvPr>
        </p:nvSpPr>
        <p:spPr/>
        <p:txBody>
          <a:bodyPr/>
          <a:lstStyle/>
          <a:p>
            <a:r>
              <a:rPr lang="en-US" smtClean="0"/>
              <a:t>SENG697 (Fall 2007)</a:t>
            </a:r>
            <a:endParaRPr lang="en-US" altLang="ja-JP"/>
          </a:p>
        </p:txBody>
      </p:sp>
      <p:sp>
        <p:nvSpPr>
          <p:cNvPr id="5" name="Footer Placeholder 4"/>
          <p:cNvSpPr>
            <a:spLocks noGrp="1"/>
          </p:cNvSpPr>
          <p:nvPr>
            <p:ph type="ftr" sz="quarter" idx="11"/>
          </p:nvPr>
        </p:nvSpPr>
        <p:spPr/>
        <p:txBody>
          <a:bodyPr/>
          <a:lstStyle/>
          <a:p>
            <a:r>
              <a:rPr lang="ja-JP" altLang="en-US" smtClean="0"/>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a:p>
        </p:txBody>
      </p:sp>
      <p:pic>
        <p:nvPicPr>
          <p:cNvPr id="9" name="Picture 8"/>
          <p:cNvPicPr>
            <a:picLocks noChangeAspect="1"/>
          </p:cNvPicPr>
          <p:nvPr/>
        </p:nvPicPr>
        <p:blipFill>
          <a:blip r:embed="rId2"/>
          <a:stretch>
            <a:fillRect/>
          </a:stretch>
        </p:blipFill>
        <p:spPr>
          <a:xfrm>
            <a:off x="1673225" y="1504950"/>
            <a:ext cx="9047026" cy="4599759"/>
          </a:xfrm>
          <a:prstGeom prst="rect">
            <a:avLst/>
          </a:prstGeom>
        </p:spPr>
      </p:pic>
    </p:spTree>
    <p:extLst>
      <p:ext uri="{BB962C8B-B14F-4D97-AF65-F5344CB8AC3E}">
        <p14:creationId xmlns:p14="http://schemas.microsoft.com/office/powerpoint/2010/main" val="284966149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Definition : Clinic Agent</a:t>
            </a:r>
            <a:endParaRPr lang="en-IN" dirty="0"/>
          </a:p>
        </p:txBody>
      </p:sp>
      <p:sp>
        <p:nvSpPr>
          <p:cNvPr id="4" name="Date Placeholder 3"/>
          <p:cNvSpPr>
            <a:spLocks noGrp="1"/>
          </p:cNvSpPr>
          <p:nvPr>
            <p:ph type="dt" sz="half" idx="10"/>
          </p:nvPr>
        </p:nvSpPr>
        <p:spPr/>
        <p:txBody>
          <a:bodyPr/>
          <a:lstStyle/>
          <a:p>
            <a:r>
              <a:rPr lang="en-US" smtClean="0"/>
              <a:t>SENG697 (Fall 2007)</a:t>
            </a:r>
            <a:endParaRPr lang="en-US" altLang="ja-JP"/>
          </a:p>
        </p:txBody>
      </p:sp>
      <p:sp>
        <p:nvSpPr>
          <p:cNvPr id="5" name="Footer Placeholder 4"/>
          <p:cNvSpPr>
            <a:spLocks noGrp="1"/>
          </p:cNvSpPr>
          <p:nvPr>
            <p:ph type="ftr" sz="quarter" idx="11"/>
          </p:nvPr>
        </p:nvSpPr>
        <p:spPr/>
        <p:txBody>
          <a:bodyPr/>
          <a:lstStyle/>
          <a:p>
            <a:r>
              <a:rPr lang="ja-JP" altLang="en-US" smtClean="0"/>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3" name="Picture 2"/>
          <p:cNvPicPr>
            <a:picLocks noChangeAspect="1"/>
          </p:cNvPicPr>
          <p:nvPr/>
        </p:nvPicPr>
        <p:blipFill>
          <a:blip r:embed="rId2"/>
          <a:stretch>
            <a:fillRect/>
          </a:stretch>
        </p:blipFill>
        <p:spPr>
          <a:xfrm>
            <a:off x="1768848" y="1766887"/>
            <a:ext cx="7482728" cy="3786748"/>
          </a:xfrm>
          <a:prstGeom prst="rect">
            <a:avLst/>
          </a:prstGeom>
        </p:spPr>
      </p:pic>
    </p:spTree>
    <p:extLst>
      <p:ext uri="{BB962C8B-B14F-4D97-AF65-F5344CB8AC3E}">
        <p14:creationId xmlns:p14="http://schemas.microsoft.com/office/powerpoint/2010/main" val="121663480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a:t>
            </a:r>
            <a:r>
              <a:rPr lang="en-CA" dirty="0" smtClean="0"/>
              <a:t>. Use Cases : Appointment Agent</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10. Use Cases : Video Link Agent</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Tree>
    <p:extLst>
      <p:ext uri="{BB962C8B-B14F-4D97-AF65-F5344CB8AC3E}">
        <p14:creationId xmlns:p14="http://schemas.microsoft.com/office/powerpoint/2010/main" val="1653168954"/>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11. Use Cases : PDF(Template) Agent</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11. Use Cases : Notification Agent</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p>
          <a:p>
            <a:endParaRPr lang="en-CA" sz="16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a:p>
        </p:txBody>
      </p:sp>
    </p:spTree>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1781</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MS PGothic</vt:lpstr>
      <vt:lpstr>Arial Rounded MT Bold</vt:lpstr>
      <vt:lpstr>Arial Unicode MS</vt:lpstr>
      <vt:lpstr>Calibri</vt:lpstr>
      <vt:lpstr>HGあかね平成丸ｺﾞｼｯｸ体W8-S</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lpstr>9. Use Cases : Clinic Agent</vt:lpstr>
      <vt:lpstr>Use Case Definition : Clinic Agent</vt:lpstr>
      <vt:lpstr>Use Case Definition : Clinic Agent</vt:lpstr>
      <vt:lpstr>9. Use Cases : Appointment Agent</vt:lpstr>
      <vt:lpstr>10. Use Cases : Video Link Agent</vt:lpstr>
      <vt:lpstr>11. Use Cases : PDF(Template) Agent</vt:lpstr>
      <vt:lpstr>11. Use Cases : Notification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38</cp:revision>
  <dcterms:created xsi:type="dcterms:W3CDTF">2021-10-27T18:34:28Z</dcterms:created>
  <dcterms:modified xsi:type="dcterms:W3CDTF">2021-11-12T22:00:34Z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