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2" r:id="rId7"/>
    <p:sldId id="264" r:id="rId8"/>
    <p:sldId id="265" r:id="rId9"/>
    <p:sldId id="269" r:id="rId10"/>
    <p:sldId id="270" r:id="rId11"/>
    <p:sldId id="260" r:id="rId12"/>
    <p:sldId id="263" r:id="rId13"/>
    <p:sldId id="271"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endParaRPr lang="en-US" altLang="ja-JP"/>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endParaRPr lang="en-US" altLang="ja-JP"/>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2"/>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3"/>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endParaRPr lang="en-US" altLang="ja-JP"/>
          </a:p>
          <a:p>
            <a:pPr lvl="1"/>
            <a:r>
              <a:rPr lang="en-US" altLang="ja-JP"/>
              <a:t>Second level</a:t>
            </a:r>
            <a:endParaRPr lang="en-US" altLang="ja-JP"/>
          </a:p>
          <a:p>
            <a:pPr lvl="2"/>
            <a:r>
              <a:rPr lang="en-US" altLang="ja-JP"/>
              <a:t>Third level</a:t>
            </a:r>
            <a:endParaRPr lang="en-US" altLang="ja-JP"/>
          </a:p>
          <a:p>
            <a:pPr lvl="3"/>
            <a:r>
              <a:rPr lang="en-US" altLang="ja-JP"/>
              <a:t>Fourth level</a:t>
            </a:r>
            <a:endParaRPr lang="en-US" altLang="ja-JP"/>
          </a:p>
          <a:p>
            <a:pPr lvl="4"/>
            <a:r>
              <a:rPr lang="en-US" altLang="ja-JP"/>
              <a:t>Fifth level</a:t>
            </a:r>
            <a:endParaRPr lang="en-US" altLang="ja-JP"/>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endParaRPr lang="en-US" altLang="ja-JP"/>
          </a:p>
        </p:txBody>
      </p:sp>
      <p:pic>
        <p:nvPicPr>
          <p:cNvPr id="647194" name="Picture 26"/>
          <p:cNvPicPr>
            <a:picLocks noChangeAspect="1" noChangeArrowheads="1"/>
          </p:cNvPicPr>
          <p:nvPr userDrawn="1"/>
        </p:nvPicPr>
        <p:blipFill>
          <a:blip r:embed="rId14">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endParaRPr lang="en-CA" dirty="0"/>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anose="020B0604030504040204" pitchFamily="34" charset="0"/>
                <a:ea typeface="MS PGothic" pitchFamily="50" charset="-128"/>
              </a:rPr>
              <a:t>SENG696 </a:t>
            </a:r>
            <a:r>
              <a:rPr lang="en-US" dirty="0">
                <a:solidFill>
                  <a:srgbClr val="000000"/>
                </a:solidFill>
                <a:latin typeface="Tahoma" panose="020B0604030504040204" pitchFamily="34" charset="0"/>
                <a:ea typeface="MS PGothic" pitchFamily="50" charset="-128"/>
              </a:rPr>
              <a:t>(Fall </a:t>
            </a:r>
            <a:r>
              <a:rPr lang="en-US" dirty="0" smtClean="0">
                <a:solidFill>
                  <a:srgbClr val="000000"/>
                </a:solidFill>
                <a:latin typeface="Tahoma" panose="020B0604030504040204" pitchFamily="34" charset="0"/>
                <a:ea typeface="MS PGothic" pitchFamily="50" charset="-128"/>
              </a:rPr>
              <a:t>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endParaRPr lang="en-CA" dirty="0"/>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 Agent</a:t>
            </a:r>
            <a:endParaRPr lang="en-US" sz="20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endParaRPr lang="en-CA" sz="1600" dirty="0"/>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endParaRPr lang="en-CA" sz="1600" dirty="0"/>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endParaRPr lang="en-CA" sz="1600" dirty="0"/>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endParaRPr lang="en-CA" sz="1600" dirty="0"/>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endParaRPr lang="en-CA" sz="1600" dirty="0"/>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endParaRPr lang="en-CA" sz="1600" dirty="0"/>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endParaRPr lang="en-CA" sz="1600" dirty="0"/>
          </a:p>
          <a:p>
            <a:pPr>
              <a:lnSpc>
                <a:spcPct val="80000"/>
              </a:lnSpc>
            </a:pPr>
            <a:endParaRPr lang="en-CA" sz="1600"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CA" dirty="0"/>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endParaRPr lang="en-US" sz="2400" b="1" i="1" dirty="0">
              <a:solidFill>
                <a:srgbClr val="D60093"/>
              </a:solidFill>
              <a:effectLst>
                <a:outerShdw blurRad="38100" dist="38100" dir="2700000" algn="tl">
                  <a:srgbClr val="C0C0C0"/>
                </a:outerShdw>
              </a:effectLst>
            </a:endParaRPr>
          </a:p>
          <a:p>
            <a:r>
              <a:rPr lang="en-US" sz="2400" dirty="0"/>
              <a:t>The Template Agent provides the doctor with different letter templates. Depending upon the video interaction between the doctor and the patient, the doctor can select and use the in-built template to report their diagnosis.</a:t>
            </a:r>
            <a:endParaRPr lang="en-US" sz="2400" dirty="0"/>
          </a:p>
          <a:p>
            <a:r>
              <a:rPr lang="en-US" sz="2400" dirty="0"/>
              <a:t>The Template Agent communicates with the Clinic System Agent after the video interaction between the client and doctor is complete. </a:t>
            </a:r>
            <a:endParaRPr lang="en-US" sz="2400" dirty="0"/>
          </a:p>
          <a:p>
            <a:r>
              <a:rPr lang="en-US" sz="2400" dirty="0"/>
              <a:t>If the Template Agent receives a request from the Clinic System Agent, the doctor is requested to input their feedback. </a:t>
            </a:r>
            <a:endParaRPr lang="en-US" sz="2400" dirty="0"/>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CA" dirty="0"/>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smtClean="0">
                <a:solidFill>
                  <a:srgbClr val="D60093"/>
                </a:solidFill>
                <a:effectLst>
                  <a:outerShdw blurRad="38100" dist="38100" dir="2700000" algn="tl">
                    <a:srgbClr val="C0C0C0"/>
                  </a:outerShdw>
                </a:effectLst>
              </a:rPr>
              <a:t>Video </a:t>
            </a:r>
            <a:r>
              <a:rPr lang="en-US" sz="2400" b="1" i="1" dirty="0">
                <a:solidFill>
                  <a:srgbClr val="D60093"/>
                </a:solidFill>
                <a:effectLst>
                  <a:outerShdw blurRad="38100" dist="38100" dir="2700000" algn="tl">
                    <a:srgbClr val="C0C0C0"/>
                  </a:outerShdw>
                </a:effectLst>
              </a:rPr>
              <a:t>Agent</a:t>
            </a:r>
            <a:endParaRPr lang="en-US" sz="2400" b="1" i="1" dirty="0">
              <a:solidFill>
                <a:srgbClr val="D60093"/>
              </a:solidFill>
              <a:effectLst>
                <a:outerShdw blurRad="38100" dist="38100" dir="2700000" algn="tl">
                  <a:srgbClr val="C0C0C0"/>
                </a:outerShdw>
              </a:effectLst>
            </a:endParaRPr>
          </a:p>
          <a:p>
            <a:pPr>
              <a:buFont typeface="Wingdings" panose="05000000000000000000" pitchFamily="2" charset="2"/>
              <a:buChar char="§"/>
            </a:pPr>
            <a:r>
              <a:rPr lang="en-US" sz="2200" dirty="0"/>
              <a:t>The video agent is responsible to generate a video link at the time of the appointment of the patient and send it to the registered email id as well as the registered mobile number of the patient</a:t>
            </a:r>
            <a:r>
              <a:rPr lang="en-US" sz="2200" dirty="0" smtClean="0"/>
              <a:t>.</a:t>
            </a:r>
            <a:endParaRPr lang="en-US" sz="2200" dirty="0" smtClean="0"/>
          </a:p>
          <a:p>
            <a:pPr>
              <a:buFont typeface="Wingdings" panose="05000000000000000000" pitchFamily="2" charset="2"/>
              <a:buChar char="§"/>
            </a:pPr>
            <a:r>
              <a:rPr lang="en-US" sz="2200" dirty="0" smtClean="0"/>
              <a:t>The </a:t>
            </a:r>
            <a:r>
              <a:rPr lang="en-US" sz="2200" dirty="0"/>
              <a:t>video agent directly communicates with the clinic system agent and creates the links according to the time slots selected by the patients</a:t>
            </a:r>
            <a:r>
              <a:rPr lang="en-US" sz="2200" dirty="0" smtClean="0"/>
              <a:t>.</a:t>
            </a:r>
            <a:endParaRPr lang="en-US" sz="2200" dirty="0" smtClean="0"/>
          </a:p>
          <a:p>
            <a:pPr>
              <a:buFont typeface="Wingdings" panose="05000000000000000000" pitchFamily="2" charset="2"/>
              <a:buChar char="§"/>
            </a:pPr>
            <a:r>
              <a:rPr lang="en-US" sz="2200" dirty="0" smtClean="0"/>
              <a:t>To </a:t>
            </a:r>
            <a:r>
              <a:rPr lang="en-US" sz="2200" dirty="0"/>
              <a:t>facilitate the video-based interaction between the doctor and patient, the system will use existing video conferencing platforms (ZOOM, Google Meet, etc</a:t>
            </a:r>
            <a:r>
              <a:rPr lang="en-US" sz="2200" dirty="0" smtClean="0"/>
              <a:t>.)</a:t>
            </a:r>
            <a:endParaRPr lang="en-US" sz="2200" dirty="0" smtClean="0"/>
          </a:p>
          <a:p>
            <a:pPr>
              <a:buFont typeface="Wingdings" panose="05000000000000000000" pitchFamily="2" charset="2"/>
              <a:buChar char="§"/>
            </a:pPr>
            <a:r>
              <a:rPr lang="en-US" sz="2200" dirty="0" smtClean="0"/>
              <a:t>Patients </a:t>
            </a:r>
            <a:r>
              <a:rPr lang="en-US" sz="2200" dirty="0"/>
              <a:t>will be able to join the meeting at their scheduled appointment time and the link will expire in 30 minutes which is the maximum time for consultation</a:t>
            </a:r>
            <a:r>
              <a:rPr lang="en-US" sz="2200" dirty="0" smtClean="0"/>
              <a:t>.</a:t>
            </a:r>
            <a:endParaRPr lang="en-US" sz="2200" dirty="0" smtClean="0"/>
          </a:p>
          <a:p>
            <a:pPr>
              <a:buFont typeface="Wingdings" panose="05000000000000000000" pitchFamily="2" charset="2"/>
              <a:buChar char="§"/>
            </a:pPr>
            <a:r>
              <a:rPr lang="en-US" sz="2200" dirty="0" smtClean="0"/>
              <a:t>If </a:t>
            </a:r>
            <a:r>
              <a:rPr lang="en-US" sz="2200" dirty="0"/>
              <a:t>the consultation needs more time than 30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12" name="Picture 11"/>
          <p:cNvPicPr>
            <a:picLocks noChangeAspect="1"/>
          </p:cNvPicPr>
          <p:nvPr/>
        </p:nvPicPr>
        <p:blipFill>
          <a:blip r:embed="rId1"/>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endParaRPr lang="en-CA" dirty="0"/>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gridCol w="1365164"/>
                <a:gridCol w="2204475"/>
                <a:gridCol w="1888449"/>
                <a:gridCol w="1861043"/>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10" name="Picture 9"/>
          <p:cNvPicPr>
            <a:picLocks noChangeAspect="1"/>
          </p:cNvPicPr>
          <p:nvPr/>
        </p:nvPicPr>
        <p:blipFill>
          <a:blip r:embed="rId1"/>
          <a:stretch>
            <a:fillRect/>
          </a:stretch>
        </p:blipFill>
        <p:spPr>
          <a:xfrm>
            <a:off x="1219200" y="1492470"/>
            <a:ext cx="9886950" cy="4771696"/>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endParaRPr lang="en-CA" dirty="0"/>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endParaRPr lang="en-CA"/>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endParaRPr lang="en-CA" sz="2600" dirty="0"/>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endParaRPr lang="en-CA" sz="2600" dirty="0"/>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endParaRPr lang="en-CA" sz="2600" dirty="0"/>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endParaRPr lang="en-CA" sz="2600"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endParaRPr lang="en-CA" dirty="0"/>
          </a:p>
        </p:txBody>
      </p:sp>
      <p:pic>
        <p:nvPicPr>
          <p:cNvPr id="8" name="Content Placeholder 7"/>
          <p:cNvPicPr>
            <a:picLocks noGrp="1" noChangeAspect="1"/>
          </p:cNvPicPr>
          <p:nvPr>
            <p:ph idx="1"/>
          </p:nvPr>
        </p:nvPicPr>
        <p:blipFill>
          <a:blip r:embed="rId1"/>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sz="16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endParaRPr lang="en-US" sz="1800" b="1" i="1" dirty="0">
              <a:solidFill>
                <a:srgbClr val="D60093"/>
              </a:solidFill>
              <a:effectLst>
                <a:outerShdw blurRad="38100" dist="38100" dir="2700000" algn="tl">
                  <a:srgbClr val="C0C0C0"/>
                </a:outerShdw>
              </a:effectLst>
            </a:endParaRP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9386</Words>
  <Application>WPS Spreadsheets</Application>
  <PresentationFormat>Widescreen</PresentationFormat>
  <Paragraphs>210</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Tahoma</vt:lpstr>
      <vt:lpstr>MS PGothic</vt:lpstr>
      <vt:lpstr>Hiragino Maru Gothic ProN</vt:lpstr>
      <vt:lpstr>Arial Rounded MT Bold</vt:lpstr>
      <vt:lpstr>HGあかね平成丸ｺﾞｼｯｸ体W8-S</vt:lpstr>
      <vt:lpstr>冬青黑体简体中文</vt:lpstr>
      <vt:lpstr>Arial Unicode MS</vt:lpstr>
      <vt:lpstr>Times New Roman</vt:lpstr>
      <vt:lpstr>Calibri</vt:lpstr>
      <vt:lpstr>Helvetica Neue</vt:lpstr>
      <vt:lpstr>微软雅黑</vt:lpstr>
      <vt:lpstr>汉仪旗黑</vt:lpstr>
      <vt:lpstr>Arial Unicode MS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apple</cp:lastModifiedBy>
  <cp:revision>25</cp:revision>
  <dcterms:created xsi:type="dcterms:W3CDTF">2021-10-27T18:34:28Z</dcterms:created>
  <dcterms:modified xsi:type="dcterms:W3CDTF">2021-10-27T18:34:28Z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