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1" r:id="rId5"/>
    <p:sldId id="262" r:id="rId6"/>
    <p:sldId id="264" r:id="rId7"/>
    <p:sldId id="265" r:id="rId8"/>
    <p:sldId id="288" r:id="rId9"/>
    <p:sldId id="289" r:id="rId10"/>
    <p:sldId id="290" r:id="rId11"/>
    <p:sldId id="291" r:id="rId12"/>
    <p:sldId id="271" r:id="rId13"/>
    <p:sldId id="266" r:id="rId14"/>
    <p:sldId id="267" r:id="rId15"/>
    <p:sldId id="268" r:id="rId16"/>
    <p:sldId id="272" r:id="rId17"/>
    <p:sldId id="277" r:id="rId18"/>
    <p:sldId id="278" r:id="rId19"/>
    <p:sldId id="273" r:id="rId20"/>
    <p:sldId id="279" r:id="rId21"/>
    <p:sldId id="280" r:id="rId22"/>
    <p:sldId id="274" r:id="rId23"/>
    <p:sldId id="283" r:id="rId24"/>
    <p:sldId id="286" r:id="rId25"/>
    <p:sldId id="275" r:id="rId26"/>
    <p:sldId id="284" r:id="rId27"/>
    <p:sldId id="287" r:id="rId28"/>
    <p:sldId id="276" r:id="rId29"/>
    <p:sldId id="281" r:id="rId30"/>
    <p:sldId id="282"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453B0-898E-4003-AC70-266F68E4D71A}" v="39" dt="2021-11-19T21:51:51.779"/>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reet Vaidya" userId="8006a4da2089a8b4" providerId="LiveId" clId="{DDD453B0-898E-4003-AC70-266F68E4D71A}"/>
    <pc:docChg chg="undo custSel addSld delSld modSld">
      <pc:chgData name="Sampreet Vaidya" userId="8006a4da2089a8b4" providerId="LiveId" clId="{DDD453B0-898E-4003-AC70-266F68E4D71A}" dt="2021-11-28T01:32:36.404" v="3835" actId="20577"/>
      <pc:docMkLst>
        <pc:docMk/>
      </pc:docMkLst>
      <pc:sldChg chg="modSp mod">
        <pc:chgData name="Sampreet Vaidya" userId="8006a4da2089a8b4" providerId="LiveId" clId="{DDD453B0-898E-4003-AC70-266F68E4D71A}" dt="2021-11-19T20:49:24.472" v="0" actId="33524"/>
        <pc:sldMkLst>
          <pc:docMk/>
          <pc:sldMk cId="0" sldId="260"/>
        </pc:sldMkLst>
        <pc:spChg chg="mod">
          <ac:chgData name="Sampreet Vaidya" userId="8006a4da2089a8b4" providerId="LiveId" clId="{DDD453B0-898E-4003-AC70-266F68E4D71A}" dt="2021-11-19T20:49:24.472" v="0" actId="33524"/>
          <ac:spMkLst>
            <pc:docMk/>
            <pc:sldMk cId="0" sldId="260"/>
            <ac:spMk id="1312771" creationId="{00000000-0000-0000-0000-000000000000}"/>
          </ac:spMkLst>
        </pc:spChg>
      </pc:sldChg>
      <pc:sldChg chg="modSp mod">
        <pc:chgData name="Sampreet Vaidya" userId="8006a4da2089a8b4" providerId="LiveId" clId="{DDD453B0-898E-4003-AC70-266F68E4D71A}" dt="2021-11-19T21:05:06.075" v="348" actId="20577"/>
        <pc:sldMkLst>
          <pc:docMk/>
          <pc:sldMk cId="0" sldId="271"/>
        </pc:sldMkLst>
        <pc:spChg chg="mod">
          <ac:chgData name="Sampreet Vaidya" userId="8006a4da2089a8b4" providerId="LiveId" clId="{DDD453B0-898E-4003-AC70-266F68E4D71A}" dt="2021-11-19T21:05:06.075" v="348" actId="20577"/>
          <ac:spMkLst>
            <pc:docMk/>
            <pc:sldMk cId="0" sldId="271"/>
            <ac:spMk id="3" creationId="{00000000-0000-0000-0000-000000000000}"/>
          </ac:spMkLst>
        </pc:spChg>
      </pc:sldChg>
      <pc:sldChg chg="modSp mod">
        <pc:chgData name="Sampreet Vaidya" userId="8006a4da2089a8b4" providerId="LiveId" clId="{DDD453B0-898E-4003-AC70-266F68E4D71A}" dt="2021-11-19T21:05:23.119" v="350" actId="1076"/>
        <pc:sldMkLst>
          <pc:docMk/>
          <pc:sldMk cId="2849661493" sldId="277"/>
        </pc:sldMkLst>
        <pc:picChg chg="mod">
          <ac:chgData name="Sampreet Vaidya" userId="8006a4da2089a8b4" providerId="LiveId" clId="{DDD453B0-898E-4003-AC70-266F68E4D71A}" dt="2021-11-19T21:05:23.119" v="350" actId="1076"/>
          <ac:picMkLst>
            <pc:docMk/>
            <pc:sldMk cId="2849661493" sldId="277"/>
            <ac:picMk id="9" creationId="{00000000-0000-0000-0000-000000000000}"/>
          </ac:picMkLst>
        </pc:picChg>
      </pc:sldChg>
      <pc:sldChg chg="modSp mod">
        <pc:chgData name="Sampreet Vaidya" userId="8006a4da2089a8b4" providerId="LiveId" clId="{DDD453B0-898E-4003-AC70-266F68E4D71A}" dt="2021-11-19T20:53:53.418" v="25" actId="20577"/>
        <pc:sldMkLst>
          <pc:docMk/>
          <pc:sldMk cId="3144072743" sldId="281"/>
        </pc:sldMkLst>
        <pc:spChg chg="mod">
          <ac:chgData name="Sampreet Vaidya" userId="8006a4da2089a8b4" providerId="LiveId" clId="{DDD453B0-898E-4003-AC70-266F68E4D71A}" dt="2021-11-19T20:53:53.418" v="25" actId="20577"/>
          <ac:spMkLst>
            <pc:docMk/>
            <pc:sldMk cId="3144072743" sldId="281"/>
            <ac:spMk id="2" creationId="{9157F280-B745-4721-A368-C749DCB96416}"/>
          </ac:spMkLst>
        </pc:spChg>
      </pc:sldChg>
      <pc:sldChg chg="modSp mod">
        <pc:chgData name="Sampreet Vaidya" userId="8006a4da2089a8b4" providerId="LiveId" clId="{DDD453B0-898E-4003-AC70-266F68E4D71A}" dt="2021-11-19T20:54:03.635" v="50" actId="20577"/>
        <pc:sldMkLst>
          <pc:docMk/>
          <pc:sldMk cId="4213622523" sldId="282"/>
        </pc:sldMkLst>
        <pc:spChg chg="mod">
          <ac:chgData name="Sampreet Vaidya" userId="8006a4da2089a8b4" providerId="LiveId" clId="{DDD453B0-898E-4003-AC70-266F68E4D71A}" dt="2021-11-19T20:54:03.635" v="50" actId="20577"/>
          <ac:spMkLst>
            <pc:docMk/>
            <pc:sldMk cId="4213622523" sldId="282"/>
            <ac:spMk id="2" creationId="{86EF758E-873C-45F8-B70D-C7679F4A01E5}"/>
          </ac:spMkLst>
        </pc:spChg>
      </pc:sldChg>
      <pc:sldChg chg="modSp add mod">
        <pc:chgData name="Sampreet Vaidya" userId="8006a4da2089a8b4" providerId="LiveId" clId="{DDD453B0-898E-4003-AC70-266F68E4D71A}" dt="2021-11-19T21:18:06.045" v="1444" actId="20577"/>
        <pc:sldMkLst>
          <pc:docMk/>
          <pc:sldMk cId="2021833727" sldId="283"/>
        </pc:sldMkLst>
        <pc:spChg chg="mod">
          <ac:chgData name="Sampreet Vaidya" userId="8006a4da2089a8b4" providerId="LiveId" clId="{DDD453B0-898E-4003-AC70-266F68E4D71A}" dt="2021-11-19T21:00:15.698" v="73" actId="20577"/>
          <ac:spMkLst>
            <pc:docMk/>
            <pc:sldMk cId="2021833727" sldId="283"/>
            <ac:spMk id="2" creationId="{9A14F567-73E6-4E25-A69E-75076BC799B8}"/>
          </ac:spMkLst>
        </pc:spChg>
        <pc:graphicFrameChg chg="modGraphic">
          <ac:chgData name="Sampreet Vaidya" userId="8006a4da2089a8b4" providerId="LiveId" clId="{DDD453B0-898E-4003-AC70-266F68E4D71A}" dt="2021-11-19T21:18:06.045" v="1444" actId="20577"/>
          <ac:graphicFrameMkLst>
            <pc:docMk/>
            <pc:sldMk cId="2021833727" sldId="283"/>
            <ac:graphicFrameMk id="8" creationId="{25F10F9E-A1CF-43EF-9BB8-B3A04A23BC07}"/>
          </ac:graphicFrameMkLst>
        </pc:graphicFrameChg>
      </pc:sldChg>
      <pc:sldChg chg="modSp add mod">
        <pc:chgData name="Sampreet Vaidya" userId="8006a4da2089a8b4" providerId="LiveId" clId="{DDD453B0-898E-4003-AC70-266F68E4D71A}" dt="2021-11-19T21:48:34.166" v="3269" actId="20577"/>
        <pc:sldMkLst>
          <pc:docMk/>
          <pc:sldMk cId="4060873023" sldId="284"/>
        </pc:sldMkLst>
        <pc:spChg chg="mod">
          <ac:chgData name="Sampreet Vaidya" userId="8006a4da2089a8b4" providerId="LiveId" clId="{DDD453B0-898E-4003-AC70-266F68E4D71A}" dt="2021-11-19T21:29:30.139" v="1863" actId="20577"/>
          <ac:spMkLst>
            <pc:docMk/>
            <pc:sldMk cId="4060873023" sldId="284"/>
            <ac:spMk id="2" creationId="{9A14F567-73E6-4E25-A69E-75076BC799B8}"/>
          </ac:spMkLst>
        </pc:spChg>
        <pc:graphicFrameChg chg="modGraphic">
          <ac:chgData name="Sampreet Vaidya" userId="8006a4da2089a8b4" providerId="LiveId" clId="{DDD453B0-898E-4003-AC70-266F68E4D71A}" dt="2021-11-19T21:48:34.166" v="3269" actId="20577"/>
          <ac:graphicFrameMkLst>
            <pc:docMk/>
            <pc:sldMk cId="4060873023" sldId="284"/>
            <ac:graphicFrameMk id="8" creationId="{25F10F9E-A1CF-43EF-9BB8-B3A04A23BC07}"/>
          </ac:graphicFrameMkLst>
        </pc:graphicFrameChg>
      </pc:sldChg>
      <pc:sldChg chg="add del">
        <pc:chgData name="Sampreet Vaidya" userId="8006a4da2089a8b4" providerId="LiveId" clId="{DDD453B0-898E-4003-AC70-266F68E4D71A}" dt="2021-11-19T21:26:14.366" v="1516" actId="47"/>
        <pc:sldMkLst>
          <pc:docMk/>
          <pc:sldMk cId="211288239" sldId="285"/>
        </pc:sldMkLst>
      </pc:sldChg>
      <pc:sldChg chg="modSp add del mod">
        <pc:chgData name="Sampreet Vaidya" userId="8006a4da2089a8b4" providerId="LiveId" clId="{DDD453B0-898E-4003-AC70-266F68E4D71A}" dt="2021-11-19T21:20:47.630" v="1479" actId="47"/>
        <pc:sldMkLst>
          <pc:docMk/>
          <pc:sldMk cId="3318189731" sldId="285"/>
        </pc:sldMkLst>
        <pc:picChg chg="mod">
          <ac:chgData name="Sampreet Vaidya" userId="8006a4da2089a8b4" providerId="LiveId" clId="{DDD453B0-898E-4003-AC70-266F68E4D71A}" dt="2021-11-19T21:20:35.992" v="1478" actId="14100"/>
          <ac:picMkLst>
            <pc:docMk/>
            <pc:sldMk cId="3318189731" sldId="285"/>
            <ac:picMk id="8" creationId="{362742C6-6EA4-425B-B247-E7888954380C}"/>
          </ac:picMkLst>
        </pc:picChg>
      </pc:sldChg>
      <pc:sldChg chg="add del">
        <pc:chgData name="Sampreet Vaidya" userId="8006a4da2089a8b4" providerId="LiveId" clId="{DDD453B0-898E-4003-AC70-266F68E4D71A}" dt="2021-11-19T21:22:05.567" v="1480" actId="47"/>
        <pc:sldMkLst>
          <pc:docMk/>
          <pc:sldMk cId="3471098560" sldId="286"/>
        </pc:sldMkLst>
      </pc:sldChg>
      <pc:sldChg chg="modSp add mod">
        <pc:chgData name="Sampreet Vaidya" userId="8006a4da2089a8b4" providerId="LiveId" clId="{DDD453B0-898E-4003-AC70-266F68E4D71A}" dt="2021-11-28T01:32:36.404" v="3835" actId="20577"/>
        <pc:sldMkLst>
          <pc:docMk/>
          <pc:sldMk cId="4274080671" sldId="286"/>
        </pc:sldMkLst>
        <pc:spChg chg="mod">
          <ac:chgData name="Sampreet Vaidya" userId="8006a4da2089a8b4" providerId="LiveId" clId="{DDD453B0-898E-4003-AC70-266F68E4D71A}" dt="2021-11-28T01:32:36.404" v="3835" actId="20577"/>
          <ac:spMkLst>
            <pc:docMk/>
            <pc:sldMk cId="4274080671" sldId="286"/>
            <ac:spMk id="2" creationId="{86EF758E-873C-45F8-B70D-C7679F4A01E5}"/>
          </ac:spMkLst>
        </pc:spChg>
        <pc:graphicFrameChg chg="mod modGraphic">
          <ac:chgData name="Sampreet Vaidya" userId="8006a4da2089a8b4" providerId="LiveId" clId="{DDD453B0-898E-4003-AC70-266F68E4D71A}" dt="2021-11-19T21:28:59.878" v="1840" actId="20577"/>
          <ac:graphicFrameMkLst>
            <pc:docMk/>
            <pc:sldMk cId="4274080671" sldId="286"/>
            <ac:graphicFrameMk id="8" creationId="{189ECA48-8C9E-4081-A762-7A7C32D6FA10}"/>
          </ac:graphicFrameMkLst>
        </pc:graphicFrameChg>
      </pc:sldChg>
      <pc:sldChg chg="modSp add mod">
        <pc:chgData name="Sampreet Vaidya" userId="8006a4da2089a8b4" providerId="LiveId" clId="{DDD453B0-898E-4003-AC70-266F68E4D71A}" dt="2021-11-19T21:52:17.114" v="3811" actId="20577"/>
        <pc:sldMkLst>
          <pc:docMk/>
          <pc:sldMk cId="2430319582" sldId="287"/>
        </pc:sldMkLst>
        <pc:spChg chg="mod">
          <ac:chgData name="Sampreet Vaidya" userId="8006a4da2089a8b4" providerId="LiveId" clId="{DDD453B0-898E-4003-AC70-266F68E4D71A}" dt="2021-11-19T21:33:24.400" v="2355" actId="20577"/>
          <ac:spMkLst>
            <pc:docMk/>
            <pc:sldMk cId="2430319582" sldId="287"/>
            <ac:spMk id="2" creationId="{86EF758E-873C-45F8-B70D-C7679F4A01E5}"/>
          </ac:spMkLst>
        </pc:spChg>
        <pc:graphicFrameChg chg="mod modGraphic">
          <ac:chgData name="Sampreet Vaidya" userId="8006a4da2089a8b4" providerId="LiveId" clId="{DDD453B0-898E-4003-AC70-266F68E4D71A}" dt="2021-11-19T21:52:17.114" v="3811" actId="20577"/>
          <ac:graphicFrameMkLst>
            <pc:docMk/>
            <pc:sldMk cId="2430319582" sldId="287"/>
            <ac:graphicFrameMk id="8" creationId="{189ECA48-8C9E-4081-A762-7A7C32D6FA10}"/>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anose="05000000000000000000"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anose="020B0604020202020204" pitchFamily="50" charset="-128"/>
                <a:cs typeface="Arial Unicode MS" panose="020B0604020202020204"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ln>
          <a:effectLst/>
        </p:spPr>
        <p:txBody>
          <a:bodyPr vert="horz" wrap="square" lIns="91440" tIns="45720" rIns="91440" bIns="45720" numCol="1" anchor="t" anchorCtr="0" compatLnSpc="1"/>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ln>
          <a:effectLst/>
        </p:spPr>
        <p:txBody>
          <a:bodyPr vert="horz" wrap="square" lIns="91440" tIns="45720" rIns="91440" bIns="45720" numCol="1" anchor="b" anchorCtr="0" compatLnSpc="1"/>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ln>
          <a:effectLst/>
        </p:spPr>
        <p:txBody>
          <a:bodyPr vert="horz" wrap="square" lIns="91440" tIns="45720" rIns="91440" bIns="45720" numCol="1" anchor="b" anchorCtr="0" compatLnSpc="1"/>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ln>
          <a:effectLst/>
        </p:spPr>
        <p:txBody>
          <a:bodyPr vert="horz" wrap="square" lIns="91440" tIns="45720" rIns="91440" bIns="45720" numCol="1" anchor="b" anchorCtr="0" compatLnSpc="1"/>
          <a:lstStyle>
            <a:lvl1pPr algn="r">
              <a:defRPr kumimoji="0" sz="1200" b="0"/>
            </a:lvl1pPr>
          </a:lstStyle>
          <a:p>
            <a:fld id="{B11B43A2-5F84-46DB-BF79-78890F90E6E9}" type="slidenum">
              <a:rPr lang="ja-JP" altLang="en-US"/>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ln>
          <a:effectLst/>
        </p:spPr>
        <p:txBody>
          <a:bodyPr vert="horz" wrap="square" lIns="91440" tIns="45720" rIns="91440" bIns="45720" numCol="1" anchor="b" anchorCtr="0" compatLnSpc="1"/>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anose="020F0704030504030204"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1</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In Canada, around 58% of households report that they own at least a cat or a dog, and they are in a constant need to visit the </a:t>
            </a:r>
            <a:r>
              <a:rPr lang="en-US" sz="2400">
                <a:latin typeface="Times New Roman" panose="02020503050405090304" pitchFamily="18" charset="0"/>
                <a:cs typeface="Times New Roman" panose="02020503050405090304" pitchFamily="18" charset="0"/>
              </a:rPr>
              <a:t>Pet clinic </a:t>
            </a:r>
            <a:r>
              <a:rPr lang="en-US" sz="2400" dirty="0">
                <a:latin typeface="Times New Roman" panose="02020503050405090304" pitchFamily="18" charset="0"/>
                <a:cs typeface="Times New Roman" panose="0202050305040509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These records can be shared globally, helping veterinarians around the world to diagnose diseases based on the similarity of symptoms found in the same breeds in another part of the world.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smtClean="0">
                <a:solidFill>
                  <a:srgbClr val="000000"/>
                </a:solidFill>
                <a:latin typeface="Tahoma" panose="020B0604030504040204" pitchFamily="34" charset="0"/>
                <a:ea typeface="MS PGothic" pitchFamily="50" charset="-128"/>
              </a:rPr>
              <a:t>SENG696 </a:t>
            </a:r>
            <a:r>
              <a:rPr lang="en-US" dirty="0">
                <a:solidFill>
                  <a:srgbClr val="000000"/>
                </a:solidFill>
                <a:latin typeface="Tahoma" panose="020B0604030504040204" pitchFamily="34" charset="0"/>
                <a:ea typeface="MS PGothic" pitchFamily="50" charset="-128"/>
              </a:rPr>
              <a:t>(Fall </a:t>
            </a:r>
            <a:r>
              <a:rPr lang="en-US" dirty="0" smtClean="0">
                <a:solidFill>
                  <a:srgbClr val="000000"/>
                </a:solidFill>
                <a:latin typeface="Tahoma" panose="020B0604030504040204" pitchFamily="34" charset="0"/>
                <a:ea typeface="MS PGothic" pitchFamily="50" charset="-128"/>
              </a:rPr>
              <a:t>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anose="020B0604030504040204" pitchFamily="34" charset="0"/>
                <a:ea typeface="MS PGothic" pitchFamily="50" charset="-128"/>
              </a:rPr>
              <a:t>10</a:t>
            </a:fld>
            <a:endParaRPr lang="en-US" altLang="ja-JP">
              <a:solidFill>
                <a:srgbClr val="000000"/>
              </a:solidFill>
              <a:latin typeface="Tahoma" panose="020B0604030504040204" pitchFamily="34" charset="0"/>
              <a:ea typeface="MS PGothic" pitchFamily="50" charset="-128"/>
            </a:endParaRPr>
          </a:p>
        </p:txBody>
      </p:sp>
      <p:sp>
        <p:nvSpPr>
          <p:cNvPr id="1312770" name="Rectangle 2"/>
          <p:cNvSpPr>
            <a:spLocks noGrp="1" noChangeArrowheads="1"/>
          </p:cNvSpPr>
          <p:nvPr>
            <p:ph type="title"/>
          </p:nvPr>
        </p:nvSpPr>
        <p:spPr/>
        <p:txBody>
          <a:bodyPr/>
          <a:lstStyle/>
          <a:p>
            <a:r>
              <a:rPr lang="en-CA" dirty="0"/>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anose="05000000000000000000" pitchFamily="2" charset="2"/>
              <a:buNone/>
            </a:pPr>
            <a:r>
              <a:rPr lang="en-US" sz="2000" b="1" i="1" dirty="0" smtClean="0">
                <a:solidFill>
                  <a:srgbClr val="D60093"/>
                </a:solidFill>
                <a:effectLst>
                  <a:outerShdw blurRad="38100" dist="38100" dir="2700000" algn="tl">
                    <a:srgbClr val="C0C0C0"/>
                  </a:outerShdw>
                </a:effectLst>
              </a:rPr>
              <a:t>Reminder(Notification) </a:t>
            </a:r>
            <a:r>
              <a:rPr lang="en-US" sz="2000" b="1" i="1" dirty="0">
                <a:solidFill>
                  <a:srgbClr val="D60093"/>
                </a:solidFill>
                <a:effectLst>
                  <a:outerShdw blurRad="38100" dist="38100" dir="2700000" algn="tl">
                    <a:srgbClr val="C0C0C0"/>
                  </a:outerShdw>
                </a:effectLst>
              </a:rPr>
              <a:t>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700" dirty="0"/>
              <a:t>The </a:t>
            </a:r>
            <a:r>
              <a:rPr lang="en-CA" sz="1700" dirty="0" smtClean="0"/>
              <a:t>Notification </a:t>
            </a:r>
            <a:r>
              <a:rPr lang="en-CA" sz="1700" dirty="0"/>
              <a:t>Agent communicates with the Clinic </a:t>
            </a:r>
            <a:r>
              <a:rPr lang="en-CA" sz="1700" dirty="0" smtClean="0"/>
              <a:t>Agent </a:t>
            </a:r>
            <a:r>
              <a:rPr lang="en-CA" sz="1700" dirty="0"/>
              <a:t>at the time of booking an appointment, the Reminder Agent would be sending automated SMS messages and </a:t>
            </a:r>
            <a:r>
              <a:rPr lang="en-CA" sz="1700" dirty="0" smtClean="0"/>
              <a:t>E-mail </a:t>
            </a:r>
            <a:r>
              <a:rPr lang="en-CA" sz="1700" dirty="0"/>
              <a:t>notifications to the user on his/her registered e-mail account and mobile number. </a:t>
            </a:r>
          </a:p>
          <a:p>
            <a:pPr>
              <a:lnSpc>
                <a:spcPct val="80000"/>
              </a:lnSpc>
              <a:buFont typeface="Wingdings" panose="05000000000000000000" pitchFamily="2" charset="2"/>
              <a:buChar char="§"/>
            </a:pPr>
            <a:r>
              <a:rPr lang="en-CA" sz="1700" dirty="0"/>
              <a:t>Instead of a receptionist logging in every time to trigger a reminder, the Agent by itself sends the message at regular </a:t>
            </a:r>
            <a:r>
              <a:rPr lang="en-CA" sz="1700" dirty="0" smtClean="0"/>
              <a:t>intervals as </a:t>
            </a:r>
            <a:r>
              <a:rPr lang="en-CA" sz="1700" dirty="0"/>
              <a:t>chosen by the user.</a:t>
            </a:r>
          </a:p>
          <a:p>
            <a:pPr>
              <a:lnSpc>
                <a:spcPct val="80000"/>
              </a:lnSpc>
              <a:buFont typeface="Wingdings" panose="05000000000000000000" pitchFamily="2" charset="2"/>
              <a:buChar char="§"/>
            </a:pPr>
            <a:r>
              <a:rPr lang="en-CA" sz="17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700" dirty="0"/>
              <a:t>Once the appointment is complete, the Reminder Agent directly accesses the database to </a:t>
            </a:r>
            <a:r>
              <a:rPr lang="en-CA" sz="1700" dirty="0" smtClean="0"/>
              <a:t>update </a:t>
            </a:r>
            <a:r>
              <a:rPr lang="en-CA" sz="1700" dirty="0"/>
              <a:t>the alerting mechanism for that particular appointment. </a:t>
            </a:r>
          </a:p>
          <a:p>
            <a:pPr>
              <a:lnSpc>
                <a:spcPct val="80000"/>
              </a:lnSpc>
              <a:buFont typeface="Wingdings" panose="05000000000000000000" pitchFamily="2" charset="2"/>
              <a:buChar char="§"/>
            </a:pPr>
            <a:r>
              <a:rPr lang="en-CA" sz="17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700" dirty="0"/>
              <a:t>The </a:t>
            </a:r>
            <a:r>
              <a:rPr lang="en-CA" sz="1700" dirty="0" smtClean="0"/>
              <a:t>Agent </a:t>
            </a:r>
            <a:r>
              <a:rPr lang="en-CA" sz="1700" dirty="0"/>
              <a:t>also triggers a notification once the report has been generated, based upon the feedback from the veterinarian. In this case, it will await signal from the Template Agent</a:t>
            </a:r>
            <a:r>
              <a:rPr lang="en-CA" sz="1700" dirty="0" smtClean="0"/>
              <a:t>.</a:t>
            </a:r>
            <a:endParaRPr lang="en-CA" sz="1700" dirty="0"/>
          </a:p>
        </p:txBody>
      </p:sp>
    </p:spTree>
    <p:extLst>
      <p:ext uri="{BB962C8B-B14F-4D97-AF65-F5344CB8AC3E}">
        <p14:creationId xmlns:p14="http://schemas.microsoft.com/office/powerpoint/2010/main" val="1849926388"/>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smtClean="0">
                <a:solidFill>
                  <a:srgbClr val="D60093"/>
                </a:solidFill>
                <a:effectLst>
                  <a:outerShdw blurRad="38100" dist="38100" dir="2700000" algn="tl">
                    <a:srgbClr val="C0C0C0"/>
                  </a:outerShdw>
                </a:effectLst>
              </a:rPr>
              <a:t>Template(PDF) </a:t>
            </a:r>
            <a:r>
              <a:rPr lang="en-US" sz="2400" b="1" i="1" dirty="0">
                <a:solidFill>
                  <a:srgbClr val="D60093"/>
                </a:solidFill>
                <a:effectLst>
                  <a:outerShdw blurRad="38100" dist="38100" dir="2700000" algn="tl">
                    <a:srgbClr val="C0C0C0"/>
                  </a:outerShdw>
                </a:effectLst>
              </a:rPr>
              <a:t>Agent</a:t>
            </a:r>
          </a:p>
          <a:p>
            <a:r>
              <a:rPr lang="en-US" sz="2400" dirty="0"/>
              <a:t>The Template Agent provides the doctor with </a:t>
            </a:r>
            <a:r>
              <a:rPr lang="en-US" sz="2400" dirty="0" smtClean="0"/>
              <a:t>letter reports. </a:t>
            </a:r>
            <a:r>
              <a:rPr lang="en-US" sz="2400" dirty="0"/>
              <a:t>Depending upon the video interaction between the doctor and the patient, the doctor can select and use the in-built template to </a:t>
            </a:r>
            <a:r>
              <a:rPr lang="en-US" sz="2400" dirty="0" smtClean="0"/>
              <a:t>document </a:t>
            </a:r>
            <a:r>
              <a:rPr lang="en-US" sz="2400" dirty="0"/>
              <a:t>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a:t>
            </a:r>
            <a:r>
              <a:rPr lang="en-US" sz="2400" dirty="0" smtClean="0"/>
              <a:t>feedback through mail. </a:t>
            </a:r>
            <a:endParaRPr lang="en-US" sz="2400" dirty="0"/>
          </a:p>
          <a:p>
            <a:r>
              <a:rPr lang="en-US" sz="2400" dirty="0"/>
              <a:t>A medical report is generated based on the doctor’s feedback and sent to the Clinic System Agent, which presents it to the user.</a:t>
            </a:r>
            <a:endParaRPr lang="en-CA" sz="2400"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11</a:t>
            </a:fld>
            <a:endParaRPr lang="en-US" altLang="ja-JP" dirty="0"/>
          </a:p>
        </p:txBody>
      </p:sp>
    </p:spTree>
    <p:extLst>
      <p:ext uri="{BB962C8B-B14F-4D97-AF65-F5344CB8AC3E}">
        <p14:creationId xmlns:p14="http://schemas.microsoft.com/office/powerpoint/2010/main" val="380988412"/>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p>
        </p:txBody>
      </p:sp>
      <p:sp>
        <p:nvSpPr>
          <p:cNvPr id="3" name="Content Placeholder 2"/>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Video link Agent</a:t>
            </a:r>
          </a:p>
          <a:p>
            <a:pPr>
              <a:buFont typeface="Wingdings" panose="05000000000000000000" pitchFamily="2" charset="2"/>
              <a:buChar char="§"/>
            </a:pPr>
            <a:r>
              <a:rPr lang="en-US" sz="2200" dirty="0"/>
              <a:t>The video link agent is responsible to generate a video link at the time of the appointment of the patient and send it to the registered email id as well as the registered mobile number of the patient.</a:t>
            </a:r>
          </a:p>
          <a:p>
            <a:pPr>
              <a:buFont typeface="Wingdings" panose="05000000000000000000" pitchFamily="2" charset="2"/>
              <a:buChar char="§"/>
            </a:pPr>
            <a:r>
              <a:rPr lang="en-US" sz="2200" dirty="0"/>
              <a:t>The video agent directly communicates with the clinic system agent and creates the links according to the time slots selected by the patients.</a:t>
            </a:r>
          </a:p>
          <a:p>
            <a:pPr>
              <a:buFont typeface="Wingdings" panose="05000000000000000000" pitchFamily="2" charset="2"/>
              <a:buChar char="§"/>
            </a:pPr>
            <a:r>
              <a:rPr lang="en-US" sz="2200" dirty="0"/>
              <a:t>To facilitate the video-based interaction between the doctor and patient, the system will use existing video conferencing platforms (ZOOM, Google Meet, etc.)</a:t>
            </a:r>
          </a:p>
          <a:p>
            <a:pPr>
              <a:buFont typeface="Wingdings" panose="05000000000000000000" pitchFamily="2" charset="2"/>
              <a:buChar char="§"/>
            </a:pPr>
            <a:r>
              <a:rPr lang="en-US" sz="2200" dirty="0"/>
              <a:t>Patients will be able to join the meeting at their scheduled appointment time and the link will expire in 60 minutes which is the maximum time for consultation.</a:t>
            </a:r>
          </a:p>
          <a:p>
            <a:pPr>
              <a:buFont typeface="Wingdings" panose="05000000000000000000" pitchFamily="2" charset="2"/>
              <a:buChar char="§"/>
            </a:pPr>
            <a:r>
              <a:rPr lang="en-US" sz="2200" dirty="0"/>
              <a:t>If the consultation needs more time than 60 minutes, then the patient will have to make another appointment with the clinic in order to continue it.</a:t>
            </a:r>
            <a:endParaRPr lang="en-CA" sz="22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12</a:t>
            </a:fld>
            <a:endParaRPr lang="en-US" altLang="ja-JP"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6. Design: Agent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13</a:t>
            </a:fld>
            <a:endParaRPr lang="en-US" altLang="ja-JP"/>
          </a:p>
        </p:txBody>
      </p:sp>
      <p:pic>
        <p:nvPicPr>
          <p:cNvPr id="12" name="Picture 11"/>
          <p:cNvPicPr>
            <a:picLocks noChangeAspect="1"/>
          </p:cNvPicPr>
          <p:nvPr/>
        </p:nvPicPr>
        <p:blipFill>
          <a:blip r:embed="rId2"/>
          <a:stretch>
            <a:fillRect/>
          </a:stretch>
        </p:blipFill>
        <p:spPr>
          <a:xfrm>
            <a:off x="2162176" y="1628774"/>
            <a:ext cx="8391524" cy="4486275"/>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7. Design: Service Model</a:t>
            </a:r>
          </a:p>
        </p:txBody>
      </p:sp>
      <p:graphicFrame>
        <p:nvGraphicFramePr>
          <p:cNvPr id="7" name="Content Placeholder 6"/>
          <p:cNvGraphicFramePr>
            <a:graphicFrameLocks noGrp="1"/>
          </p:cNvGraphicFramePr>
          <p:nvPr>
            <p:ph idx="1"/>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20000"/>
                    </a:ext>
                  </a:extLst>
                </a:gridCol>
                <a:gridCol w="1365164">
                  <a:extLst>
                    <a:ext uri="{9D8B030D-6E8A-4147-A177-3AD203B41FA5}">
                      <a16:colId xmlns:a16="http://schemas.microsoft.com/office/drawing/2014/main" val="20001"/>
                    </a:ext>
                  </a:extLst>
                </a:gridCol>
                <a:gridCol w="2204475">
                  <a:extLst>
                    <a:ext uri="{9D8B030D-6E8A-4147-A177-3AD203B41FA5}">
                      <a16:colId xmlns:a16="http://schemas.microsoft.com/office/drawing/2014/main" val="20002"/>
                    </a:ext>
                  </a:extLst>
                </a:gridCol>
                <a:gridCol w="1888449">
                  <a:extLst>
                    <a:ext uri="{9D8B030D-6E8A-4147-A177-3AD203B41FA5}">
                      <a16:colId xmlns:a16="http://schemas.microsoft.com/office/drawing/2014/main" val="20003"/>
                    </a:ext>
                  </a:extLst>
                </a:gridCol>
                <a:gridCol w="1861043">
                  <a:extLst>
                    <a:ext uri="{9D8B030D-6E8A-4147-A177-3AD203B41FA5}">
                      <a16:colId xmlns:a16="http://schemas.microsoft.com/office/drawing/2014/main" val="20004"/>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0"/>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1"/>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2"/>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50305040509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14</a:t>
            </a:fld>
            <a:endParaRPr lang="en-US" altLang="ja-JP"/>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CA"/>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8. Design: Acquaintance Model</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15</a:t>
            </a:fld>
            <a:endParaRPr lang="en-US" altLang="ja-JP"/>
          </a:p>
        </p:txBody>
      </p:sp>
      <p:pic>
        <p:nvPicPr>
          <p:cNvPr id="10" name="Picture 9"/>
          <p:cNvPicPr>
            <a:picLocks noChangeAspect="1"/>
          </p:cNvPicPr>
          <p:nvPr/>
        </p:nvPicPr>
        <p:blipFill>
          <a:blip r:embed="rId2"/>
          <a:stretch>
            <a:fillRect/>
          </a:stretch>
        </p:blipFill>
        <p:spPr>
          <a:xfrm>
            <a:off x="1219200" y="1492470"/>
            <a:ext cx="9886950" cy="4771696"/>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Clinic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16</a:t>
            </a:fld>
            <a:endParaRPr lang="en-US" altLang="ja-JP"/>
          </a:p>
        </p:txBody>
      </p:sp>
      <p:pic>
        <p:nvPicPr>
          <p:cNvPr id="8" name="Picture 7"/>
          <p:cNvPicPr>
            <a:picLocks noChangeAspect="1"/>
          </p:cNvPicPr>
          <p:nvPr/>
        </p:nvPicPr>
        <p:blipFill>
          <a:blip r:embed="rId2"/>
          <a:stretch>
            <a:fillRect/>
          </a:stretch>
        </p:blipFill>
        <p:spPr>
          <a:xfrm>
            <a:off x="1552983" y="1584959"/>
            <a:ext cx="8052572" cy="4241075"/>
          </a:xfrm>
          <a:prstGeom prst="rect">
            <a:avLst/>
          </a:prstGeom>
        </p:spPr>
      </p:pic>
    </p:spTree>
    <p:extLst>
      <p:ext uri="{BB962C8B-B14F-4D97-AF65-F5344CB8AC3E}">
        <p14:creationId xmlns:p14="http://schemas.microsoft.com/office/powerpoint/2010/main" val="2555605272"/>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17</a:t>
            </a:fld>
            <a:endParaRPr lang="en-US" altLang="ja-JP"/>
          </a:p>
        </p:txBody>
      </p:sp>
      <p:graphicFrame>
        <p:nvGraphicFramePr>
          <p:cNvPr id="8" name="Table 7"/>
          <p:cNvGraphicFramePr>
            <a:graphicFrameLocks noGrp="1"/>
          </p:cNvGraphicFramePr>
          <p:nvPr>
            <p:extLst>
              <p:ext uri="{D42A27DB-BD31-4B8C-83A1-F6EECF244321}">
                <p14:modId xmlns:p14="http://schemas.microsoft.com/office/powerpoint/2010/main" val="3772904739"/>
              </p:ext>
            </p:extLst>
          </p:nvPr>
        </p:nvGraphicFramePr>
        <p:xfrm>
          <a:off x="1541272" y="1789397"/>
          <a:ext cx="9705848" cy="3923550"/>
        </p:xfrm>
        <a:graphic>
          <a:graphicData uri="http://schemas.openxmlformats.org/drawingml/2006/table">
            <a:tbl>
              <a:tblPr firstRow="1" firstCol="1" bandRow="1"/>
              <a:tblGrid>
                <a:gridCol w="2294486">
                  <a:extLst>
                    <a:ext uri="{9D8B030D-6E8A-4147-A177-3AD203B41FA5}">
                      <a16:colId xmlns:a16="http://schemas.microsoft.com/office/drawing/2014/main" val="1756232501"/>
                    </a:ext>
                  </a:extLst>
                </a:gridCol>
                <a:gridCol w="7411362">
                  <a:extLst>
                    <a:ext uri="{9D8B030D-6E8A-4147-A177-3AD203B41FA5}">
                      <a16:colId xmlns:a16="http://schemas.microsoft.com/office/drawing/2014/main" val="399311766"/>
                    </a:ext>
                  </a:extLst>
                </a:gridCol>
              </a:tblGrid>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Actor uses this Use case to Request and Manage Clinic Appointments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920434"/>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Successful Login for the User is necessary post registration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835875"/>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actor can manage creation, Update and Deletion of appointments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833896"/>
                  </a:ext>
                </a:extLst>
              </a:tr>
              <a:tr h="244207">
                <a:tc>
                  <a:txBody>
                    <a:bodyPr/>
                    <a:lstStyle/>
                    <a:p>
                      <a:pPr>
                        <a:lnSpc>
                          <a:spcPct val="107000"/>
                        </a:lnSpc>
                        <a:spcAft>
                          <a:spcPts val="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Process Steps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93918385"/>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logs in into the Clinic Portal by entering his/her username and password.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3859"/>
                  </a:ext>
                </a:extLst>
              </a:tr>
              <a:tr h="400280">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Actor Selects the option to create an appointment for a future date, and enters the relevant details (name, age, breed, criticality,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91451"/>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receives the request and sends information to the Appointment Agent to book the slot.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789954"/>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Agent looks in the Database for available slots, and considers the nature of visit.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137731"/>
                  </a:ext>
                </a:extLst>
              </a:tr>
              <a:tr h="488414">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Once Appointment slot is fixed, it retrieves the Zoom video link for sharing with user through the VideoLink Agent and Notification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998213"/>
                  </a:ext>
                </a:extLst>
              </a:tr>
              <a:tr h="244207">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Clinic Agent then sends notification to the user about confirmation of appointment.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334678"/>
                  </a:ext>
                </a:extLst>
              </a:tr>
              <a:tr h="488414">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Actor can choose to update appointment and send a new time as per her/her choice. Clinic Agent calls the Database and removes the appointment booking and makes slot available.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50952"/>
                  </a:ext>
                </a:extLst>
              </a:tr>
              <a:tr h="296393">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Updating of appointment, the slot in the Database is updated as per availability by the Clinic Agent.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75035"/>
                  </a:ext>
                </a:extLst>
              </a:tr>
              <a:tr h="296393">
                <a:tc>
                  <a:txBody>
                    <a:bodyPr/>
                    <a:lstStyle/>
                    <a:p>
                      <a:pPr>
                        <a:lnSpc>
                          <a:spcPct val="107000"/>
                        </a:lnSpc>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IN" sz="1100" dirty="0" smtClean="0">
                          <a:effectLst/>
                          <a:latin typeface="Calibri" panose="020F0502020204030204" pitchFamily="34" charset="0"/>
                          <a:ea typeface="Calibri" panose="020F0502020204030204" pitchFamily="34" charset="0"/>
                          <a:cs typeface="Times New Roman" panose="02020603050405020304" pitchFamily="18" charset="0"/>
                        </a:rPr>
                        <a:t>In both Steps 8 and 9 … Corresponding confirmation Notifications are sent to the user over email and SMS.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252596"/>
                  </a:ext>
                </a:extLst>
              </a:tr>
            </a:tbl>
          </a:graphicData>
        </a:graphic>
      </p:graphicFrame>
      <p:sp>
        <p:nvSpPr>
          <p:cNvPr id="10"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849661493"/>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Definition : Clinic Agent</a:t>
            </a:r>
            <a:endParaRPr lang="en-IN" dirty="0"/>
          </a:p>
        </p:txBody>
      </p:sp>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18</a:t>
            </a:fld>
            <a:endParaRPr lang="en-US" altLang="ja-JP"/>
          </a:p>
        </p:txBody>
      </p:sp>
      <p:pic>
        <p:nvPicPr>
          <p:cNvPr id="3" name="Picture 2"/>
          <p:cNvPicPr>
            <a:picLocks noChangeAspect="1"/>
          </p:cNvPicPr>
          <p:nvPr/>
        </p:nvPicPr>
        <p:blipFill>
          <a:blip r:embed="rId2"/>
          <a:stretch>
            <a:fillRect/>
          </a:stretch>
        </p:blipFill>
        <p:spPr>
          <a:xfrm>
            <a:off x="2299200" y="1757922"/>
            <a:ext cx="7482728" cy="3786748"/>
          </a:xfrm>
          <a:prstGeom prst="rect">
            <a:avLst/>
          </a:prstGeom>
        </p:spPr>
      </p:pic>
    </p:spTree>
    <p:extLst>
      <p:ext uri="{BB962C8B-B14F-4D97-AF65-F5344CB8AC3E}">
        <p14:creationId xmlns:p14="http://schemas.microsoft.com/office/powerpoint/2010/main" val="1216634805"/>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9. Use Cases : Appointment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19</a:t>
            </a:fld>
            <a:endParaRPr lang="en-US" altLang="ja-JP"/>
          </a:p>
        </p:txBody>
      </p:sp>
      <p:pic>
        <p:nvPicPr>
          <p:cNvPr id="3" name="Picture 2"/>
          <p:cNvPicPr>
            <a:picLocks noChangeAspect="1"/>
          </p:cNvPicPr>
          <p:nvPr/>
        </p:nvPicPr>
        <p:blipFill>
          <a:blip r:embed="rId2"/>
          <a:stretch>
            <a:fillRect/>
          </a:stretch>
        </p:blipFill>
        <p:spPr>
          <a:xfrm>
            <a:off x="1377950" y="1515290"/>
            <a:ext cx="8934450" cy="4368437"/>
          </a:xfrm>
          <a:prstGeom prst="rect">
            <a:avLst/>
          </a:prstGeom>
        </p:spPr>
      </p:pic>
    </p:spTree>
    <p:extLst>
      <p:ext uri="{BB962C8B-B14F-4D97-AF65-F5344CB8AC3E}">
        <p14:creationId xmlns:p14="http://schemas.microsoft.com/office/powerpoint/2010/main" val="310179975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anose="020B0604030504040204" pitchFamily="34" charset="0"/>
                <a:ea typeface="MS PGothic" pitchFamily="50" charset="-128"/>
              </a:rPr>
              <a:t>2</a:t>
            </a:fld>
            <a:endParaRPr lang="en-US" altLang="ja-JP" dirty="0">
              <a:solidFill>
                <a:srgbClr val="000000"/>
              </a:solidFill>
              <a:latin typeface="Tahoma" panose="020B0604030504040204" pitchFamily="34" charset="0"/>
              <a:ea typeface="MS PGothic"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503050405090304" pitchFamily="18" charset="0"/>
                <a:cs typeface="Times New Roman" panose="0202050305040509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503050405090304" pitchFamily="18" charset="0"/>
              <a:cs typeface="Times New Roman" panose="02020503050405090304" pitchFamily="18" charset="0"/>
            </a:endParaRPr>
          </a:p>
          <a:p>
            <a:pPr marL="285750" indent="-285750">
              <a:buClr>
                <a:srgbClr val="002060"/>
              </a:buClr>
              <a:buFont typeface="Wingdings" panose="05000000000000000000" pitchFamily="2" charset="2"/>
              <a:buChar char="§"/>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Appointment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1838250757"/>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schedule appointment for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has requested for an appointment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appointment agent can display, update, and prioritize appointments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Agent looks in the database for available slots and considers the nature of visit to allot a time slot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Information about the allotted time slot of the user is sent to the clinic system agent to display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appointment system agent updates the appointment details by in a case when an appointment is cancelled or needs to be prioritized.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20</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765313091"/>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BA3B-0669-4E0A-B5B3-AF615757BAAB}"/>
              </a:ext>
            </a:extLst>
          </p:cNvPr>
          <p:cNvSpPr>
            <a:spLocks noGrp="1"/>
          </p:cNvSpPr>
          <p:nvPr>
            <p:ph type="title"/>
          </p:nvPr>
        </p:nvSpPr>
        <p:spPr/>
        <p:txBody>
          <a:bodyPr/>
          <a:lstStyle/>
          <a:p>
            <a:r>
              <a:rPr lang="en-US" dirty="0"/>
              <a:t>Use Case Definition : Appointment Agent</a:t>
            </a:r>
            <a:endParaRPr lang="en-CA" dirty="0"/>
          </a:p>
        </p:txBody>
      </p:sp>
      <p:pic>
        <p:nvPicPr>
          <p:cNvPr id="8" name="Content Placeholder 7">
            <a:extLst>
              <a:ext uri="{FF2B5EF4-FFF2-40B4-BE49-F238E27FC236}">
                <a16:creationId xmlns:a16="http://schemas.microsoft.com/office/drawing/2014/main" id="{362742C6-6EA4-425B-B247-E7888954380C}"/>
              </a:ext>
            </a:extLst>
          </p:cNvPr>
          <p:cNvPicPr>
            <a:picLocks noGrp="1" noChangeAspect="1"/>
          </p:cNvPicPr>
          <p:nvPr>
            <p:ph idx="1"/>
          </p:nvPr>
        </p:nvPicPr>
        <p:blipFill>
          <a:blip r:embed="rId2"/>
          <a:stretch>
            <a:fillRect/>
          </a:stretch>
        </p:blipFill>
        <p:spPr>
          <a:xfrm>
            <a:off x="2501153" y="1792940"/>
            <a:ext cx="7584141" cy="4150659"/>
          </a:xfrm>
          <a:prstGeom prst="rect">
            <a:avLst/>
          </a:prstGeom>
        </p:spPr>
      </p:pic>
      <p:sp>
        <p:nvSpPr>
          <p:cNvPr id="5" name="Footer Placeholder 4">
            <a:extLst>
              <a:ext uri="{FF2B5EF4-FFF2-40B4-BE49-F238E27FC236}">
                <a16:creationId xmlns:a16="http://schemas.microsoft.com/office/drawing/2014/main" id="{13ADD949-10C1-4C4A-B253-80DD0EB51B8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535826D1-72A0-4A10-827A-B636A2C5BAEE}"/>
              </a:ext>
            </a:extLst>
          </p:cNvPr>
          <p:cNvSpPr>
            <a:spLocks noGrp="1"/>
          </p:cNvSpPr>
          <p:nvPr>
            <p:ph type="sldNum" sz="quarter" idx="12"/>
          </p:nvPr>
        </p:nvSpPr>
        <p:spPr/>
        <p:txBody>
          <a:bodyPr/>
          <a:lstStyle/>
          <a:p>
            <a:fld id="{A4BAB868-1E00-44C6-B1AB-DFCC5F9865BA}" type="slidenum">
              <a:rPr lang="ja-JP" altLang="en-US" smtClean="0"/>
              <a:t>21</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552192236"/>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10. Use Cases : Video Link Agent</a:t>
            </a:r>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22</a:t>
            </a:fld>
            <a:endParaRPr lang="en-US" altLang="ja-JP"/>
          </a:p>
        </p:txBody>
      </p:sp>
      <p:pic>
        <p:nvPicPr>
          <p:cNvPr id="7" name="Picture 6"/>
          <p:cNvPicPr>
            <a:picLocks noChangeAspect="1"/>
          </p:cNvPicPr>
          <p:nvPr/>
        </p:nvPicPr>
        <p:blipFill>
          <a:blip r:embed="rId2"/>
          <a:stretch>
            <a:fillRect/>
          </a:stretch>
        </p:blipFill>
        <p:spPr>
          <a:xfrm>
            <a:off x="1613943" y="1890984"/>
            <a:ext cx="8772525" cy="2257425"/>
          </a:xfrm>
          <a:prstGeom prst="rect">
            <a:avLst/>
          </a:prstGeom>
        </p:spPr>
      </p:pic>
      <p:sp>
        <p:nvSpPr>
          <p:cNvPr id="8"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1653168954"/>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2424160393"/>
              </p:ext>
            </p:extLst>
          </p:nvPr>
        </p:nvGraphicFramePr>
        <p:xfrm>
          <a:off x="1743074" y="1952625"/>
          <a:ext cx="9153525" cy="3705224"/>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Clinic System uses this Use case to generate a link for the user to have a video call with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is registered and appointment is already  booked.</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video link agent will generate a link and send it to the user.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also receives relevant information regarding the appointment details which the Appointment Agent has sent to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Video link agent will connect with the existing Video calling sites like Zoom, Google Meet, Teams etc. and will generate a link.</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generated link by the Video link agent will be sent to the clinic System agent, which in turn will be sent to the user so that he can join the appointment with the doctor. There will be stipulated time for the video call.</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23</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021833727"/>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Video Link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2755050"/>
              </p:ext>
            </p:extLst>
          </p:nvPr>
        </p:nvGraphicFramePr>
        <p:xfrm>
          <a:off x="1422401" y="1657348"/>
          <a:ext cx="8355965" cy="4451901"/>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3995">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91976">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1091976">
                <a:tc>
                  <a:txBody>
                    <a:bodyPr/>
                    <a:lstStyle/>
                    <a:p>
                      <a:pPr algn="l" fontAlgn="ctr"/>
                      <a:r>
                        <a:rPr lang="en-CA" sz="1100" b="0" i="0" u="none" strike="noStrike" dirty="0">
                          <a:solidFill>
                            <a:srgbClr val="000000"/>
                          </a:solidFill>
                          <a:effectLst/>
                          <a:latin typeface="Calibri" panose="020F0502020204030204" pitchFamily="34" charset="0"/>
                        </a:rPr>
                        <a:t>4a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is not able to access the link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user is unable to access or Link Broken.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23995">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3995">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33328">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Appointment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33328">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23995">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Video Link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399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33328">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24</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74080671"/>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PDF(Template)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25</a:t>
            </a:fld>
            <a:endParaRPr lang="en-US" altLang="ja-JP"/>
          </a:p>
        </p:txBody>
      </p:sp>
      <p:pic>
        <p:nvPicPr>
          <p:cNvPr id="3" name="Picture 2"/>
          <p:cNvPicPr>
            <a:picLocks noChangeAspect="1"/>
          </p:cNvPicPr>
          <p:nvPr/>
        </p:nvPicPr>
        <p:blipFill>
          <a:blip r:embed="rId2"/>
          <a:stretch>
            <a:fillRect/>
          </a:stretch>
        </p:blipFill>
        <p:spPr>
          <a:xfrm>
            <a:off x="2145575" y="1788251"/>
            <a:ext cx="7239000" cy="3333750"/>
          </a:xfrm>
          <a:prstGeom prst="rect">
            <a:avLst/>
          </a:prstGeom>
        </p:spPr>
      </p:pic>
    </p:spTree>
    <p:extLst>
      <p:ext uri="{BB962C8B-B14F-4D97-AF65-F5344CB8AC3E}">
        <p14:creationId xmlns:p14="http://schemas.microsoft.com/office/powerpoint/2010/main" val="1407538385"/>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567-73E6-4E25-A69E-75076BC799B8}"/>
              </a:ext>
            </a:extLst>
          </p:cNvPr>
          <p:cNvSpPr>
            <a:spLocks noGrp="1"/>
          </p:cNvSpPr>
          <p:nvPr>
            <p:ph type="title"/>
          </p:nvPr>
        </p:nvSpPr>
        <p:spPr/>
        <p:txBody>
          <a:bodyPr/>
          <a:lstStyle/>
          <a:p>
            <a:r>
              <a:rPr lang="en-US" dirty="0"/>
              <a:t>Use Case Definition : Template Agent</a:t>
            </a:r>
            <a:endParaRPr lang="en-CA" dirty="0"/>
          </a:p>
        </p:txBody>
      </p:sp>
      <p:graphicFrame>
        <p:nvGraphicFramePr>
          <p:cNvPr id="8" name="Content Placeholder 7">
            <a:extLst>
              <a:ext uri="{FF2B5EF4-FFF2-40B4-BE49-F238E27FC236}">
                <a16:creationId xmlns:a16="http://schemas.microsoft.com/office/drawing/2014/main" id="{25F10F9E-A1CF-43EF-9BB8-B3A04A23BC07}"/>
              </a:ext>
            </a:extLst>
          </p:cNvPr>
          <p:cNvGraphicFramePr>
            <a:graphicFrameLocks noGrp="1"/>
          </p:cNvGraphicFramePr>
          <p:nvPr>
            <p:ph idx="1"/>
            <p:extLst>
              <p:ext uri="{D42A27DB-BD31-4B8C-83A1-F6EECF244321}">
                <p14:modId xmlns:p14="http://schemas.microsoft.com/office/powerpoint/2010/main" val="540289124"/>
              </p:ext>
            </p:extLst>
          </p:nvPr>
        </p:nvGraphicFramePr>
        <p:xfrm>
          <a:off x="1743074" y="1952625"/>
          <a:ext cx="9153525" cy="3439767"/>
        </p:xfrm>
        <a:graphic>
          <a:graphicData uri="http://schemas.openxmlformats.org/drawingml/2006/table">
            <a:tbl>
              <a:tblPr firstRow="1" firstCol="1" bandRow="1"/>
              <a:tblGrid>
                <a:gridCol w="2163915">
                  <a:extLst>
                    <a:ext uri="{9D8B030D-6E8A-4147-A177-3AD203B41FA5}">
                      <a16:colId xmlns:a16="http://schemas.microsoft.com/office/drawing/2014/main" val="1286325860"/>
                    </a:ext>
                  </a:extLst>
                </a:gridCol>
                <a:gridCol w="6989610">
                  <a:extLst>
                    <a:ext uri="{9D8B030D-6E8A-4147-A177-3AD203B41FA5}">
                      <a16:colId xmlns:a16="http://schemas.microsoft.com/office/drawing/2014/main" val="1117309089"/>
                    </a:ext>
                  </a:extLst>
                </a:gridCol>
              </a:tblGrid>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Template agent uses this Use case to  generate a template for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610014"/>
                  </a:ext>
                </a:extLst>
              </a:tr>
              <a:tr h="304075">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User has already consulted the doctor.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53559"/>
                  </a:ext>
                </a:extLst>
              </a:tr>
              <a:tr h="622231">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template agent will  generate a pre defined template for the doctor to store a report about the user’s diagnosis.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3262411"/>
                  </a:ext>
                </a:extLst>
              </a:tr>
              <a:tr h="304075">
                <a:tc>
                  <a:txBody>
                    <a:bodyPr/>
                    <a:lstStyle/>
                    <a:p>
                      <a:pPr>
                        <a:lnSpc>
                          <a:spcPct val="107000"/>
                        </a:lnSpc>
                        <a:spcAft>
                          <a:spcPts val="800"/>
                        </a:spcAft>
                      </a:pPr>
                      <a:r>
                        <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8803629"/>
                  </a:ext>
                </a:extLst>
              </a:tr>
              <a:tr h="304075">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receives relevant user information from the clinic system agent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118161"/>
                  </a:ext>
                </a:extLst>
              </a:tr>
              <a:tr h="356774">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Agent will be woken up as soon as the doctor’s consultation with the user ends.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859037"/>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The Doctor will request or select a specific type of template and will make the notes on the template regarding the diagnosis or the general discussion with the user.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865150"/>
                  </a:ext>
                </a:extLst>
              </a:tr>
              <a:tr h="622231">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template generated after Step 3 would be sent to the clinic system agent to store in the database and would also be sent to the user for future use.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541414"/>
                  </a:ext>
                </a:extLst>
              </a:tr>
            </a:tbl>
          </a:graphicData>
        </a:graphic>
      </p:graphicFrame>
      <p:sp>
        <p:nvSpPr>
          <p:cNvPr id="5" name="Footer Placeholder 4">
            <a:extLst>
              <a:ext uri="{FF2B5EF4-FFF2-40B4-BE49-F238E27FC236}">
                <a16:creationId xmlns:a16="http://schemas.microsoft.com/office/drawing/2014/main" id="{A4BBD065-CFB0-4AA8-B893-8CE3316396F2}"/>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261F0887-D6C4-4081-A5DF-43ABBEB2DA72}"/>
              </a:ext>
            </a:extLst>
          </p:cNvPr>
          <p:cNvSpPr>
            <a:spLocks noGrp="1"/>
          </p:cNvSpPr>
          <p:nvPr>
            <p:ph type="sldNum" sz="quarter" idx="12"/>
          </p:nvPr>
        </p:nvSpPr>
        <p:spPr/>
        <p:txBody>
          <a:bodyPr/>
          <a:lstStyle/>
          <a:p>
            <a:fld id="{A4BAB868-1E00-44C6-B1AB-DFCC5F9865BA}" type="slidenum">
              <a:rPr lang="ja-JP" altLang="en-US" smtClean="0"/>
              <a:t>26</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06087302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a:t>
            </a:r>
            <a:r>
              <a:rPr lang="en-US" sz="3600" dirty="0" smtClean="0"/>
              <a:t>Template(PDF) </a:t>
            </a:r>
            <a:r>
              <a:rPr lang="en-US" sz="3600" dirty="0"/>
              <a:t>Agent</a:t>
            </a:r>
            <a:endParaRPr lang="en-CA" sz="3600"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69936366"/>
              </p:ext>
            </p:extLst>
          </p:nvPr>
        </p:nvGraphicFramePr>
        <p:xfrm>
          <a:off x="1422401" y="1657349"/>
          <a:ext cx="8355965" cy="4385640"/>
        </p:xfrm>
        <a:graphic>
          <a:graphicData uri="http://schemas.openxmlformats.org/drawingml/2006/table">
            <a:tbl>
              <a:tblPr/>
              <a:tblGrid>
                <a:gridCol w="116776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20661">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75724">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stating that system is not accessible.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67423"/>
                  </a:ext>
                </a:extLst>
              </a:tr>
              <a:tr h="1075724">
                <a:tc>
                  <a:txBody>
                    <a:bodyPr/>
                    <a:lstStyle/>
                    <a:p>
                      <a:pPr algn="l" fontAlgn="ctr"/>
                      <a:r>
                        <a:rPr lang="en-CA" sz="1100" b="0" i="0" u="none" strike="noStrike" dirty="0">
                          <a:solidFill>
                            <a:srgbClr val="000000"/>
                          </a:solidFill>
                          <a:effectLst/>
                          <a:latin typeface="Calibri" panose="020F0502020204030204" pitchFamily="34" charset="0"/>
                        </a:rPr>
                        <a:t>5a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Not able to generate Template or Missing fields.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Error message is generated regarding missing field of the template and not able to generate template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20661">
                <a:tc>
                  <a:txBody>
                    <a:bodyPr/>
                    <a:lstStyle/>
                    <a:p>
                      <a:pPr algn="l" fontAlgn="b"/>
                      <a:r>
                        <a:rPr lang="en-CA" sz="1100" b="1" i="0" u="none" strike="noStrike" dirty="0">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20661">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29855">
                <a:tc>
                  <a:txBody>
                    <a:bodyPr/>
                    <a:lstStyle/>
                    <a:p>
                      <a:pPr algn="l" fontAlgn="b"/>
                      <a:r>
                        <a:rPr lang="en-CA" sz="1100" b="1" i="0" u="none" strike="noStrike" dirty="0">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Video link agent, Clinic System Agent, Appointment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068129"/>
                  </a:ext>
                </a:extLst>
              </a:tr>
              <a:tr h="2298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20661">
                <a:tc>
                  <a:txBody>
                    <a:bodyPr/>
                    <a:lstStyle/>
                    <a:p>
                      <a:pPr algn="l" fontAlgn="b"/>
                      <a:r>
                        <a:rPr lang="en-CA" sz="1100" b="1" i="0" u="none" strike="noStrike" dirty="0">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l" fontAlgn="b"/>
                      <a:r>
                        <a:rPr lang="en-US" sz="1100" b="1" i="0" u="none" strike="noStrike" dirty="0">
                          <a:solidFill>
                            <a:srgbClr val="000000"/>
                          </a:solidFill>
                          <a:effectLst/>
                          <a:latin typeface="Calibri" panose="020F0502020204030204" pitchFamily="34" charset="0"/>
                        </a:rPr>
                        <a:t>Data Required for Template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553938"/>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851404489"/>
                  </a:ext>
                </a:extLst>
              </a:tr>
              <a:tr h="220661">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b"/>
                      <a:r>
                        <a:rPr lang="en-US" sz="1100" b="0" i="0" u="none" strike="noStrike" dirty="0">
                          <a:solidFill>
                            <a:srgbClr val="000000"/>
                          </a:solidFill>
                          <a:effectLst/>
                          <a:latin typeface="Calibri" panose="020F0502020204030204" pitchFamily="34" charset="0"/>
                        </a:rPr>
                        <a:t>Email Address and Cell Phone Number of the user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916741115"/>
                  </a:ext>
                </a:extLst>
              </a:tr>
              <a:tr h="229855">
                <a:tc>
                  <a:txBody>
                    <a:bodyPr/>
                    <a:lstStyle/>
                    <a:p>
                      <a:pPr algn="l" fontAlgn="b"/>
                      <a:r>
                        <a:rPr lang="en-CA" sz="11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27</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2430319582"/>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11. Use Cases : Notification Agent</a:t>
            </a:r>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28</a:t>
            </a:fld>
            <a:endParaRPr lang="en-US" altLang="ja-JP"/>
          </a:p>
        </p:txBody>
      </p:sp>
      <p:pic>
        <p:nvPicPr>
          <p:cNvPr id="5" name="Picture 4"/>
          <p:cNvPicPr>
            <a:picLocks noChangeAspect="1"/>
          </p:cNvPicPr>
          <p:nvPr/>
        </p:nvPicPr>
        <p:blipFill>
          <a:blip r:embed="rId2"/>
          <a:stretch>
            <a:fillRect/>
          </a:stretch>
        </p:blipFill>
        <p:spPr>
          <a:xfrm>
            <a:off x="1490662" y="1637208"/>
            <a:ext cx="8601075" cy="4293327"/>
          </a:xfrm>
          <a:prstGeom prst="rect">
            <a:avLst/>
          </a:prstGeom>
        </p:spPr>
      </p:pic>
    </p:spTree>
    <p:extLst>
      <p:ext uri="{BB962C8B-B14F-4D97-AF65-F5344CB8AC3E}">
        <p14:creationId xmlns:p14="http://schemas.microsoft.com/office/powerpoint/2010/main" val="340488111"/>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280-B745-4721-A368-C749DCB96416}"/>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90A34321-7CC7-4FC3-BCB6-6E10817FE4EF}"/>
              </a:ext>
            </a:extLst>
          </p:cNvPr>
          <p:cNvGraphicFramePr>
            <a:graphicFrameLocks noGrp="1"/>
          </p:cNvGraphicFramePr>
          <p:nvPr>
            <p:ph idx="1"/>
            <p:extLst>
              <p:ext uri="{D42A27DB-BD31-4B8C-83A1-F6EECF244321}">
                <p14:modId xmlns:p14="http://schemas.microsoft.com/office/powerpoint/2010/main" val="831668553"/>
              </p:ext>
            </p:extLst>
          </p:nvPr>
        </p:nvGraphicFramePr>
        <p:xfrm>
          <a:off x="1422402" y="1666875"/>
          <a:ext cx="9559924" cy="4257673"/>
        </p:xfrm>
        <a:graphic>
          <a:graphicData uri="http://schemas.openxmlformats.org/drawingml/2006/table">
            <a:tbl>
              <a:tblPr firstRow="1" firstCol="1" bandRow="1"/>
              <a:tblGrid>
                <a:gridCol w="2260055">
                  <a:extLst>
                    <a:ext uri="{9D8B030D-6E8A-4147-A177-3AD203B41FA5}">
                      <a16:colId xmlns:a16="http://schemas.microsoft.com/office/drawing/2014/main" val="153879244"/>
                    </a:ext>
                  </a:extLst>
                </a:gridCol>
                <a:gridCol w="7299869">
                  <a:extLst>
                    <a:ext uri="{9D8B030D-6E8A-4147-A177-3AD203B41FA5}">
                      <a16:colId xmlns:a16="http://schemas.microsoft.com/office/drawing/2014/main" val="1494204266"/>
                    </a:ext>
                  </a:extLst>
                </a:gridCol>
              </a:tblGrid>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Brief 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Clinic System Agent uses this use case to send notifications to the user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3939152"/>
                  </a:ext>
                </a:extLst>
              </a:tr>
              <a:tr h="336433">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Precondition(s):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Appointment is booked and a video link has been generated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577918"/>
                  </a:ext>
                </a:extLst>
              </a:tr>
              <a:tr h="689368">
                <a:tc>
                  <a:txBody>
                    <a:bodyPr/>
                    <a:lstStyle/>
                    <a:p>
                      <a:pPr>
                        <a:lnSpc>
                          <a:spcPct val="107000"/>
                        </a:lnSpc>
                        <a:spcAft>
                          <a:spcPts val="800"/>
                        </a:spcAft>
                      </a:pPr>
                      <a:r>
                        <a:rPr lang="en-IN" sz="1100" b="1">
                          <a:effectLst/>
                          <a:latin typeface="Calibri" panose="020F0502020204030204" pitchFamily="34" charset="0"/>
                          <a:ea typeface="Calibri" panose="020F0502020204030204" pitchFamily="34" charset="0"/>
                          <a:cs typeface="Times New Roman" panose="02020603050405020304" pitchFamily="18" charset="0"/>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Considering all Services work as expected, the notification agent sends appointment updates to user via email and/or SMS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386470"/>
                  </a:ext>
                </a:extLst>
              </a:tr>
              <a:tr h="336433">
                <a:tc>
                  <a:txBody>
                    <a:bodyPr/>
                    <a:lstStyle/>
                    <a:p>
                      <a:pPr>
                        <a:lnSpc>
                          <a:spcPct val="107000"/>
                        </a:lnSpc>
                        <a:spcAft>
                          <a:spcPts val="800"/>
                        </a:spcAft>
                      </a:pPr>
                      <a:r>
                        <a:rPr lang="en-IN" sz="1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Process Steps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80799600"/>
                  </a:ext>
                </a:extLst>
              </a:tr>
              <a:tr h="5064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user information (email-address and cell phone number) from the clinic system agent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977401"/>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also receives video link information from the video agent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103043"/>
                  </a:ext>
                </a:extLst>
              </a:tr>
              <a:tr h="68936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The notification agent receives status update request from the clinic system agent at regular intervals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6817692"/>
                  </a:ext>
                </a:extLst>
              </a:tr>
              <a:tr h="673785">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notification agent sends out notification to the user in form of updates and daily remainders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8623903"/>
                  </a:ext>
                </a:extLst>
              </a:tr>
            </a:tbl>
          </a:graphicData>
        </a:graphic>
      </p:graphicFrame>
      <p:sp>
        <p:nvSpPr>
          <p:cNvPr id="5" name="Footer Placeholder 4">
            <a:extLst>
              <a:ext uri="{FF2B5EF4-FFF2-40B4-BE49-F238E27FC236}">
                <a16:creationId xmlns:a16="http://schemas.microsoft.com/office/drawing/2014/main" id="{3DE3AB94-EFA0-4717-899E-9A99F09BD6E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9F170A-D563-4E07-AAED-58399A750A15}"/>
              </a:ext>
            </a:extLst>
          </p:cNvPr>
          <p:cNvSpPr>
            <a:spLocks noGrp="1"/>
          </p:cNvSpPr>
          <p:nvPr>
            <p:ph type="sldNum" sz="quarter" idx="12"/>
          </p:nvPr>
        </p:nvSpPr>
        <p:spPr/>
        <p:txBody>
          <a:bodyPr/>
          <a:lstStyle/>
          <a:p>
            <a:fld id="{A4BAB868-1E00-44C6-B1AB-DFCC5F9865BA}" type="slidenum">
              <a:rPr lang="ja-JP" altLang="en-US" smtClean="0"/>
              <a:t>29</a:t>
            </a:fld>
            <a:endParaRPr lang="en-US" altLang="ja-JP"/>
          </a:p>
        </p:txBody>
      </p:sp>
      <p:sp>
        <p:nvSpPr>
          <p:cNvPr id="7"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314407274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88275" y="6457950"/>
            <a:ext cx="2540000" cy="400050"/>
          </a:xfrm>
        </p:spPr>
        <p:txBody>
          <a:bodyPr/>
          <a:lstStyle/>
          <a:p>
            <a:pPr fontAlgn="base">
              <a:spcBef>
                <a:spcPct val="0"/>
              </a:spcBef>
              <a:spcAft>
                <a:spcPct val="0"/>
              </a:spcAft>
            </a:pPr>
            <a:r>
              <a:rPr lang="en-US" dirty="0">
                <a:solidFill>
                  <a:srgbClr val="000000"/>
                </a:solidFill>
                <a:latin typeface="Tahoma" panose="020B0604030504040204" pitchFamily="34" charset="0"/>
                <a:ea typeface="MS PGothic" pitchFamily="50" charset="-128"/>
              </a:rPr>
              <a:t>SENG696 (Fall 2021)</a:t>
            </a:r>
            <a:endParaRPr lang="en-US" altLang="ja-JP" dirty="0">
              <a:solidFill>
                <a:srgbClr val="000000"/>
              </a:solidFill>
              <a:latin typeface="Tahoma" panose="020B0604030504040204" pitchFamily="34" charset="0"/>
              <a:ea typeface="MS PGothic"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anose="020B0604030504040204" pitchFamily="34" charset="0"/>
                <a:ea typeface="MS PGothic" pitchFamily="50" charset="-128"/>
              </a:rPr>
              <a:t>3</a:t>
            </a:fld>
            <a:endParaRPr lang="en-US" altLang="ja-JP" dirty="0">
              <a:solidFill>
                <a:srgbClr val="000000"/>
              </a:solidFill>
              <a:latin typeface="Tahoma" panose="020B0604030504040204" pitchFamily="34" charset="0"/>
              <a:ea typeface="MS PGothic"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758E-873C-45F8-B70D-C7679F4A01E5}"/>
              </a:ext>
            </a:extLst>
          </p:cNvPr>
          <p:cNvSpPr>
            <a:spLocks noGrp="1"/>
          </p:cNvSpPr>
          <p:nvPr>
            <p:ph type="title"/>
          </p:nvPr>
        </p:nvSpPr>
        <p:spPr/>
        <p:txBody>
          <a:bodyPr/>
          <a:lstStyle/>
          <a:p>
            <a:r>
              <a:rPr lang="en-US" dirty="0"/>
              <a:t>Use Case Definition : Notification Agent</a:t>
            </a:r>
            <a:endParaRPr lang="en-CA" dirty="0"/>
          </a:p>
        </p:txBody>
      </p:sp>
      <p:graphicFrame>
        <p:nvGraphicFramePr>
          <p:cNvPr id="8" name="Content Placeholder 7">
            <a:extLst>
              <a:ext uri="{FF2B5EF4-FFF2-40B4-BE49-F238E27FC236}">
                <a16:creationId xmlns:a16="http://schemas.microsoft.com/office/drawing/2014/main" id="{189ECA48-8C9E-4081-A762-7A7C32D6FA10}"/>
              </a:ext>
            </a:extLst>
          </p:cNvPr>
          <p:cNvGraphicFramePr>
            <a:graphicFrameLocks noGrp="1"/>
          </p:cNvGraphicFramePr>
          <p:nvPr>
            <p:ph idx="1"/>
            <p:extLst>
              <p:ext uri="{D42A27DB-BD31-4B8C-83A1-F6EECF244321}">
                <p14:modId xmlns:p14="http://schemas.microsoft.com/office/powerpoint/2010/main" val="3895080025"/>
              </p:ext>
            </p:extLst>
          </p:nvPr>
        </p:nvGraphicFramePr>
        <p:xfrm>
          <a:off x="1422401" y="1657349"/>
          <a:ext cx="9883775" cy="4181478"/>
        </p:xfrm>
        <a:graphic>
          <a:graphicData uri="http://schemas.openxmlformats.org/drawingml/2006/table">
            <a:tbl>
              <a:tblPr/>
              <a:tblGrid>
                <a:gridCol w="2695575">
                  <a:extLst>
                    <a:ext uri="{9D8B030D-6E8A-4147-A177-3AD203B41FA5}">
                      <a16:colId xmlns:a16="http://schemas.microsoft.com/office/drawing/2014/main" val="3560748494"/>
                    </a:ext>
                  </a:extLst>
                </a:gridCol>
                <a:gridCol w="3463065">
                  <a:extLst>
                    <a:ext uri="{9D8B030D-6E8A-4147-A177-3AD203B41FA5}">
                      <a16:colId xmlns:a16="http://schemas.microsoft.com/office/drawing/2014/main" val="970437548"/>
                    </a:ext>
                  </a:extLst>
                </a:gridCol>
                <a:gridCol w="3725135">
                  <a:extLst>
                    <a:ext uri="{9D8B030D-6E8A-4147-A177-3AD203B41FA5}">
                      <a16:colId xmlns:a16="http://schemas.microsoft.com/office/drawing/2014/main" val="3492690313"/>
                    </a:ext>
                  </a:extLst>
                </a:gridCol>
              </a:tblGrid>
              <a:tr h="210389">
                <a:tc>
                  <a:txBody>
                    <a:bodyPr/>
                    <a:lstStyle/>
                    <a:p>
                      <a:pPr algn="l" fontAlgn="b"/>
                      <a:r>
                        <a:rPr lang="en-CA" sz="1100" b="1" i="0" u="none" strike="noStrike">
                          <a:solidFill>
                            <a:srgbClr val="000000"/>
                          </a:solidFill>
                          <a:effectLst/>
                          <a:latin typeface="Calibri" panose="020F0502020204030204" pitchFamily="34" charset="0"/>
                        </a:rPr>
                        <a:t>Exceptions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826414664"/>
                  </a:ext>
                </a:extLst>
              </a:tr>
              <a:tr h="1025645">
                <a:tc>
                  <a:txBody>
                    <a:bodyPr/>
                    <a:lstStyle/>
                    <a:p>
                      <a:pPr algn="l" fontAlgn="ctr"/>
                      <a:r>
                        <a:rPr lang="en-CA" sz="1100" b="0" i="0" u="none" strike="noStrike" dirty="0">
                          <a:solidFill>
                            <a:srgbClr val="000000"/>
                          </a:solidFill>
                          <a:effectLst/>
                          <a:latin typeface="Calibri" panose="020F0502020204030204" pitchFamily="34" charset="0"/>
                        </a:rPr>
                        <a:t>1a</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100" b="0" i="0" u="none" strike="noStrike" dirty="0">
                          <a:solidFill>
                            <a:srgbClr val="000000"/>
                          </a:solidFill>
                          <a:effectLst/>
                          <a:latin typeface="Calibri" panose="020F0502020204030204" pitchFamily="34" charset="0"/>
                        </a:rPr>
                        <a:t>System Not Accessible at this point</a:t>
                      </a:r>
                    </a:p>
                  </a:txBody>
                  <a:tcPr marL="7620" marR="7620" marT="7620" marB="0" anchor="ctr">
                    <a:lnL>
                      <a:noFill/>
                    </a:lnL>
                    <a:lnR>
                      <a:noFill/>
                    </a:lnR>
                    <a:lnT>
                      <a:noFill/>
                    </a:lnT>
                    <a:lnB>
                      <a:noFill/>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stystem is not accessible.</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2267423"/>
                  </a:ext>
                </a:extLst>
              </a:tr>
              <a:tr h="1025645">
                <a:tc>
                  <a:txBody>
                    <a:bodyPr/>
                    <a:lstStyle/>
                    <a:p>
                      <a:pPr algn="l" fontAlgn="ctr"/>
                      <a:r>
                        <a:rPr lang="en-CA" sz="1100" b="0" i="0" u="none" strike="noStrike" dirty="0">
                          <a:solidFill>
                            <a:srgbClr val="000000"/>
                          </a:solidFill>
                          <a:effectLst/>
                          <a:latin typeface="Calibri" panose="020F0502020204030204" pitchFamily="34" charset="0"/>
                        </a:rPr>
                        <a:t>3a</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User not reachable at this point</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Error Message is generated stating that user is not reachable.</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515083"/>
                  </a:ext>
                </a:extLst>
              </a:tr>
              <a:tr h="210389">
                <a:tc>
                  <a:txBody>
                    <a:bodyPr/>
                    <a:lstStyle/>
                    <a:p>
                      <a:pPr algn="l" fontAlgn="b"/>
                      <a:r>
                        <a:rPr lang="en-CA" sz="1100" b="1" i="0" u="none" strike="noStrike">
                          <a:solidFill>
                            <a:srgbClr val="000000"/>
                          </a:solidFill>
                          <a:effectLst/>
                          <a:latin typeface="Calibri" panose="020F0502020204030204" pitchFamily="34" charset="0"/>
                        </a:rPr>
                        <a:t>Relationships: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097203048"/>
                  </a:ext>
                </a:extLst>
              </a:tr>
              <a:tr h="210389">
                <a:tc>
                  <a:txBody>
                    <a:bodyPr/>
                    <a:lstStyle/>
                    <a:p>
                      <a:pPr algn="l" fontAlgn="b"/>
                      <a:r>
                        <a:rPr lang="en-CA" sz="1100" b="1" i="0" u="none" strike="noStrike">
                          <a:solidFill>
                            <a:srgbClr val="000000"/>
                          </a:solidFill>
                          <a:effectLst/>
                          <a:latin typeface="Calibri" panose="020F0502020204030204" pitchFamily="34" charset="0"/>
                        </a:rPr>
                        <a:t>Initiating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a:solidFill>
                            <a:srgbClr val="000000"/>
                          </a:solidFill>
                          <a:effectLst/>
                          <a:latin typeface="Calibri" panose="020F0502020204030204" pitchFamily="34" charset="0"/>
                        </a:rPr>
                        <a:t>Clinic System Agent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743953456"/>
                  </a:ext>
                </a:extLst>
              </a:tr>
              <a:tr h="219155">
                <a:tc>
                  <a:txBody>
                    <a:bodyPr/>
                    <a:lstStyle/>
                    <a:p>
                      <a:pPr algn="l" fontAlgn="b"/>
                      <a:r>
                        <a:rPr lang="en-CA" sz="1100" b="1" i="0" u="none" strike="noStrike">
                          <a:solidFill>
                            <a:srgbClr val="000000"/>
                          </a:solidFill>
                          <a:effectLst/>
                          <a:latin typeface="Calibri" panose="020F0502020204030204" pitchFamily="34" charset="0"/>
                        </a:rPr>
                        <a:t>Collaborating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Video Link Agent, Clinic System Agent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068129"/>
                  </a:ext>
                </a:extLst>
              </a:tr>
              <a:tr h="219155">
                <a:tc gridSpan="3">
                  <a:txBody>
                    <a:bodyPr/>
                    <a:lstStyle/>
                    <a:p>
                      <a:pPr algn="l" fontAlgn="b"/>
                      <a:r>
                        <a:rPr lang="en-CA" sz="1100" b="1" i="0" u="none" strike="noStrike" dirty="0">
                          <a:solidFill>
                            <a:srgbClr val="000000"/>
                          </a:solidFill>
                          <a:effectLst/>
                          <a:latin typeface="Calibri" panose="020F0502020204030204" pitchFamily="34" charset="0"/>
                        </a:rPr>
                        <a:t>Other Diagrams: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510664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Requirements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584245877"/>
                  </a:ext>
                </a:extLst>
              </a:tr>
              <a:tr h="210389">
                <a:tc>
                  <a:txBody>
                    <a:bodyPr/>
                    <a:lstStyle/>
                    <a:p>
                      <a:pPr algn="l" fontAlgn="b"/>
                      <a:r>
                        <a:rPr lang="en-CA" sz="1100" b="1" i="0" u="none" strike="noStrike">
                          <a:solidFill>
                            <a:srgbClr val="000000"/>
                          </a:solidFill>
                          <a:effectLst/>
                          <a:latin typeface="Calibri" panose="020F0502020204030204" pitchFamily="34" charset="0"/>
                        </a:rPr>
                        <a:t>Data Required :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Data Required for Notification Agent</a:t>
                      </a:r>
                    </a:p>
                  </a:txBody>
                  <a:tcPr marL="7620" marR="7620" marT="7620" marB="0" anchor="b">
                    <a:lnL>
                      <a:noFill/>
                    </a:lnL>
                    <a:lnR>
                      <a:noFill/>
                    </a:lnR>
                    <a:lnT>
                      <a:noFill/>
                    </a:lnT>
                    <a:lnB>
                      <a:noFill/>
                    </a:lnB>
                  </a:tcPr>
                </a:tc>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3553938"/>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CA" sz="1100" b="0" i="0" u="none" strike="noStrike">
                          <a:solidFill>
                            <a:srgbClr val="000000"/>
                          </a:solidFill>
                          <a:effectLst/>
                          <a:latin typeface="Calibri" panose="020F0502020204030204" pitchFamily="34" charset="0"/>
                        </a:rPr>
                        <a:t>Video Link</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3851404489"/>
                  </a:ext>
                </a:extLst>
              </a:tr>
              <a:tr h="210389">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gridSpan="2">
                  <a:txBody>
                    <a:bodyPr/>
                    <a:lstStyle/>
                    <a:p>
                      <a:pPr algn="l" fontAlgn="b"/>
                      <a:r>
                        <a:rPr lang="en-US" sz="1100" b="0" i="0" u="none" strike="noStrike">
                          <a:solidFill>
                            <a:srgbClr val="000000"/>
                          </a:solidFill>
                          <a:effectLst/>
                          <a:latin typeface="Calibri" panose="020F0502020204030204" pitchFamily="34" charset="0"/>
                        </a:rPr>
                        <a:t>Email Address and Cell Phone Number of the user</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CA"/>
                    </a:p>
                  </a:txBody>
                  <a:tcPr/>
                </a:tc>
                <a:extLst>
                  <a:ext uri="{0D108BD9-81ED-4DB2-BD59-A6C34878D82A}">
                    <a16:rowId xmlns:a16="http://schemas.microsoft.com/office/drawing/2014/main" val="2916741115"/>
                  </a:ext>
                </a:extLst>
              </a:tr>
              <a:tr h="219155">
                <a:tc>
                  <a:txBody>
                    <a:bodyPr/>
                    <a:lstStyle/>
                    <a:p>
                      <a:pPr algn="l" fontAlgn="b"/>
                      <a:r>
                        <a:rPr lang="en-CA"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CA" sz="1100" b="0" i="0" u="none" strike="noStrike" dirty="0">
                          <a:solidFill>
                            <a:srgbClr val="000000"/>
                          </a:solidFill>
                          <a:effectLst/>
                          <a:latin typeface="Calibri" panose="020F0502020204030204" pitchFamily="34" charset="0"/>
                        </a:rPr>
                        <a:t>Booked Appointment details</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455242491"/>
                  </a:ext>
                </a:extLst>
              </a:tr>
            </a:tbl>
          </a:graphicData>
        </a:graphic>
      </p:graphicFrame>
      <p:sp>
        <p:nvSpPr>
          <p:cNvPr id="5" name="Footer Placeholder 4">
            <a:extLst>
              <a:ext uri="{FF2B5EF4-FFF2-40B4-BE49-F238E27FC236}">
                <a16:creationId xmlns:a16="http://schemas.microsoft.com/office/drawing/2014/main" id="{3B521BBD-219B-451A-B636-BE5D3A38B8D1}"/>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46442F15-EE31-4015-8E8D-C338DBFDD650}"/>
              </a:ext>
            </a:extLst>
          </p:cNvPr>
          <p:cNvSpPr>
            <a:spLocks noGrp="1"/>
          </p:cNvSpPr>
          <p:nvPr>
            <p:ph type="sldNum" sz="quarter" idx="12"/>
          </p:nvPr>
        </p:nvSpPr>
        <p:spPr/>
        <p:txBody>
          <a:bodyPr/>
          <a:lstStyle/>
          <a:p>
            <a:fld id="{A4BAB868-1E00-44C6-B1AB-DFCC5F9865BA}" type="slidenum">
              <a:rPr lang="ja-JP" altLang="en-US" smtClean="0"/>
              <a:t>30</a:t>
            </a:fld>
            <a:endParaRPr lang="en-US" altLang="ja-JP"/>
          </a:p>
        </p:txBody>
      </p:sp>
      <p:sp>
        <p:nvSpPr>
          <p:cNvPr id="9" name="Date Placeholder 3"/>
          <p:cNvSpPr>
            <a:spLocks noGrp="1"/>
          </p:cNvSpPr>
          <p:nvPr>
            <p:ph type="dt" sz="half" idx="10"/>
          </p:nvPr>
        </p:nvSpPr>
        <p:spPr>
          <a:xfrm>
            <a:off x="1219200" y="6381750"/>
            <a:ext cx="2540000" cy="400050"/>
          </a:xfrm>
        </p:spPr>
        <p:txBody>
          <a:bodyPr/>
          <a:lstStyle/>
          <a:p>
            <a:r>
              <a:rPr lang="en-US" dirty="0"/>
              <a:t>SENG696 (Fall 2021)</a:t>
            </a:r>
            <a:endParaRPr lang="en-US" altLang="ja-JP" dirty="0"/>
          </a:p>
        </p:txBody>
      </p:sp>
    </p:spTree>
    <p:extLst>
      <p:ext uri="{BB962C8B-B14F-4D97-AF65-F5344CB8AC3E}">
        <p14:creationId xmlns:p14="http://schemas.microsoft.com/office/powerpoint/2010/main" val="4213622523"/>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Specification : E-R Diagram</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31</a:t>
            </a:fld>
            <a:endParaRPr lang="en-US" altLang="ja-JP"/>
          </a:p>
        </p:txBody>
      </p:sp>
      <p:pic>
        <p:nvPicPr>
          <p:cNvPr id="5" name="Picture 4"/>
          <p:cNvPicPr>
            <a:picLocks noChangeAspect="1"/>
          </p:cNvPicPr>
          <p:nvPr/>
        </p:nvPicPr>
        <p:blipFill>
          <a:blip r:embed="rId2"/>
          <a:stretch>
            <a:fillRect/>
          </a:stretch>
        </p:blipFill>
        <p:spPr>
          <a:xfrm>
            <a:off x="1716541" y="1567543"/>
            <a:ext cx="9629775" cy="4464004"/>
          </a:xfrm>
          <a:prstGeom prst="rect">
            <a:avLst/>
          </a:prstGeom>
        </p:spPr>
      </p:pic>
    </p:spTree>
    <p:extLst>
      <p:ext uri="{BB962C8B-B14F-4D97-AF65-F5344CB8AC3E}">
        <p14:creationId xmlns:p14="http://schemas.microsoft.com/office/powerpoint/2010/main" val="1706563711"/>
      </p:ext>
    </p:extLst>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32</a:t>
            </a:fld>
            <a:endParaRPr lang="en-US" altLang="ja-JP"/>
          </a:p>
        </p:txBody>
      </p:sp>
      <p:sp>
        <p:nvSpPr>
          <p:cNvPr id="3" name="TextBox 2"/>
          <p:cNvSpPr txBox="1"/>
          <p:nvPr/>
        </p:nvSpPr>
        <p:spPr>
          <a:xfrm>
            <a:off x="1219200" y="1541417"/>
            <a:ext cx="10075817" cy="923330"/>
          </a:xfrm>
          <a:prstGeom prst="rect">
            <a:avLst/>
          </a:prstGeom>
          <a:noFill/>
        </p:spPr>
        <p:txBody>
          <a:bodyPr wrap="square" rtlCol="0">
            <a:spAutoFit/>
          </a:bodyPr>
          <a:lstStyle/>
          <a:p>
            <a:r>
              <a:rPr lang="en-US" b="1" i="1" dirty="0" smtClean="0">
                <a:solidFill>
                  <a:srgbClr val="00B050"/>
                </a:solidFill>
              </a:rPr>
              <a:t>Appointment</a:t>
            </a:r>
            <a:r>
              <a:rPr lang="en-US" i="1" dirty="0" smtClean="0">
                <a:solidFill>
                  <a:srgbClr val="00B050"/>
                </a:solidFill>
              </a:rPr>
              <a:t>: </a:t>
            </a:r>
            <a:r>
              <a:rPr lang="en-US" dirty="0" smtClean="0"/>
              <a:t>The appointment details(including Pet’s Symptoms and other client details) are stored in this table. This table also contains the appointment specific information such as criticality and feedback details. The table is used to keep track of the owner’s email, phone number and appointment status as well.</a:t>
            </a:r>
            <a:endParaRPr lang="en-IN" i="1" dirty="0"/>
          </a:p>
        </p:txBody>
      </p:sp>
      <p:pic>
        <p:nvPicPr>
          <p:cNvPr id="7" name="Picture 6"/>
          <p:cNvPicPr>
            <a:picLocks noChangeAspect="1"/>
          </p:cNvPicPr>
          <p:nvPr/>
        </p:nvPicPr>
        <p:blipFill>
          <a:blip r:embed="rId2"/>
          <a:stretch>
            <a:fillRect/>
          </a:stretch>
        </p:blipFill>
        <p:spPr>
          <a:xfrm>
            <a:off x="2953157" y="2602814"/>
            <a:ext cx="6089243" cy="3403121"/>
          </a:xfrm>
          <a:prstGeom prst="rect">
            <a:avLst/>
          </a:prstGeom>
        </p:spPr>
      </p:pic>
    </p:spTree>
    <p:extLst>
      <p:ext uri="{BB962C8B-B14F-4D97-AF65-F5344CB8AC3E}">
        <p14:creationId xmlns:p14="http://schemas.microsoft.com/office/powerpoint/2010/main" val="975095220"/>
      </p:ext>
    </p:extLst>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Definition(contd.)</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33</a:t>
            </a:fld>
            <a:endParaRPr lang="en-US" altLang="ja-JP"/>
          </a:p>
        </p:txBody>
      </p:sp>
      <p:sp>
        <p:nvSpPr>
          <p:cNvPr id="3" name="TextBox 2"/>
          <p:cNvSpPr txBox="1"/>
          <p:nvPr/>
        </p:nvSpPr>
        <p:spPr>
          <a:xfrm>
            <a:off x="1219200" y="1541417"/>
            <a:ext cx="10075817" cy="646331"/>
          </a:xfrm>
          <a:prstGeom prst="rect">
            <a:avLst/>
          </a:prstGeom>
          <a:noFill/>
        </p:spPr>
        <p:txBody>
          <a:bodyPr wrap="square" rtlCol="0">
            <a:spAutoFit/>
          </a:bodyPr>
          <a:lstStyle/>
          <a:p>
            <a:r>
              <a:rPr lang="en-US" b="1" i="1" dirty="0" smtClean="0">
                <a:solidFill>
                  <a:srgbClr val="00B050"/>
                </a:solidFill>
              </a:rPr>
              <a:t>Client</a:t>
            </a:r>
            <a:r>
              <a:rPr lang="en-US" i="1" dirty="0" smtClean="0">
                <a:solidFill>
                  <a:srgbClr val="00B050"/>
                </a:solidFill>
              </a:rPr>
              <a:t>: </a:t>
            </a:r>
            <a:r>
              <a:rPr lang="en-US" dirty="0" smtClean="0"/>
              <a:t>The client details(name, contact, username, password, etc.) are stored in this table. The table is used to keep track of the owner’s information and used to auto-populate the UI after he/she logs in.</a:t>
            </a:r>
            <a:endParaRPr lang="en-IN" i="1" dirty="0"/>
          </a:p>
        </p:txBody>
      </p:sp>
      <p:pic>
        <p:nvPicPr>
          <p:cNvPr id="5" name="Picture 4"/>
          <p:cNvPicPr>
            <a:picLocks noChangeAspect="1"/>
          </p:cNvPicPr>
          <p:nvPr/>
        </p:nvPicPr>
        <p:blipFill>
          <a:blip r:embed="rId2"/>
          <a:stretch>
            <a:fillRect/>
          </a:stretch>
        </p:blipFill>
        <p:spPr>
          <a:xfrm>
            <a:off x="3075077" y="2554500"/>
            <a:ext cx="6147300" cy="3042852"/>
          </a:xfrm>
          <a:prstGeom prst="rect">
            <a:avLst/>
          </a:prstGeom>
        </p:spPr>
      </p:pic>
    </p:spTree>
    <p:extLst>
      <p:ext uri="{BB962C8B-B14F-4D97-AF65-F5344CB8AC3E}">
        <p14:creationId xmlns:p14="http://schemas.microsoft.com/office/powerpoint/2010/main" val="3563183325"/>
      </p:ext>
    </p:extLst>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Typical Data Definition(contd.)</a:t>
            </a:r>
            <a:endParaRPr lang="en-CA"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34</a:t>
            </a:fld>
            <a:endParaRPr lang="en-US" altLang="ja-JP"/>
          </a:p>
        </p:txBody>
      </p:sp>
      <p:sp>
        <p:nvSpPr>
          <p:cNvPr id="3" name="TextBox 2"/>
          <p:cNvSpPr txBox="1"/>
          <p:nvPr/>
        </p:nvSpPr>
        <p:spPr>
          <a:xfrm>
            <a:off x="1219200" y="1558835"/>
            <a:ext cx="10075817" cy="646331"/>
          </a:xfrm>
          <a:prstGeom prst="rect">
            <a:avLst/>
          </a:prstGeom>
          <a:noFill/>
        </p:spPr>
        <p:txBody>
          <a:bodyPr wrap="square" rtlCol="0">
            <a:spAutoFit/>
          </a:bodyPr>
          <a:lstStyle/>
          <a:p>
            <a:r>
              <a:rPr lang="en-US" b="1" i="1" dirty="0" smtClean="0">
                <a:solidFill>
                  <a:srgbClr val="00B050"/>
                </a:solidFill>
              </a:rPr>
              <a:t>Doctor</a:t>
            </a:r>
            <a:r>
              <a:rPr lang="en-US" i="1" dirty="0" smtClean="0">
                <a:solidFill>
                  <a:srgbClr val="00B050"/>
                </a:solidFill>
              </a:rPr>
              <a:t>: </a:t>
            </a:r>
            <a:r>
              <a:rPr lang="en-US" dirty="0" smtClean="0"/>
              <a:t>The Doctor details(name, contact, specialty, username, password, etc.) are stored in this table. The table is used to keep track of the doctor’s information and used to auto-populate the UI after he/she logs in. </a:t>
            </a:r>
            <a:endParaRPr lang="en-IN" i="1" dirty="0"/>
          </a:p>
        </p:txBody>
      </p:sp>
      <p:pic>
        <p:nvPicPr>
          <p:cNvPr id="10" name="Picture 9"/>
          <p:cNvPicPr>
            <a:picLocks noChangeAspect="1"/>
          </p:cNvPicPr>
          <p:nvPr/>
        </p:nvPicPr>
        <p:blipFill>
          <a:blip r:embed="rId2"/>
          <a:stretch>
            <a:fillRect/>
          </a:stretch>
        </p:blipFill>
        <p:spPr>
          <a:xfrm>
            <a:off x="3008403" y="2360651"/>
            <a:ext cx="6198091" cy="3407138"/>
          </a:xfrm>
          <a:prstGeom prst="rect">
            <a:avLst/>
          </a:prstGeom>
        </p:spPr>
      </p:pic>
    </p:spTree>
    <p:extLst>
      <p:ext uri="{BB962C8B-B14F-4D97-AF65-F5344CB8AC3E}">
        <p14:creationId xmlns:p14="http://schemas.microsoft.com/office/powerpoint/2010/main" val="3283641002"/>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Description (cont’d)</a:t>
            </a:r>
          </a:p>
        </p:txBody>
      </p:sp>
      <p:pic>
        <p:nvPicPr>
          <p:cNvPr id="8" name="Content Placeholder 7"/>
          <p:cNvPicPr>
            <a:picLocks noGrp="1" noChangeAspect="1"/>
          </p:cNvPicPr>
          <p:nvPr>
            <p:ph idx="1"/>
          </p:nvPr>
        </p:nvPicPr>
        <p:blipFill>
          <a:blip r:embed="rId2"/>
          <a:stretch>
            <a:fillRect/>
          </a:stretch>
        </p:blipFill>
        <p:spPr>
          <a:xfrm>
            <a:off x="2733676" y="1504950"/>
            <a:ext cx="6517240" cy="4733925"/>
          </a:xfrm>
        </p:spPr>
      </p:pic>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4</a:t>
            </a:fld>
            <a:endParaRPr lang="en-US" altLang="ja-JP"/>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3. Assumptions</a:t>
            </a:r>
          </a:p>
        </p:txBody>
      </p:sp>
      <p:sp>
        <p:nvSpPr>
          <p:cNvPr id="3" name="Content Placeholder 2"/>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50305040509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503050405090304" pitchFamily="18" charset="0"/>
            </a:endParaRP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5</a:t>
            </a:fld>
            <a:endParaRPr lang="en-US" altLang="ja-JP"/>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4. Requirements</a:t>
            </a:r>
          </a:p>
        </p:txBody>
      </p:sp>
      <p:sp>
        <p:nvSpPr>
          <p:cNvPr id="3" name="Content Placeholder 2"/>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503050405090304" pitchFamily="18" charset="0"/>
              </a:rPr>
              <a:t>It shall provide multiple printable letter templates to doctors</a:t>
            </a:r>
          </a:p>
          <a:p>
            <a:endParaRPr lang="en-CA"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6</a:t>
            </a:fld>
            <a:endParaRPr lang="en-US" altLang="ja-JP"/>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Wish List (Not Implemented)</a:t>
            </a:r>
            <a:endParaRPr lang="en-CA" dirty="0"/>
          </a:p>
        </p:txBody>
      </p:sp>
      <p:sp>
        <p:nvSpPr>
          <p:cNvPr id="3" name="Content Placeholder 2"/>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503050405090304" pitchFamily="18" charset="0"/>
              </a:rPr>
              <a:t>The system</a:t>
            </a:r>
            <a:r>
              <a:rPr lang="en-CA" sz="1600" dirty="0">
                <a:effectLst/>
                <a:latin typeface="Calibri" panose="020F0502020204030204" pitchFamily="34" charset="0"/>
                <a:ea typeface="Calibri" panose="020F0502020204030204" pitchFamily="34" charset="0"/>
                <a:cs typeface="Times New Roman" panose="0202050305040509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503050405090304" pitchFamily="18" charset="0"/>
              </a:rPr>
              <a:t>The system should display desired graphs and statistics based on a patient’s profile.</a:t>
            </a:r>
          </a:p>
          <a:p>
            <a:endParaRPr lang="en-CA" sz="1600" dirty="0"/>
          </a:p>
        </p:txBody>
      </p:sp>
      <p:sp>
        <p:nvSpPr>
          <p:cNvPr id="4" name="Date Placeholder 3"/>
          <p:cNvSpPr>
            <a:spLocks noGrp="1"/>
          </p:cNvSpPr>
          <p:nvPr>
            <p:ph type="dt" sz="half" idx="10"/>
          </p:nvPr>
        </p:nvSpPr>
        <p:spPr/>
        <p:txBody>
          <a:bodyPr/>
          <a:lstStyle/>
          <a:p>
            <a:r>
              <a:rPr lang="en-US" dirty="0"/>
              <a:t>SENG696 (Fall 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7</a:t>
            </a:fld>
            <a:endParaRPr lang="en-US" altLang="ja-JP"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Description</a:t>
            </a:r>
            <a:endParaRPr lang="en-IN" dirty="0"/>
          </a:p>
        </p:txBody>
      </p:sp>
      <p:sp>
        <p:nvSpPr>
          <p:cNvPr id="3" name="Content Placeholder 2"/>
          <p:cNvSpPr>
            <a:spLocks noGrp="1"/>
          </p:cNvSpPr>
          <p:nvPr>
            <p:ph idx="1"/>
          </p:nvPr>
        </p:nvSpPr>
        <p:spPr>
          <a:xfrm>
            <a:off x="1200151" y="1560512"/>
            <a:ext cx="10668000" cy="4821237"/>
          </a:xfrm>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Clinic System Agent</a:t>
            </a: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accesses the request sent by the patient(user) through the web interface. In our Architecture the clinic system agent handles the correspondence with all the other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agents(as a mediator) </a:t>
            </a:r>
            <a:r>
              <a:rPr lang="en-US" sz="1800" dirty="0">
                <a:effectLst/>
                <a:latin typeface="Calibri" panose="020F0502020204030204" pitchFamily="34" charset="0"/>
                <a:ea typeface="Calibri" panose="020F0502020204030204" pitchFamily="34" charset="0"/>
                <a:cs typeface="Times New Roman" panose="02020503050405090304" pitchFamily="18" charset="0"/>
              </a:rPr>
              <a:t>and in this way, which acts as a central hub.</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is the main agent which has access to the database of our system.</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requests appointments for the patients, search for the patient’s profile in database, shows the profile of patients to the doctor (if available!). Moreover, the clinic system agent also shows the profile of the doctor to the patients.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generates a request for the appointment agent to book an appointment whether it’s a first or a consecutive appointment</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 It also helps to update and cancel an appointment.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triggers the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Notification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remind the patient about the appointments at some given times.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lvl="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clinic system agent also requests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template(PDF)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generate the required template once the physician had completed the session with the patient.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buFont typeface="Wingdings" panose="05000000000000000000" pitchFamily="2" charset="2"/>
              <a:buChar char="§"/>
            </a:pPr>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8</a:t>
            </a:fld>
            <a:endParaRPr lang="en-US" altLang="ja-JP"/>
          </a:p>
        </p:txBody>
      </p:sp>
    </p:spTree>
    <p:extLst>
      <p:ext uri="{BB962C8B-B14F-4D97-AF65-F5344CB8AC3E}">
        <p14:creationId xmlns:p14="http://schemas.microsoft.com/office/powerpoint/2010/main" val="221322606"/>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Agent Description (cont’d)</a:t>
            </a:r>
            <a:endParaRPr lang="en-IN" dirty="0"/>
          </a:p>
        </p:txBody>
      </p:sp>
      <p:sp>
        <p:nvSpPr>
          <p:cNvPr id="3" name="Content Placeholder 2"/>
          <p:cNvSpPr>
            <a:spLocks noGrp="1"/>
          </p:cNvSpPr>
          <p:nvPr>
            <p:ph idx="1"/>
          </p:nvPr>
        </p:nvSpPr>
        <p:spPr/>
        <p:txBody>
          <a:bodyPr/>
          <a:lstStyle/>
          <a:p>
            <a:pPr marL="0" indent="0">
              <a:lnSpc>
                <a:spcPct val="107000"/>
              </a:lnSpc>
              <a:buNone/>
            </a:pPr>
            <a:r>
              <a:rPr lang="en-US" sz="1800" b="1" i="1" dirty="0">
                <a:solidFill>
                  <a:srgbClr val="D60093"/>
                </a:solidFill>
                <a:effectLst>
                  <a:outerShdw blurRad="38100" dist="38100" dir="2700000" algn="tl">
                    <a:srgbClr val="C0C0C0"/>
                  </a:outerShdw>
                </a:effectLst>
              </a:rPr>
              <a:t>Appointment Agent</a:t>
            </a:r>
          </a:p>
          <a:p>
            <a:pPr marL="0" lvl="0" indent="0">
              <a:lnSpc>
                <a:spcPct val="107000"/>
              </a:lnSpc>
              <a:buNone/>
            </a:pPr>
            <a:endParaRPr lang="en-US"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communicates with the clinic system agent to book an appointment for the patient. The clinic agent system searches the database and give the required details regarding the available slots to the appointment agent.</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can be a new appointment for those patients who registers for the first time. </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pPr>
            <a:r>
              <a:rPr lang="en-US" sz="1800" dirty="0">
                <a:effectLst/>
                <a:latin typeface="Calibri" panose="020F0502020204030204" pitchFamily="34" charset="0"/>
                <a:ea typeface="Calibri" panose="020F0502020204030204" pitchFamily="34" charset="0"/>
                <a:cs typeface="Times New Roman" panose="02020503050405090304" pitchFamily="18" charset="0"/>
              </a:rPr>
              <a:t>Not only for the first time, but the appointment agent will also book appointments for the patients who visits again.</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503050405090304" pitchFamily="18" charset="0"/>
              </a:rPr>
              <a:t>The appointment agent will also interact with the </a:t>
            </a:r>
            <a:r>
              <a:rPr lang="en-US" sz="1800" dirty="0" smtClean="0">
                <a:latin typeface="Calibri" panose="020F0502020204030204" pitchFamily="34" charset="0"/>
                <a:ea typeface="Calibri" panose="020F0502020204030204" pitchFamily="34" charset="0"/>
                <a:cs typeface="Times New Roman" panose="02020503050405090304" pitchFamily="18" charset="0"/>
              </a:rPr>
              <a:t>notification</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 </a:t>
            </a:r>
            <a:r>
              <a:rPr lang="en-US" sz="1800" dirty="0">
                <a:effectLst/>
                <a:latin typeface="Calibri" panose="020F0502020204030204" pitchFamily="34" charset="0"/>
                <a:ea typeface="Calibri" panose="020F0502020204030204" pitchFamily="34" charset="0"/>
                <a:cs typeface="Times New Roman" panose="02020503050405090304" pitchFamily="18" charset="0"/>
              </a:rPr>
              <a:t>agent to </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signal the sending of SMS and Email notifying the pet-owner. </a:t>
            </a:r>
          </a:p>
          <a:p>
            <a:pPr>
              <a:lnSpc>
                <a:spcPct val="107000"/>
              </a:lnSpc>
              <a:spcAft>
                <a:spcPts val="800"/>
              </a:spcAft>
            </a:pP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This agent communicates with the video agent to share a video link for use during the online consultation</a:t>
            </a:r>
            <a:r>
              <a:rPr lang="en-US" sz="1800" dirty="0" smtClean="0">
                <a:effectLst/>
                <a:latin typeface="Calibri" panose="020F0502020204030204" pitchFamily="34" charset="0"/>
                <a:ea typeface="Calibri" panose="020F0502020204030204" pitchFamily="34" charset="0"/>
                <a:cs typeface="Times New Roman" panose="0202050305040509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503050405090304" pitchFamily="18" charset="0"/>
              </a:rPr>
              <a:t>The agent will initiate call to the PDF Agent to create a report based on the Doctor’s diagnosis.</a:t>
            </a:r>
            <a:endParaRPr lang="en-IN"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IN" dirty="0"/>
          </a:p>
        </p:txBody>
      </p:sp>
      <p:sp>
        <p:nvSpPr>
          <p:cNvPr id="4" name="Date Placeholder 3"/>
          <p:cNvSpPr>
            <a:spLocks noGrp="1"/>
          </p:cNvSpPr>
          <p:nvPr>
            <p:ph type="dt" sz="half" idx="10"/>
          </p:nvPr>
        </p:nvSpPr>
        <p:spPr/>
        <p:txBody>
          <a:bodyPr/>
          <a:lstStyle/>
          <a:p>
            <a:r>
              <a:rPr lang="en-US" dirty="0" smtClean="0"/>
              <a:t>SENG696 </a:t>
            </a:r>
            <a:r>
              <a:rPr lang="en-US" dirty="0"/>
              <a:t>(Fall </a:t>
            </a:r>
            <a:r>
              <a:rPr lang="en-US" dirty="0" smtClean="0"/>
              <a:t>2021)</a:t>
            </a:r>
            <a:endParaRPr lang="en-US" altLang="ja-JP" dirty="0"/>
          </a:p>
        </p:txBody>
      </p:sp>
      <p:sp>
        <p:nvSpPr>
          <p:cNvPr id="6" name="Slide Number Placeholder 5"/>
          <p:cNvSpPr>
            <a:spLocks noGrp="1"/>
          </p:cNvSpPr>
          <p:nvPr>
            <p:ph type="sldNum" sz="quarter" idx="12"/>
          </p:nvPr>
        </p:nvSpPr>
        <p:spPr/>
        <p:txBody>
          <a:bodyPr/>
          <a:lstStyle/>
          <a:p>
            <a:fld id="{A4BAB868-1E00-44C6-B1AB-DFCC5F9865BA}" type="slidenum">
              <a:rPr lang="ja-JP" altLang="en-US" smtClean="0"/>
              <a:t>9</a:t>
            </a:fld>
            <a:endParaRPr lang="en-US" altLang="ja-JP"/>
          </a:p>
        </p:txBody>
      </p:sp>
    </p:spTree>
    <p:extLst>
      <p:ext uri="{BB962C8B-B14F-4D97-AF65-F5344CB8AC3E}">
        <p14:creationId xmlns:p14="http://schemas.microsoft.com/office/powerpoint/2010/main" val="1756131708"/>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MS PGothic"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3267</Words>
  <Application>Microsoft Office PowerPoint</Application>
  <PresentationFormat>Widescreen</PresentationFormat>
  <Paragraphs>376</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PGothic</vt:lpstr>
      <vt:lpstr>Arial Rounded MT Bold</vt:lpstr>
      <vt:lpstr>Arial Unicode MS</vt:lpstr>
      <vt:lpstr>Calibri</vt:lpstr>
      <vt:lpstr>HGあかね平成丸ｺﾞｼｯｸ体W8-S</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vt:lpstr>
      <vt:lpstr>Agent Description (cont’d)</vt:lpstr>
      <vt:lpstr>Agent Description (cont’d)</vt:lpstr>
      <vt:lpstr>Agent Description (cont’d)</vt:lpstr>
      <vt:lpstr>Agent Description (cont’d)</vt:lpstr>
      <vt:lpstr>6. Design: Agent Model</vt:lpstr>
      <vt:lpstr>7. Design: Service Model</vt:lpstr>
      <vt:lpstr>8. Design: Acquaintance Model</vt:lpstr>
      <vt:lpstr>9. Use Cases : Clinic Agent</vt:lpstr>
      <vt:lpstr>Use Case Definition : Clinic Agent</vt:lpstr>
      <vt:lpstr>Use Case Definition : Clinic Agent</vt:lpstr>
      <vt:lpstr>9. Use Cases : Appointment Agent</vt:lpstr>
      <vt:lpstr>Use Case Definition : Appointment Agent</vt:lpstr>
      <vt:lpstr>Use Case Definition : Appointment Agent</vt:lpstr>
      <vt:lpstr>10. Use Cases : Video Link Agent</vt:lpstr>
      <vt:lpstr>Use Case Definition : Video Link Agent</vt:lpstr>
      <vt:lpstr>Use Case Definition : Video Link Agent</vt:lpstr>
      <vt:lpstr>11. Use Cases : PDF(Template) Agent</vt:lpstr>
      <vt:lpstr>Use Case Definition : Template Agent</vt:lpstr>
      <vt:lpstr>Use Case Definition : Template(PDF) Agent</vt:lpstr>
      <vt:lpstr>11. Use Cases : Notification Agent</vt:lpstr>
      <vt:lpstr>Use Case Definition : Notification Agent</vt:lpstr>
      <vt:lpstr>Use Case Definition : Notification Agent</vt:lpstr>
      <vt:lpstr>Data Specification : E-R Diagram</vt:lpstr>
      <vt:lpstr>Typical Data Definition</vt:lpstr>
      <vt:lpstr>Typical Data Definition(contd.)</vt:lpstr>
      <vt:lpstr>Typical Data Definition(contd.)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Anish Mukherjee</cp:lastModifiedBy>
  <cp:revision>45</cp:revision>
  <dcterms:created xsi:type="dcterms:W3CDTF">2021-10-27T18:34:28Z</dcterms:created>
  <dcterms:modified xsi:type="dcterms:W3CDTF">2021-11-29T17:14:00Z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y fmtid="{D5CDD505-2E9C-101B-9397-08002B2CF9AE}" pid="3" name="KSOProductBuildVer">
    <vt:lpwstr>1033-3.1.6.6275</vt:lpwstr>
  </property>
</Properties>
</file>