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98" r:id="rId9"/>
    <p:sldId id="301" r:id="rId10"/>
    <p:sldId id="300" r:id="rId11"/>
    <p:sldId id="296" r:id="rId12"/>
    <p:sldId id="297" r:id="rId13"/>
    <p:sldId id="288" r:id="rId14"/>
    <p:sldId id="289" r:id="rId15"/>
    <p:sldId id="290" r:id="rId16"/>
    <p:sldId id="299" r:id="rId17"/>
    <p:sldId id="271" r:id="rId18"/>
    <p:sldId id="266" r:id="rId19"/>
    <p:sldId id="267" r:id="rId20"/>
    <p:sldId id="268" r:id="rId21"/>
    <p:sldId id="302" r:id="rId22"/>
    <p:sldId id="303" r:id="rId23"/>
    <p:sldId id="304" r:id="rId24"/>
    <p:sldId id="305" r:id="rId25"/>
    <p:sldId id="272" r:id="rId26"/>
    <p:sldId id="277" r:id="rId27"/>
    <p:sldId id="307" r:id="rId28"/>
    <p:sldId id="273" r:id="rId29"/>
    <p:sldId id="279" r:id="rId30"/>
    <p:sldId id="306" r:id="rId31"/>
    <p:sldId id="274" r:id="rId32"/>
    <p:sldId id="283" r:id="rId33"/>
    <p:sldId id="286" r:id="rId34"/>
    <p:sldId id="275" r:id="rId35"/>
    <p:sldId id="284" r:id="rId36"/>
    <p:sldId id="287" r:id="rId37"/>
    <p:sldId id="276" r:id="rId38"/>
    <p:sldId id="281" r:id="rId39"/>
    <p:sldId id="282" r:id="rId40"/>
    <p:sldId id="308" r:id="rId41"/>
    <p:sldId id="292" r:id="rId42"/>
    <p:sldId id="293" r:id="rId43"/>
    <p:sldId id="294" r:id="rId44"/>
    <p:sldId id="295" r:id="rId45"/>
    <p:sldId id="309" r:id="rId46"/>
    <p:sldId id="310" r:id="rId47"/>
    <p:sldId id="311" r:id="rId48"/>
    <p:sldId id="340" r:id="rId49"/>
    <p:sldId id="341" r:id="rId50"/>
    <p:sldId id="342" r:id="rId51"/>
    <p:sldId id="343" r:id="rId52"/>
    <p:sldId id="34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5332" autoAdjust="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10</a:t>
            </a:fld>
            <a:endParaRPr lang="en-US" altLang="ja-JP" dirty="0"/>
          </a:p>
        </p:txBody>
      </p:sp>
      <p:pic>
        <p:nvPicPr>
          <p:cNvPr id="5" name="Picture 4"/>
          <p:cNvPicPr>
            <a:picLocks noChangeAspect="1"/>
          </p:cNvPicPr>
          <p:nvPr/>
        </p:nvPicPr>
        <p:blipFill>
          <a:blip r:embed="rId2"/>
          <a:stretch>
            <a:fillRect/>
          </a:stretch>
        </p:blipFill>
        <p:spPr>
          <a:xfrm>
            <a:off x="1628503" y="1576251"/>
            <a:ext cx="9953898" cy="440653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pic>
        <p:nvPicPr>
          <p:cNvPr id="8" name="Picture 7"/>
          <p:cNvPicPr>
            <a:picLocks noChangeAspect="1"/>
          </p:cNvPicPr>
          <p:nvPr/>
        </p:nvPicPr>
        <p:blipFill>
          <a:blip r:embed="rId2"/>
          <a:stretch>
            <a:fillRect/>
          </a:stretch>
        </p:blipFill>
        <p:spPr>
          <a:xfrm>
            <a:off x="1489164" y="1619794"/>
            <a:ext cx="10067109" cy="4432663"/>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pic>
        <p:nvPicPr>
          <p:cNvPr id="3" name="Picture 2"/>
          <p:cNvPicPr>
            <a:picLocks noChangeAspect="1"/>
          </p:cNvPicPr>
          <p:nvPr/>
        </p:nvPicPr>
        <p:blipFill>
          <a:blip r:embed="rId2"/>
          <a:stretch>
            <a:fillRect/>
          </a:stretch>
        </p:blipFill>
        <p:spPr>
          <a:xfrm>
            <a:off x="1332411" y="1528900"/>
            <a:ext cx="10241280" cy="4585333"/>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15</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p>
          <a:p>
            <a:r>
              <a:rPr lang="en-US" sz="2400" dirty="0"/>
              <a:t>The Template Agent provides the doctor with letter reports. Depending upon the video interaction between the doctor and the patient, the doctor can select and use the in-built template to document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through mail.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panose="02020503050405090304"/>
              </a:rPr>
              <a:t>Listener</a:t>
            </a:r>
            <a:r>
              <a:rPr lang="en-US" dirty="0">
                <a:solidFill>
                  <a:srgbClr val="000000"/>
                </a:solidFill>
                <a:latin typeface="TimesNewRomanPSMT" panose="02020503050405090304"/>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Listener </a:t>
            </a:r>
            <a:r>
              <a:rPr lang="en-US" sz="1600" dirty="0">
                <a:solidFill>
                  <a:srgbClr val="000000"/>
                </a:solidFill>
                <a:latin typeface="TimesNewRomanPSMT" panose="02020503050405090304"/>
              </a:rPr>
              <a:t>component listens to a port for any incoming Agent requests from the E-Vet Clinic application.</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Interpreter</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Interpreter parses and interprets the incoming Appointment class Objects. We assume that all agents have agreed on a Document Type Definition (DTD).</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Processor</a:t>
            </a:r>
            <a:r>
              <a:rPr lang="en-US" dirty="0">
                <a:solidFill>
                  <a:srgbClr val="000000"/>
                </a:solidFill>
                <a:latin typeface="TimesNewRomanPSMT" panose="02020503050405090304"/>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Processor receives an Object as an input. It uses the Interpreter to parse the document, and calls the appropriate function to run a process. It looks up the agent from the Directory Facilitator(DF).</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Discovery Agent: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Discovery Agent </a:t>
            </a:r>
            <a:r>
              <a:rPr lang="en-US" sz="1600" dirty="0">
                <a:solidFill>
                  <a:srgbClr val="000000"/>
                </a:solidFill>
                <a:latin typeface="TimesNewRomanPSMT" panose="02020503050405090304"/>
              </a:rPr>
              <a:t>provides the service discovery base-service (a superset of UDDI). </a:t>
            </a:r>
            <a:br>
              <a:rPr lang="en-US" dirty="0"/>
            </a:br>
            <a:endParaRPr lang="en-IN"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5" name="TextBox 4"/>
          <p:cNvSpPr txBox="1"/>
          <p:nvPr/>
        </p:nvSpPr>
        <p:spPr>
          <a:xfrm>
            <a:off x="1489165" y="1506582"/>
            <a:ext cx="6607913" cy="476948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must always make sure that the country code is added correctly for the </a:t>
            </a:r>
            <a:r>
              <a:rPr lang="en-US" dirty="0" err="1"/>
              <a:t>twilio</a:t>
            </a:r>
            <a:r>
              <a:rPr lang="en-US" dirty="0"/>
              <a:t> number to send SMS.</a:t>
            </a:r>
          </a:p>
          <a:p>
            <a:endParaRPr lang="en-IN" dirty="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Overview(contd.)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5" name="TextBox 4"/>
          <p:cNvSpPr txBox="1"/>
          <p:nvPr/>
        </p:nvSpPr>
        <p:spPr>
          <a:xfrm>
            <a:off x="1489165" y="1506582"/>
            <a:ext cx="9936480" cy="532453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Video Link Agent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video link agent will generate a video link for the consultation and will send it to the registered mobile number at the time of the appointment. With this the client will be able to connect with the doctor for the stipulated time.</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endParaRPr lang="en-US" dirty="0"/>
          </a:p>
          <a:p>
            <a:r>
              <a:rPr lang="en-US" dirty="0"/>
              <a:t>We have created a  client and a server stub and written a code for the  connection service using JDPC which connects to the SQL database . Zoom links table stores the meeting </a:t>
            </a:r>
            <a:r>
              <a:rPr lang="en-US" dirty="0" err="1"/>
              <a:t>id,password</a:t>
            </a:r>
            <a:r>
              <a:rPr lang="en-US" dirty="0"/>
              <a:t> and </a:t>
            </a:r>
            <a:r>
              <a:rPr lang="en-US" dirty="0" err="1"/>
              <a:t>url</a:t>
            </a:r>
            <a:r>
              <a:rPr lang="en-US" dirty="0"/>
              <a:t> for every combination of username and surname provided. Connection is happening through soap on XML. Inputs are username and surname  and output is a list of zoom links pertaining to the input provided. The </a:t>
            </a:r>
            <a:r>
              <a:rPr lang="en-US" dirty="0" err="1"/>
              <a:t>db</a:t>
            </a:r>
            <a:r>
              <a:rPr lang="en-US" dirty="0"/>
              <a:t> contains list of all </a:t>
            </a:r>
            <a:r>
              <a:rPr lang="en-US" dirty="0" err="1"/>
              <a:t>urls</a:t>
            </a:r>
            <a:r>
              <a:rPr lang="en-US" dirty="0"/>
              <a:t> and the server  queries the inputs and returns a list of all the </a:t>
            </a:r>
            <a:r>
              <a:rPr lang="en-US" dirty="0" err="1"/>
              <a:t>urls</a:t>
            </a:r>
            <a:r>
              <a:rPr lang="en-US" dirty="0"/>
              <a:t> that pertain to the username and surname provided</a:t>
            </a:r>
            <a:br>
              <a:rPr lang="en-US" dirty="0"/>
            </a:br>
            <a:endParaRPr lang="en-US" dirty="0"/>
          </a:p>
          <a:p>
            <a:endParaRPr lang="en-IN" dirty="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15.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26</a:t>
            </a:fld>
            <a:endParaRPr lang="en-US" altLang="ja-JP"/>
          </a:p>
        </p:txBody>
      </p:sp>
      <p:graphicFrame>
        <p:nvGraphicFramePr>
          <p:cNvPr id="8" name="Table 7"/>
          <p:cNvGraphicFramePr>
            <a:graphicFrameLocks noGrp="1"/>
          </p:cNvGraphicFramePr>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20000"/>
                    </a:ext>
                  </a:extLst>
                </a:gridCol>
                <a:gridCol w="7411362">
                  <a:extLst>
                    <a:ext uri="{9D8B030D-6E8A-4147-A177-3AD203B41FA5}">
                      <a16:colId xmlns:a16="http://schemas.microsoft.com/office/drawing/2014/main" val="20001"/>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Process Steps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503050405090304" pitchFamily="18" charset="0"/>
                        </a:rPr>
                        <a:t>9</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IN" sz="1100" dirty="0">
                          <a:effectLst/>
                          <a:latin typeface="Calibri" panose="020F0502020204030204" pitchFamily="34" charset="0"/>
                          <a:ea typeface="Calibri" panose="020F0502020204030204" pitchFamily="34" charset="0"/>
                          <a:cs typeface="Times New Roman" panose="0202050305040509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329746">
                  <a:extLst>
                    <a:ext uri="{9D8B030D-6E8A-4147-A177-3AD203B41FA5}">
                      <a16:colId xmlns:a16="http://schemas.microsoft.com/office/drawing/2014/main" val="20001"/>
                    </a:ext>
                  </a:extLst>
                </a:gridCol>
                <a:gridCol w="133319">
                  <a:extLst>
                    <a:ext uri="{9D8B030D-6E8A-4147-A177-3AD203B41FA5}">
                      <a16:colId xmlns:a16="http://schemas.microsoft.com/office/drawing/2014/main" val="20002"/>
                    </a:ext>
                  </a:extLst>
                </a:gridCol>
                <a:gridCol w="131035">
                  <a:extLst>
                    <a:ext uri="{9D8B030D-6E8A-4147-A177-3AD203B41FA5}">
                      <a16:colId xmlns:a16="http://schemas.microsoft.com/office/drawing/2014/main" val="20003"/>
                    </a:ext>
                  </a:extLst>
                </a:gridCol>
                <a:gridCol w="3594100">
                  <a:extLst>
                    <a:ext uri="{9D8B030D-6E8A-4147-A177-3AD203B41FA5}">
                      <a16:colId xmlns:a16="http://schemas.microsoft.com/office/drawing/2014/main" val="20004"/>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Use Cases(contd.)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Use Cases (contd.)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7" name="Picture 6"/>
          <p:cNvPicPr>
            <a:picLocks noChangeAspect="1"/>
          </p:cNvPicPr>
          <p:nvPr/>
        </p:nvPicPr>
        <p:blipFill>
          <a:blip r:embed="rId2"/>
          <a:stretch>
            <a:fillRect/>
          </a:stretch>
        </p:blipFill>
        <p:spPr>
          <a:xfrm>
            <a:off x="1539875" y="1876917"/>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422401" y="1657348"/>
          <a:ext cx="8355965" cy="3871928"/>
        </p:xfrm>
        <a:graphic>
          <a:graphicData uri="http://schemas.openxmlformats.org/drawingml/2006/table">
            <a:tbl>
              <a:tblPr/>
              <a:tblGrid>
                <a:gridCol w="116776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0"/>
                  </a:ext>
                </a:extLst>
              </a:tr>
              <a:tr h="570309">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5011">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8659">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23995">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a:t>
            </a:r>
            <a:r>
              <a:rPr lang="en-CA" sz="3800" dirty="0"/>
              <a:t>Use Cases (contd.)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p:cNvGraphicFramePr>
            <a:graphicFrameLocks noGrp="1"/>
          </p:cNvGraphicFramePr>
          <p:nvPr>
            <p:ph idx="1"/>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50305040509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35</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p:cNvGraphicFramePr>
            <a:graphicFrameLocks noGrp="1"/>
          </p:cNvGraphicFramePr>
          <p:nvPr>
            <p:ph idx="1"/>
          </p:nvPr>
        </p:nvGraphicFramePr>
        <p:xfrm>
          <a:off x="1422401" y="1657349"/>
          <a:ext cx="8355965" cy="3761991"/>
        </p:xfrm>
        <a:graphic>
          <a:graphicData uri="http://schemas.openxmlformats.org/drawingml/2006/table">
            <a:tbl>
              <a:tblPr/>
              <a:tblGrid>
                <a:gridCol w="116776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000"/>
                  </a:ext>
                </a:extLst>
              </a:tr>
              <a:tr h="679660">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0817">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322">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20661">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Use Cases (contd.)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37</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20000"/>
                    </a:ext>
                  </a:extLst>
                </a:gridCol>
                <a:gridCol w="7299869">
                  <a:extLst>
                    <a:ext uri="{9D8B030D-6E8A-4147-A177-3AD203B41FA5}">
                      <a16:colId xmlns:a16="http://schemas.microsoft.com/office/drawing/2014/main" val="20001"/>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38</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a:t>
                      </a:r>
                      <a:r>
                        <a:rPr lang="en-US" sz="1100" b="0" i="0" u="none" strike="noStrike">
                          <a:solidFill>
                            <a:srgbClr val="000000"/>
                          </a:solidFill>
                          <a:effectLst/>
                          <a:latin typeface="Calibri" panose="020F0502020204030204" pitchFamily="34" charset="0"/>
                        </a:rPr>
                        <a:t>that system </a:t>
                      </a:r>
                      <a:r>
                        <a:rPr lang="en-US" sz="1100" b="0" i="0" u="none" strike="noStrike" dirty="0">
                          <a:solidFill>
                            <a:srgbClr val="000000"/>
                          </a:solidFill>
                          <a:effectLst/>
                          <a:latin typeface="Calibri" panose="020F0502020204030204" pitchFamily="34" charset="0"/>
                        </a:rPr>
                        <a:t>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39</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16. Class Diagram : Agents</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40</a:t>
            </a:fld>
            <a:endParaRPr lang="en-US" altLang="ja-JP"/>
          </a:p>
        </p:txBody>
      </p:sp>
      <p:pic>
        <p:nvPicPr>
          <p:cNvPr id="3" name="Picture 2"/>
          <p:cNvPicPr>
            <a:picLocks noChangeAspect="1"/>
          </p:cNvPicPr>
          <p:nvPr/>
        </p:nvPicPr>
        <p:blipFill>
          <a:blip r:embed="rId2"/>
          <a:stretch>
            <a:fillRect/>
          </a:stretch>
        </p:blipFill>
        <p:spPr>
          <a:xfrm>
            <a:off x="757646" y="1704575"/>
            <a:ext cx="10737668" cy="4260796"/>
          </a:xfrm>
          <a:prstGeom prst="rect">
            <a:avLst/>
          </a:prstGeom>
        </p:spPr>
      </p:pic>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17. Data Specification : E-R Diagram</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41</a:t>
            </a:fld>
            <a:endParaRPr lang="en-US" altLang="ja-JP"/>
          </a:p>
        </p:txBody>
      </p:sp>
      <p:pic>
        <p:nvPicPr>
          <p:cNvPr id="9" name="Picture 8"/>
          <p:cNvPicPr>
            <a:picLocks noChangeAspect="1"/>
          </p:cNvPicPr>
          <p:nvPr/>
        </p:nvPicPr>
        <p:blipFill>
          <a:blip r:embed="rId2"/>
          <a:stretch>
            <a:fillRect/>
          </a:stretch>
        </p:blipFill>
        <p:spPr>
          <a:xfrm>
            <a:off x="1848465" y="1504336"/>
            <a:ext cx="9881420" cy="4748980"/>
          </a:xfrm>
          <a:prstGeom prst="rect">
            <a:avLst/>
          </a:prstGeom>
        </p:spPr>
      </p:pic>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18. Typical Data Definition</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42</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graphicFrame>
        <p:nvGraphicFramePr>
          <p:cNvPr id="8" name="Table 7"/>
          <p:cNvGraphicFramePr>
            <a:graphicFrameLocks noGrp="1"/>
          </p:cNvGraphicFramePr>
          <p:nvPr/>
        </p:nvGraphicFramePr>
        <p:xfrm>
          <a:off x="2133600" y="2490223"/>
          <a:ext cx="8377083" cy="3733596"/>
        </p:xfrm>
        <a:graphic>
          <a:graphicData uri="http://schemas.openxmlformats.org/drawingml/2006/table">
            <a:tbl>
              <a:tblPr firstRow="1" firstCol="1" bandRow="1"/>
              <a:tblGrid>
                <a:gridCol w="2791763">
                  <a:extLst>
                    <a:ext uri="{9D8B030D-6E8A-4147-A177-3AD203B41FA5}">
                      <a16:colId xmlns:a16="http://schemas.microsoft.com/office/drawing/2014/main" val="20000"/>
                    </a:ext>
                  </a:extLst>
                </a:gridCol>
                <a:gridCol w="2792660">
                  <a:extLst>
                    <a:ext uri="{9D8B030D-6E8A-4147-A177-3AD203B41FA5}">
                      <a16:colId xmlns:a16="http://schemas.microsoft.com/office/drawing/2014/main" val="20001"/>
                    </a:ext>
                  </a:extLst>
                </a:gridCol>
                <a:gridCol w="2792660">
                  <a:extLst>
                    <a:ext uri="{9D8B030D-6E8A-4147-A177-3AD203B41FA5}">
                      <a16:colId xmlns:a16="http://schemas.microsoft.com/office/drawing/2014/main" val="20002"/>
                    </a:ext>
                  </a:extLst>
                </a:gridCol>
              </a:tblGrid>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Schedule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Additional 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client_id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 Owner’s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doctor_id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criticality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If appointment is ‘URGENT’ or ‘REGULAR’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Deleted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43</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graphicFrame>
        <p:nvGraphicFramePr>
          <p:cNvPr id="8" name="Table 7"/>
          <p:cNvGraphicFramePr>
            <a:graphicFrameLocks noGrp="1"/>
          </p:cNvGraphicFramePr>
          <p:nvPr/>
        </p:nvGraphicFramePr>
        <p:xfrm>
          <a:off x="2821859" y="2325816"/>
          <a:ext cx="7502011" cy="3780014"/>
        </p:xfrm>
        <a:graphic>
          <a:graphicData uri="http://schemas.openxmlformats.org/drawingml/2006/table">
            <a:tbl>
              <a:tblPr firstRow="1" firstCol="1" bandRow="1"/>
              <a:tblGrid>
                <a:gridCol w="2500135">
                  <a:extLst>
                    <a:ext uri="{9D8B030D-6E8A-4147-A177-3AD203B41FA5}">
                      <a16:colId xmlns:a16="http://schemas.microsoft.com/office/drawing/2014/main" val="20000"/>
                    </a:ext>
                  </a:extLst>
                </a:gridCol>
                <a:gridCol w="2500938">
                  <a:extLst>
                    <a:ext uri="{9D8B030D-6E8A-4147-A177-3AD203B41FA5}">
                      <a16:colId xmlns:a16="http://schemas.microsoft.com/office/drawing/2014/main" val="20001"/>
                    </a:ext>
                  </a:extLst>
                </a:gridCol>
                <a:gridCol w="2500938">
                  <a:extLst>
                    <a:ext uri="{9D8B030D-6E8A-4147-A177-3AD203B41FA5}">
                      <a16:colId xmlns:a16="http://schemas.microsoft.com/office/drawing/2014/main" val="20002"/>
                    </a:ext>
                  </a:extLst>
                </a:gridCol>
              </a:tblGrid>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Email ID of Owner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first_name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Full name of Owner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last_name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00241">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Hashed password for client 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mobile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Username for client 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44</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2998571" y="2340987"/>
            <a:ext cx="6198091" cy="3407138"/>
          </a:xfrm>
          <a:prstGeom prst="rect">
            <a:avLst/>
          </a:prstGeom>
        </p:spPr>
      </p:pic>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45</a:t>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Feedback</a:t>
            </a:r>
            <a:r>
              <a:rPr lang="en-US" i="1" dirty="0">
                <a:solidFill>
                  <a:srgbClr val="00B050"/>
                </a:solidFill>
              </a:rPr>
              <a:t>: </a:t>
            </a:r>
            <a:r>
              <a:rPr lang="en-US" dirty="0"/>
              <a:t>The feedback details are stored in this table (feedback message, feedback date, etc.)</a:t>
            </a:r>
            <a:endParaRPr lang="en-IN" i="1" dirty="0"/>
          </a:p>
        </p:txBody>
      </p:sp>
      <p:graphicFrame>
        <p:nvGraphicFramePr>
          <p:cNvPr id="9" name="Table 8"/>
          <p:cNvGraphicFramePr>
            <a:graphicFrameLocks noGrp="1"/>
          </p:cNvGraphicFramePr>
          <p:nvPr/>
        </p:nvGraphicFramePr>
        <p:xfrm>
          <a:off x="1307691" y="2261419"/>
          <a:ext cx="9987325" cy="3595516"/>
        </p:xfrm>
        <a:graphic>
          <a:graphicData uri="http://schemas.openxmlformats.org/drawingml/2006/table">
            <a:tbl>
              <a:tblPr firstRow="1" firstCol="1" bandRow="1"/>
              <a:tblGrid>
                <a:gridCol w="3328415">
                  <a:extLst>
                    <a:ext uri="{9D8B030D-6E8A-4147-A177-3AD203B41FA5}">
                      <a16:colId xmlns:a16="http://schemas.microsoft.com/office/drawing/2014/main" val="20000"/>
                    </a:ext>
                  </a:extLst>
                </a:gridCol>
                <a:gridCol w="3329455">
                  <a:extLst>
                    <a:ext uri="{9D8B030D-6E8A-4147-A177-3AD203B41FA5}">
                      <a16:colId xmlns:a16="http://schemas.microsoft.com/office/drawing/2014/main" val="20001"/>
                    </a:ext>
                  </a:extLst>
                </a:gridCol>
                <a:gridCol w="3329455">
                  <a:extLst>
                    <a:ext uri="{9D8B030D-6E8A-4147-A177-3AD203B41FA5}">
                      <a16:colId xmlns:a16="http://schemas.microsoft.com/office/drawing/2014/main" val="20002"/>
                    </a:ext>
                  </a:extLst>
                </a:gridCol>
              </a:tblGrid>
              <a:tr h="504418">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486">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Reported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mail_send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Owner’s 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5940">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Identification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created_date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Feedback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46</a:t>
            </a:fld>
            <a:endParaRPr lang="en-US" altLang="ja-JP"/>
          </a:p>
        </p:txBody>
      </p:sp>
      <p:sp>
        <p:nvSpPr>
          <p:cNvPr id="7" name="TextBox 6"/>
          <p:cNvSpPr txBox="1"/>
          <p:nvPr/>
        </p:nvSpPr>
        <p:spPr>
          <a:xfrm>
            <a:off x="1219200" y="1558835"/>
            <a:ext cx="10075817" cy="646331"/>
          </a:xfrm>
          <a:prstGeom prst="rect">
            <a:avLst/>
          </a:prstGeom>
          <a:noFill/>
        </p:spPr>
        <p:txBody>
          <a:bodyPr wrap="square" rtlCol="0">
            <a:spAutoFit/>
          </a:bodyPr>
          <a:lstStyle/>
          <a:p>
            <a:r>
              <a:rPr lang="en-US" b="1" i="1" dirty="0" err="1">
                <a:solidFill>
                  <a:srgbClr val="00B050"/>
                </a:solidFill>
              </a:rPr>
              <a:t>meeting_date</a:t>
            </a:r>
            <a:r>
              <a:rPr lang="en-US" b="1" i="1" dirty="0">
                <a:solidFill>
                  <a:srgbClr val="00B050"/>
                </a:solidFill>
              </a:rPr>
              <a:t>:</a:t>
            </a:r>
            <a:r>
              <a:rPr lang="en-US" i="1" dirty="0">
                <a:solidFill>
                  <a:srgbClr val="00B050"/>
                </a:solidFill>
              </a:rPr>
              <a:t> </a:t>
            </a:r>
            <a:r>
              <a:rPr lang="en-US" dirty="0"/>
              <a:t>Video meeting details are stored in this table (meeting </a:t>
            </a:r>
            <a:r>
              <a:rPr lang="en-US" dirty="0" err="1"/>
              <a:t>url</a:t>
            </a:r>
            <a:r>
              <a:rPr lang="en-US" dirty="0"/>
              <a:t>, meeting password, meeting id, etc.)</a:t>
            </a:r>
            <a:endParaRPr lang="en-IN" i="1" dirty="0"/>
          </a:p>
        </p:txBody>
      </p:sp>
      <p:graphicFrame>
        <p:nvGraphicFramePr>
          <p:cNvPr id="9" name="Table 8"/>
          <p:cNvGraphicFramePr>
            <a:graphicFrameLocks noGrp="1"/>
          </p:cNvGraphicFramePr>
          <p:nvPr/>
        </p:nvGraphicFramePr>
        <p:xfrm>
          <a:off x="1209368" y="2360651"/>
          <a:ext cx="9733935" cy="3686190"/>
        </p:xfrm>
        <a:graphic>
          <a:graphicData uri="http://schemas.openxmlformats.org/drawingml/2006/table">
            <a:tbl>
              <a:tblPr firstRow="1" firstCol="1" bandRow="1"/>
              <a:tblGrid>
                <a:gridCol w="3243951">
                  <a:extLst>
                    <a:ext uri="{9D8B030D-6E8A-4147-A177-3AD203B41FA5}">
                      <a16:colId xmlns:a16="http://schemas.microsoft.com/office/drawing/2014/main" val="20000"/>
                    </a:ext>
                  </a:extLst>
                </a:gridCol>
                <a:gridCol w="3244992">
                  <a:extLst>
                    <a:ext uri="{9D8B030D-6E8A-4147-A177-3AD203B41FA5}">
                      <a16:colId xmlns:a16="http://schemas.microsoft.com/office/drawing/2014/main" val="20001"/>
                    </a:ext>
                  </a:extLst>
                </a:gridCol>
                <a:gridCol w="3244992">
                  <a:extLst>
                    <a:ext uri="{9D8B030D-6E8A-4147-A177-3AD203B41FA5}">
                      <a16:colId xmlns:a16="http://schemas.microsoft.com/office/drawing/2014/main" val="20002"/>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Client’s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a:t>
                      </a: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meeting_id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whether a time slot is 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47</a:t>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Specialty:</a:t>
            </a:r>
            <a:r>
              <a:rPr lang="en-US" i="1" dirty="0">
                <a:solidFill>
                  <a:srgbClr val="00B050"/>
                </a:solidFill>
              </a:rPr>
              <a:t> </a:t>
            </a:r>
            <a:r>
              <a:rPr lang="en-US" dirty="0"/>
              <a:t>this table store’s the doctor’s specialty </a:t>
            </a:r>
            <a:endParaRPr lang="en-IN" i="1" dirty="0"/>
          </a:p>
        </p:txBody>
      </p:sp>
      <p:graphicFrame>
        <p:nvGraphicFramePr>
          <p:cNvPr id="8" name="Table 7"/>
          <p:cNvGraphicFramePr>
            <a:graphicFrameLocks noGrp="1"/>
          </p:cNvGraphicFramePr>
          <p:nvPr>
            <p:custDataLst>
              <p:tags r:id="rId1"/>
            </p:custDataLst>
          </p:nvPr>
        </p:nvGraphicFramePr>
        <p:xfrm>
          <a:off x="1219200" y="2219274"/>
          <a:ext cx="9733935" cy="1843095"/>
        </p:xfrm>
        <a:graphic>
          <a:graphicData uri="http://schemas.openxmlformats.org/drawingml/2006/table">
            <a:tbl>
              <a:tblPr firstRow="1" firstCol="1" bandRow="1"/>
              <a:tblGrid>
                <a:gridCol w="3243951">
                  <a:extLst>
                    <a:ext uri="{9D8B030D-6E8A-4147-A177-3AD203B41FA5}">
                      <a16:colId xmlns:a16="http://schemas.microsoft.com/office/drawing/2014/main" val="20000"/>
                    </a:ext>
                  </a:extLst>
                </a:gridCol>
                <a:gridCol w="3244992">
                  <a:extLst>
                    <a:ext uri="{9D8B030D-6E8A-4147-A177-3AD203B41FA5}">
                      <a16:colId xmlns:a16="http://schemas.microsoft.com/office/drawing/2014/main" val="20001"/>
                    </a:ext>
                  </a:extLst>
                </a:gridCol>
                <a:gridCol w="3244992">
                  <a:extLst>
                    <a:ext uri="{9D8B030D-6E8A-4147-A177-3AD203B41FA5}">
                      <a16:colId xmlns:a16="http://schemas.microsoft.com/office/drawing/2014/main" val="20002"/>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Specialty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401" y="450166"/>
            <a:ext cx="10502900" cy="953184"/>
          </a:xfrm>
        </p:spPr>
        <p:txBody>
          <a:bodyPr/>
          <a:lstStyle/>
          <a:p>
            <a:r>
              <a:rPr lang="en-US" dirty="0"/>
              <a:t>19. Inter-Agent communication</a:t>
            </a:r>
          </a:p>
        </p:txBody>
      </p:sp>
      <p:sp>
        <p:nvSpPr>
          <p:cNvPr id="3" name="Content Placeholder 2"/>
          <p:cNvSpPr>
            <a:spLocks noGrp="1"/>
          </p:cNvSpPr>
          <p:nvPr>
            <p:ph idx="1"/>
          </p:nvPr>
        </p:nvSpPr>
        <p:spPr>
          <a:xfrm>
            <a:off x="1219201" y="1626553"/>
            <a:ext cx="10668000" cy="4532312"/>
          </a:xfrm>
        </p:spPr>
        <p:txBody>
          <a:bodyPr/>
          <a:lstStyle/>
          <a:p>
            <a:r>
              <a:rPr lang="en-US" dirty="0"/>
              <a:t>Video link web-service : Input parameters</a:t>
            </a:r>
          </a:p>
          <a:p>
            <a:pPr marL="0" indent="0">
              <a:buNone/>
            </a:pPr>
            <a:endParaRPr lang="en-US"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48</a:t>
            </a:fld>
            <a:endParaRPr lang="en-US" altLang="ja-JP"/>
          </a:p>
        </p:txBody>
      </p:sp>
      <p:graphicFrame>
        <p:nvGraphicFramePr>
          <p:cNvPr id="7" name="Table 6"/>
          <p:cNvGraphicFramePr/>
          <p:nvPr>
            <p:custDataLst>
              <p:tags r:id="rId1"/>
            </p:custDataLst>
          </p:nvPr>
        </p:nvGraphicFramePr>
        <p:xfrm>
          <a:off x="1219200" y="2164715"/>
          <a:ext cx="9188450" cy="3718560"/>
        </p:xfrm>
        <a:graphic>
          <a:graphicData uri="http://schemas.openxmlformats.org/drawingml/2006/table">
            <a:tbl>
              <a:tblPr firstRow="1" bandRow="1">
                <a:tableStyleId>{5C22544A-7EE6-4342-B048-85BDC9FD1C3A}</a:tableStyleId>
              </a:tblPr>
              <a:tblGrid>
                <a:gridCol w="6485890">
                  <a:extLst>
                    <a:ext uri="{9D8B030D-6E8A-4147-A177-3AD203B41FA5}">
                      <a16:colId xmlns:a16="http://schemas.microsoft.com/office/drawing/2014/main" val="20000"/>
                    </a:ext>
                  </a:extLst>
                </a:gridCol>
                <a:gridCol w="2702560">
                  <a:extLst>
                    <a:ext uri="{9D8B030D-6E8A-4147-A177-3AD203B41FA5}">
                      <a16:colId xmlns:a16="http://schemas.microsoft.com/office/drawing/2014/main" val="20001"/>
                    </a:ext>
                  </a:extLst>
                </a:gridCol>
              </a:tblGrid>
              <a:tr h="45720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3261360">
                <a:tc>
                  <a:txBody>
                    <a:bodyPr/>
                    <a:lstStyle/>
                    <a:p>
                      <a:pPr>
                        <a:buNone/>
                      </a:pPr>
                      <a:r>
                        <a:rPr lang="en-US" dirty="0">
                          <a:solidFill>
                            <a:schemeClr val="bg1"/>
                          </a:solidFill>
                        </a:rPr>
                        <a:t> </a:t>
                      </a:r>
                      <a:r>
                        <a:rPr lang="en-US" dirty="0">
                          <a:solidFill>
                            <a:schemeClr val="tx1"/>
                          </a:solidFill>
                        </a:rPr>
                        <a:t> </a:t>
                      </a:r>
                      <a:r>
                        <a:rPr lang="en-US" sz="1400" b="1" dirty="0">
                          <a:solidFill>
                            <a:srgbClr val="002060"/>
                          </a:solidFill>
                          <a:latin typeface="Times New Roman Bold" panose="02020503050405090304" charset="0"/>
                          <a:cs typeface="Times New Roman Bold" panose="02020503050405090304" charset="0"/>
                        </a:rPr>
                        <a:t>&lt;</a:t>
                      </a:r>
                      <a:r>
                        <a:rPr lang="en-US" sz="1400" b="1" dirty="0" err="1">
                          <a:solidFill>
                            <a:srgbClr val="002060"/>
                          </a:solidFill>
                          <a:latin typeface="Times New Roman Bold" panose="02020503050405090304" charset="0"/>
                          <a:cs typeface="Times New Roman Bold" panose="02020503050405090304" charset="0"/>
                        </a:rPr>
                        <a:t>soapenv:Envelope</a:t>
                      </a:r>
                      <a:r>
                        <a:rPr lang="en-US" sz="1400" b="1" dirty="0">
                          <a:solidFill>
                            <a:srgbClr val="002060"/>
                          </a:solidFill>
                          <a:latin typeface="Times New Roman Bold" panose="02020503050405090304" charset="0"/>
                          <a:cs typeface="Times New Roman Bold" panose="02020503050405090304" charset="0"/>
                        </a:rPr>
                        <a:t> </a:t>
                      </a:r>
                      <a:r>
                        <a:rPr lang="en-US" sz="1400" b="1" dirty="0" err="1">
                          <a:solidFill>
                            <a:srgbClr val="002060"/>
                          </a:solidFill>
                          <a:latin typeface="Times New Roman Bold" panose="02020503050405090304" charset="0"/>
                          <a:cs typeface="Times New Roman Bold" panose="02020503050405090304" charset="0"/>
                        </a:rPr>
                        <a:t>xmlns:soapenv</a:t>
                      </a:r>
                      <a:r>
                        <a:rPr lang="en-US" sz="1400" b="1" dirty="0">
                          <a:solidFill>
                            <a:srgbClr val="002060"/>
                          </a:solidFill>
                          <a:latin typeface="Times New Roman Bold" panose="02020503050405090304" charset="0"/>
                          <a:cs typeface="Times New Roman Bold" panose="02020503050405090304" charset="0"/>
                        </a:rPr>
                        <a:t>="http://schemas.xmlsoap.org/soap/envelope/" </a:t>
                      </a:r>
                      <a:r>
                        <a:rPr lang="en-US" sz="1400" b="1" dirty="0" err="1">
                          <a:solidFill>
                            <a:srgbClr val="002060"/>
                          </a:solidFill>
                          <a:latin typeface="Times New Roman Bold" panose="02020503050405090304" charset="0"/>
                          <a:cs typeface="Times New Roman Bold" panose="02020503050405090304" charset="0"/>
                        </a:rPr>
                        <a:t>xmlns:eser</a:t>
                      </a:r>
                      <a:r>
                        <a:rPr lang="en-US" sz="1400" b="1" dirty="0">
                          <a:solidFill>
                            <a:srgbClr val="002060"/>
                          </a:solidFill>
                          <a:latin typeface="Times New Roman Bold" panose="02020503050405090304" charset="0"/>
                          <a:cs typeface="Times New Roman Bold" panose="02020503050405090304" charset="0"/>
                        </a:rPr>
                        <a:t>="http://eservice/"&gt;</a:t>
                      </a:r>
                    </a:p>
                    <a:p>
                      <a:pPr>
                        <a:buNone/>
                      </a:pPr>
                      <a:r>
                        <a:rPr lang="en-US" sz="1400" b="1" dirty="0">
                          <a:solidFill>
                            <a:srgbClr val="002060"/>
                          </a:solidFill>
                          <a:latin typeface="Times New Roman Bold" panose="02020503050405090304" charset="0"/>
                          <a:cs typeface="Times New Roman Bold" panose="02020503050405090304" charset="0"/>
                        </a:rPr>
                        <a:t>   &lt;</a:t>
                      </a:r>
                      <a:r>
                        <a:rPr lang="en-US" sz="1400" b="1" dirty="0" err="1">
                          <a:solidFill>
                            <a:srgbClr val="002060"/>
                          </a:solidFill>
                          <a:latin typeface="Times New Roman Bold" panose="02020503050405090304" charset="0"/>
                          <a:cs typeface="Times New Roman Bold" panose="02020503050405090304" charset="0"/>
                        </a:rPr>
                        <a:t>soapenv:Header</a:t>
                      </a:r>
                      <a:r>
                        <a:rPr lang="en-US" sz="1400" b="1" dirty="0">
                          <a:solidFill>
                            <a:srgbClr val="002060"/>
                          </a:solidFill>
                          <a:latin typeface="Times New Roman Bold" panose="02020503050405090304" charset="0"/>
                          <a:cs typeface="Times New Roman Bold" panose="02020503050405090304" charset="0"/>
                        </a:rPr>
                        <a:t>/&gt;</a:t>
                      </a:r>
                    </a:p>
                    <a:p>
                      <a:pPr>
                        <a:buNone/>
                      </a:pPr>
                      <a:r>
                        <a:rPr lang="en-US" sz="1400" b="1" dirty="0">
                          <a:solidFill>
                            <a:srgbClr val="002060"/>
                          </a:solidFill>
                          <a:latin typeface="Times New Roman Bold" panose="02020503050405090304" charset="0"/>
                          <a:cs typeface="Times New Roman Bold" panose="02020503050405090304" charset="0"/>
                        </a:rPr>
                        <a:t>   &lt;</a:t>
                      </a:r>
                      <a:r>
                        <a:rPr lang="en-US" sz="1400" b="1" dirty="0" err="1">
                          <a:solidFill>
                            <a:srgbClr val="002060"/>
                          </a:solidFill>
                          <a:latin typeface="Times New Roman Bold" panose="02020503050405090304" charset="0"/>
                          <a:cs typeface="Times New Roman Bold" panose="02020503050405090304" charset="0"/>
                        </a:rPr>
                        <a:t>soapenv:Body</a:t>
                      </a:r>
                      <a:r>
                        <a:rPr lang="en-US" sz="1400" b="1" dirty="0">
                          <a:solidFill>
                            <a:srgbClr val="002060"/>
                          </a:solidFill>
                          <a:latin typeface="Times New Roman Bold" panose="02020503050405090304" charset="0"/>
                          <a:cs typeface="Times New Roman Bold" panose="02020503050405090304" charset="0"/>
                        </a:rPr>
                        <a:t>&gt;</a:t>
                      </a:r>
                    </a:p>
                    <a:p>
                      <a:pPr>
                        <a:buNone/>
                      </a:pPr>
                      <a:r>
                        <a:rPr lang="en-US" sz="1400" b="1" dirty="0">
                          <a:solidFill>
                            <a:srgbClr val="002060"/>
                          </a:solidFill>
                          <a:latin typeface="Times New Roman Bold" panose="02020503050405090304" charset="0"/>
                          <a:cs typeface="Times New Roman Bold" panose="02020503050405090304" charset="0"/>
                        </a:rPr>
                        <a:t>      &lt;</a:t>
                      </a:r>
                      <a:r>
                        <a:rPr lang="en-US" sz="1400" b="1" dirty="0" err="1">
                          <a:solidFill>
                            <a:srgbClr val="002060"/>
                          </a:solidFill>
                          <a:latin typeface="Times New Roman Bold" panose="02020503050405090304" charset="0"/>
                          <a:cs typeface="Times New Roman Bold" panose="02020503050405090304" charset="0"/>
                        </a:rPr>
                        <a:t>eser:getZoomLink</a:t>
                      </a:r>
                      <a:r>
                        <a:rPr lang="en-US" sz="1400" b="1" dirty="0">
                          <a:solidFill>
                            <a:srgbClr val="002060"/>
                          </a:solidFill>
                          <a:latin typeface="Times New Roman Bold" panose="02020503050405090304" charset="0"/>
                          <a:cs typeface="Times New Roman Bold" panose="02020503050405090304" charset="0"/>
                        </a:rPr>
                        <a:t>&gt;</a:t>
                      </a:r>
                    </a:p>
                    <a:p>
                      <a:pPr>
                        <a:buNone/>
                      </a:pPr>
                      <a:r>
                        <a:rPr lang="en-US" sz="1400" b="1" dirty="0">
                          <a:solidFill>
                            <a:srgbClr val="002060"/>
                          </a:solidFill>
                          <a:latin typeface="Times New Roman Bold" panose="02020503050405090304" charset="0"/>
                          <a:cs typeface="Times New Roman Bold" panose="02020503050405090304" charset="0"/>
                        </a:rPr>
                        <a:t>         &lt;arg0&gt;</a:t>
                      </a:r>
                    </a:p>
                    <a:p>
                      <a:pPr>
                        <a:buNone/>
                      </a:pPr>
                      <a:r>
                        <a:rPr lang="en-US" sz="1400" b="1" dirty="0">
                          <a:solidFill>
                            <a:srgbClr val="002060"/>
                          </a:solidFill>
                          <a:latin typeface="Times New Roman Bold" panose="02020503050405090304" charset="0"/>
                          <a:cs typeface="Times New Roman Bold" panose="02020503050405090304" charset="0"/>
                        </a:rPr>
                        <a:t>            &lt;surname&gt;Client Surname&lt;/surname&gt;</a:t>
                      </a:r>
                    </a:p>
                    <a:p>
                      <a:pPr>
                        <a:buNone/>
                      </a:pPr>
                      <a:r>
                        <a:rPr lang="en-US" sz="1400" b="1" dirty="0">
                          <a:solidFill>
                            <a:srgbClr val="002060"/>
                          </a:solidFill>
                          <a:latin typeface="Times New Roman Bold" panose="02020503050405090304" charset="0"/>
                          <a:cs typeface="Times New Roman Bold" panose="02020503050405090304" charset="0"/>
                        </a:rPr>
                        <a:t>            &lt;username&gt;Client Name&lt;/username&gt;</a:t>
                      </a:r>
                    </a:p>
                    <a:p>
                      <a:pPr>
                        <a:buNone/>
                      </a:pPr>
                      <a:r>
                        <a:rPr lang="en-US" sz="1400" b="1" dirty="0">
                          <a:solidFill>
                            <a:srgbClr val="002060"/>
                          </a:solidFill>
                          <a:latin typeface="Times New Roman Bold" panose="02020503050405090304" charset="0"/>
                          <a:cs typeface="Times New Roman Bold" panose="02020503050405090304" charset="0"/>
                        </a:rPr>
                        <a:t>         &lt;/arg0&gt;</a:t>
                      </a:r>
                    </a:p>
                    <a:p>
                      <a:pPr>
                        <a:buNone/>
                      </a:pPr>
                      <a:r>
                        <a:rPr lang="en-US" sz="1400" b="1" dirty="0">
                          <a:solidFill>
                            <a:srgbClr val="002060"/>
                          </a:solidFill>
                          <a:latin typeface="Times New Roman Bold" panose="02020503050405090304" charset="0"/>
                          <a:cs typeface="Times New Roman Bold" panose="02020503050405090304" charset="0"/>
                        </a:rPr>
                        <a:t>      &lt;/</a:t>
                      </a:r>
                      <a:r>
                        <a:rPr lang="en-US" sz="1400" b="1" dirty="0" err="1">
                          <a:solidFill>
                            <a:srgbClr val="002060"/>
                          </a:solidFill>
                          <a:latin typeface="Times New Roman Bold" panose="02020503050405090304" charset="0"/>
                          <a:cs typeface="Times New Roman Bold" panose="02020503050405090304" charset="0"/>
                        </a:rPr>
                        <a:t>eser:getZoomLink</a:t>
                      </a:r>
                      <a:r>
                        <a:rPr lang="en-US" sz="1400" b="1" dirty="0">
                          <a:solidFill>
                            <a:srgbClr val="002060"/>
                          </a:solidFill>
                          <a:latin typeface="Times New Roman Bold" panose="02020503050405090304" charset="0"/>
                          <a:cs typeface="Times New Roman Bold" panose="02020503050405090304" charset="0"/>
                        </a:rPr>
                        <a:t>&gt;</a:t>
                      </a:r>
                    </a:p>
                    <a:p>
                      <a:pPr>
                        <a:buNone/>
                      </a:pPr>
                      <a:r>
                        <a:rPr lang="en-US" sz="1400" b="1" dirty="0">
                          <a:solidFill>
                            <a:srgbClr val="002060"/>
                          </a:solidFill>
                          <a:latin typeface="Times New Roman Bold" panose="02020503050405090304" charset="0"/>
                          <a:cs typeface="Times New Roman Bold" panose="02020503050405090304" charset="0"/>
                        </a:rPr>
                        <a:t>   &lt;/</a:t>
                      </a:r>
                      <a:r>
                        <a:rPr lang="en-US" sz="1400" b="1" dirty="0" err="1">
                          <a:solidFill>
                            <a:srgbClr val="002060"/>
                          </a:solidFill>
                          <a:latin typeface="Times New Roman Bold" panose="02020503050405090304" charset="0"/>
                          <a:cs typeface="Times New Roman Bold" panose="02020503050405090304" charset="0"/>
                        </a:rPr>
                        <a:t>soapenv:Body</a:t>
                      </a:r>
                      <a:r>
                        <a:rPr lang="en-US" sz="1400" b="1" dirty="0">
                          <a:solidFill>
                            <a:srgbClr val="002060"/>
                          </a:solidFill>
                          <a:latin typeface="Times New Roman Bold" panose="02020503050405090304" charset="0"/>
                          <a:cs typeface="Times New Roman Bold" panose="02020503050405090304" charset="0"/>
                        </a:rPr>
                        <a:t>&gt;</a:t>
                      </a:r>
                    </a:p>
                    <a:p>
                      <a:pPr>
                        <a:buNone/>
                      </a:pPr>
                      <a:r>
                        <a:rPr lang="en-US" sz="1400" b="1" dirty="0">
                          <a:solidFill>
                            <a:srgbClr val="002060"/>
                          </a:solidFill>
                          <a:latin typeface="Times New Roman Bold" panose="02020503050405090304" charset="0"/>
                          <a:cs typeface="Times New Roman Bold" panose="02020503050405090304" charset="0"/>
                        </a:rPr>
                        <a:t>&lt;/</a:t>
                      </a:r>
                      <a:r>
                        <a:rPr lang="en-US" sz="1400" b="1" dirty="0" err="1">
                          <a:solidFill>
                            <a:srgbClr val="002060"/>
                          </a:solidFill>
                          <a:latin typeface="Times New Roman Bold" panose="02020503050405090304" charset="0"/>
                          <a:cs typeface="Times New Roman Bold" panose="02020503050405090304" charset="0"/>
                        </a:rPr>
                        <a:t>soapenv:Envelope</a:t>
                      </a:r>
                      <a:r>
                        <a:rPr lang="en-US" sz="1400" b="1" dirty="0">
                          <a:solidFill>
                            <a:srgbClr val="002060"/>
                          </a:solidFill>
                          <a:latin typeface="Times New Roman Bold" panose="02020503050405090304" charset="0"/>
                          <a:cs typeface="Times New Roman Bold" panose="02020503050405090304" charset="0"/>
                        </a:rPr>
                        <a:t>&gt;</a:t>
                      </a:r>
                      <a:endParaRPr lang="en-US" sz="1400" b="1" dirty="0">
                        <a:solidFill>
                          <a:schemeClr val="bg1"/>
                        </a:solidFill>
                        <a:latin typeface="Times New Roman Bold" panose="02020503050405090304" charset="0"/>
                        <a:cs typeface="Times New Roman Bold" panose="02020503050405090304" charset="0"/>
                      </a:endParaRPr>
                    </a:p>
                    <a:p>
                      <a:pPr>
                        <a:buNone/>
                      </a:pPr>
                      <a:endParaRPr lang="en-US" dirty="0">
                        <a:solidFill>
                          <a:schemeClr val="bg1"/>
                        </a:solidFill>
                      </a:endParaRPr>
                    </a:p>
                    <a:p>
                      <a:pPr>
                        <a:buNone/>
                      </a:pPr>
                      <a:r>
                        <a:rPr lang="en-US" dirty="0">
                          <a:solidFill>
                            <a:schemeClr val="bg1"/>
                          </a:solidFill>
                        </a:rPr>
                        <a:t> </a:t>
                      </a:r>
                    </a:p>
                  </a:txBody>
                  <a:tcPr/>
                </a:tc>
                <a:tc>
                  <a:txBody>
                    <a:bodyPr/>
                    <a:lstStyle/>
                    <a:p>
                      <a:pPr>
                        <a:buNone/>
                      </a:pPr>
                      <a:r>
                        <a:rPr lang="en-US" dirty="0"/>
                        <a:t>Client information such as username and surname is sent in the request.</a:t>
                      </a:r>
                    </a:p>
                  </a:txBody>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Inter-Agent communication(contd.)</a:t>
            </a:r>
          </a:p>
        </p:txBody>
      </p:sp>
      <p:sp>
        <p:nvSpPr>
          <p:cNvPr id="3" name="Content Placeholder 2"/>
          <p:cNvSpPr>
            <a:spLocks noGrp="1"/>
          </p:cNvSpPr>
          <p:nvPr>
            <p:ph idx="1"/>
          </p:nvPr>
        </p:nvSpPr>
        <p:spPr/>
        <p:txBody>
          <a:bodyPr/>
          <a:lstStyle/>
          <a:p>
            <a:r>
              <a:rPr lang="en-US" dirty="0"/>
              <a:t>Video link web-service : Output parameters</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49</a:t>
            </a:fld>
            <a:endParaRPr lang="en-US" altLang="ja-JP"/>
          </a:p>
        </p:txBody>
      </p:sp>
      <p:graphicFrame>
        <p:nvGraphicFramePr>
          <p:cNvPr id="7" name="Table 6"/>
          <p:cNvGraphicFramePr/>
          <p:nvPr>
            <p:custDataLst>
              <p:tags r:id="rId1"/>
            </p:custDataLst>
            <p:extLst>
              <p:ext uri="{D42A27DB-BD31-4B8C-83A1-F6EECF244321}">
                <p14:modId xmlns:p14="http://schemas.microsoft.com/office/powerpoint/2010/main" val="3163380872"/>
              </p:ext>
            </p:extLst>
          </p:nvPr>
        </p:nvGraphicFramePr>
        <p:xfrm>
          <a:off x="1614170" y="2175510"/>
          <a:ext cx="9169400" cy="3860800"/>
        </p:xfrm>
        <a:graphic>
          <a:graphicData uri="http://schemas.openxmlformats.org/drawingml/2006/table">
            <a:tbl>
              <a:tblPr firstRow="1" bandRow="1">
                <a:tableStyleId>{5C22544A-7EE6-4342-B048-85BDC9FD1C3A}</a:tableStyleId>
              </a:tblPr>
              <a:tblGrid>
                <a:gridCol w="684212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tblGrid>
              <a:tr h="58420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2914650">
                <a:tc>
                  <a:txBody>
                    <a:bodyPr/>
                    <a:lstStyle/>
                    <a:p>
                      <a:pPr>
                        <a:buNone/>
                      </a:pPr>
                      <a:r>
                        <a:rPr lang="en-US" sz="1100" b="1" dirty="0">
                          <a:solidFill>
                            <a:srgbClr val="002060"/>
                          </a:solidFill>
                          <a:latin typeface="Times New Roman Bold" panose="02020503050405090304" charset="0"/>
                          <a:cs typeface="Times New Roman Bold" panose="02020503050405090304" charset="0"/>
                        </a:rPr>
                        <a:t>Headers :-</a:t>
                      </a:r>
                    </a:p>
                    <a:p>
                      <a:pPr>
                        <a:buNone/>
                      </a:pPr>
                      <a:r>
                        <a:rPr lang="en-US" sz="1100" b="1" dirty="0">
                          <a:solidFill>
                            <a:srgbClr val="002060"/>
                          </a:solidFill>
                          <a:latin typeface="Times New Roman Bold" panose="02020503050405090304" charset="0"/>
                          <a:cs typeface="Times New Roman Bold" panose="02020503050405090304" charset="0"/>
                        </a:rPr>
                        <a:t>Content-type text/xml; charset=utf-8</a:t>
                      </a:r>
                    </a:p>
                    <a:p>
                      <a:pPr>
                        <a:buNone/>
                      </a:pPr>
                      <a:r>
                        <a:rPr lang="en-US" sz="1100" b="1" dirty="0">
                          <a:solidFill>
                            <a:srgbClr val="002060"/>
                          </a:solidFill>
                          <a:latin typeface="Times New Roman Bold" panose="02020503050405090304" charset="0"/>
                          <a:cs typeface="Times New Roman Bold" panose="02020503050405090304" charset="0"/>
                        </a:rPr>
                        <a:t>#status# HTTP/1.1 200 OK</a:t>
                      </a:r>
                    </a:p>
                    <a:p>
                      <a:pPr>
                        <a:buNone/>
                      </a:pPr>
                      <a:r>
                        <a:rPr lang="en-US" sz="1100" b="1" dirty="0">
                          <a:solidFill>
                            <a:srgbClr val="002060"/>
                          </a:solidFill>
                          <a:latin typeface="Times New Roman Bold" panose="02020503050405090304" charset="0"/>
                          <a:cs typeface="Times New Roman Bold" panose="02020503050405090304" charset="0"/>
                        </a:rPr>
                        <a:t>Date Thu, 09 Dec 2021 22:40:22 GMT</a:t>
                      </a:r>
                    </a:p>
                    <a:p>
                      <a:pPr>
                        <a:buNone/>
                      </a:pPr>
                      <a:r>
                        <a:rPr lang="en-US" sz="1100" b="1" dirty="0">
                          <a:solidFill>
                            <a:srgbClr val="002060"/>
                          </a:solidFill>
                          <a:latin typeface="Times New Roman Bold" panose="02020503050405090304" charset="0"/>
                          <a:cs typeface="Times New Roman Bold" panose="02020503050405090304" charset="0"/>
                        </a:rPr>
                        <a:t>Transfer-encoding chunked</a:t>
                      </a:r>
                    </a:p>
                    <a:p>
                      <a:pPr>
                        <a:buNone/>
                      </a:pPr>
                      <a:endParaRPr lang="en-US" sz="1100" b="1" dirty="0">
                        <a:solidFill>
                          <a:srgbClr val="002060"/>
                        </a:solidFill>
                        <a:latin typeface="Times New Roman Bold" panose="02020503050405090304" charset="0"/>
                        <a:cs typeface="Times New Roman Bold" panose="02020503050405090304" charset="0"/>
                      </a:endParaRPr>
                    </a:p>
                    <a:p>
                      <a:pPr>
                        <a:buNone/>
                      </a:pPr>
                      <a:r>
                        <a:rPr lang="en-US" sz="1100" b="1" dirty="0">
                          <a:solidFill>
                            <a:srgbClr val="002060"/>
                          </a:solidFill>
                          <a:latin typeface="Times New Roman Bold" panose="02020503050405090304" charset="0"/>
                          <a:cs typeface="Times New Roman Bold" panose="02020503050405090304" charset="0"/>
                        </a:rPr>
                        <a:t>&lt;</a:t>
                      </a:r>
                      <a:r>
                        <a:rPr lang="en-US" sz="1100" b="1" dirty="0" err="1">
                          <a:solidFill>
                            <a:srgbClr val="002060"/>
                          </a:solidFill>
                          <a:latin typeface="Times New Roman Bold" panose="02020503050405090304" charset="0"/>
                          <a:cs typeface="Times New Roman Bold" panose="02020503050405090304" charset="0"/>
                        </a:rPr>
                        <a:t>S:Envelope</a:t>
                      </a:r>
                      <a:r>
                        <a:rPr lang="en-US" sz="1100" b="1" dirty="0">
                          <a:solidFill>
                            <a:srgbClr val="002060"/>
                          </a:solidFill>
                          <a:latin typeface="Times New Roman Bold" panose="02020503050405090304" charset="0"/>
                          <a:cs typeface="Times New Roman Bold" panose="02020503050405090304" charset="0"/>
                        </a:rPr>
                        <a:t> </a:t>
                      </a:r>
                      <a:r>
                        <a:rPr lang="en-US" sz="1100" b="1" dirty="0" err="1">
                          <a:solidFill>
                            <a:srgbClr val="002060"/>
                          </a:solidFill>
                          <a:latin typeface="Times New Roman Bold" panose="02020503050405090304" charset="0"/>
                          <a:cs typeface="Times New Roman Bold" panose="02020503050405090304" charset="0"/>
                        </a:rPr>
                        <a:t>xmlns:S</a:t>
                      </a:r>
                      <a:r>
                        <a:rPr lang="en-US" sz="1100" b="1" dirty="0">
                          <a:solidFill>
                            <a:srgbClr val="002060"/>
                          </a:solidFill>
                          <a:latin typeface="Times New Roman Bold" panose="02020503050405090304" charset="0"/>
                          <a:cs typeface="Times New Roman Bold" panose="02020503050405090304" charset="0"/>
                        </a:rPr>
                        <a:t>="http://schemas.xmlsoap.org/soap/envelope/"&gt;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S:Body</a:t>
                      </a:r>
                      <a:r>
                        <a:rPr lang="en-US" sz="1100" b="1" dirty="0">
                          <a:solidFill>
                            <a:srgbClr val="002060"/>
                          </a:solidFill>
                          <a:latin typeface="Times New Roman Bold" panose="02020503050405090304" charset="0"/>
                          <a:cs typeface="Times New Roman Bold" panose="02020503050405090304" charset="0"/>
                        </a:rPr>
                        <a:t>&gt;</a:t>
                      </a:r>
                    </a:p>
                    <a:p>
                      <a:pPr>
                        <a:buNone/>
                      </a:pPr>
                      <a:r>
                        <a:rPr lang="en-US" sz="1100" b="1" dirty="0">
                          <a:solidFill>
                            <a:srgbClr val="002060"/>
                          </a:solidFill>
                          <a:latin typeface="Times New Roman Bold" panose="02020503050405090304" charset="0"/>
                          <a:cs typeface="Times New Roman Bold" panose="02020503050405090304" charset="0"/>
                        </a:rPr>
                        <a:t>      &lt;ns2:getZoomLinkResponse xmlns:ns2="http://eservice/"&gt;</a:t>
                      </a:r>
                    </a:p>
                    <a:p>
                      <a:pPr>
                        <a:buNone/>
                      </a:pPr>
                      <a:r>
                        <a:rPr lang="en-US" sz="1100" b="1" dirty="0">
                          <a:solidFill>
                            <a:srgbClr val="002060"/>
                          </a:solidFill>
                          <a:latin typeface="Times New Roman Bold" panose="02020503050405090304" charset="0"/>
                          <a:cs typeface="Times New Roman Bold" panose="02020503050405090304" charset="0"/>
                        </a:rPr>
                        <a:t>         &lt;return&gt;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zoomLinkList</a:t>
                      </a:r>
                      <a:r>
                        <a:rPr lang="en-US" sz="1100" b="1" dirty="0">
                          <a:solidFill>
                            <a:srgbClr val="002060"/>
                          </a:solidFill>
                          <a:latin typeface="Times New Roman Bold" panose="02020503050405090304" charset="0"/>
                          <a:cs typeface="Times New Roman Bold" panose="02020503050405090304" charset="0"/>
                        </a:rPr>
                        <a:t>&gt;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meetingId</a:t>
                      </a:r>
                      <a:r>
                        <a:rPr lang="en-US" sz="1100" b="1" dirty="0">
                          <a:solidFill>
                            <a:srgbClr val="002060"/>
                          </a:solidFill>
                          <a:latin typeface="Times New Roman Bold" panose="02020503050405090304" charset="0"/>
                          <a:cs typeface="Times New Roman Bold" panose="02020503050405090304" charset="0"/>
                        </a:rPr>
                        <a:t>&gt;424 588 1231&lt;/</a:t>
                      </a:r>
                      <a:r>
                        <a:rPr lang="en-US" sz="1100" b="1" dirty="0" err="1">
                          <a:solidFill>
                            <a:srgbClr val="002060"/>
                          </a:solidFill>
                          <a:latin typeface="Times New Roman Bold" panose="02020503050405090304" charset="0"/>
                          <a:cs typeface="Times New Roman Bold" panose="02020503050405090304" charset="0"/>
                        </a:rPr>
                        <a:t>meetingId</a:t>
                      </a:r>
                      <a:r>
                        <a:rPr lang="en-US" sz="1100" b="1" dirty="0">
                          <a:solidFill>
                            <a:srgbClr val="002060"/>
                          </a:solidFill>
                          <a:latin typeface="Times New Roman Bold" panose="02020503050405090304" charset="0"/>
                          <a:cs typeface="Times New Roman Bold" panose="02020503050405090304" charset="0"/>
                        </a:rPr>
                        <a:t>&gt;</a:t>
                      </a:r>
                    </a:p>
                    <a:p>
                      <a:pPr>
                        <a:buNone/>
                      </a:pPr>
                      <a:r>
                        <a:rPr lang="en-US" sz="1100" b="1" dirty="0">
                          <a:solidFill>
                            <a:srgbClr val="002060"/>
                          </a:solidFill>
                          <a:latin typeface="Times New Roman Bold" panose="02020503050405090304" charset="0"/>
                          <a:cs typeface="Times New Roman Bold" panose="02020503050405090304" charset="0"/>
                        </a:rPr>
                        <a:t>               &lt;password&gt;Engg696&lt;/password&gt;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url</a:t>
                      </a:r>
                      <a:r>
                        <a:rPr lang="en-US" sz="1100" b="1" dirty="0">
                          <a:solidFill>
                            <a:srgbClr val="002060"/>
                          </a:solidFill>
                          <a:latin typeface="Times New Roman Bold" panose="02020503050405090304" charset="0"/>
                          <a:cs typeface="Times New Roman Bold" panose="02020503050405090304" charset="0"/>
                        </a:rPr>
                        <a:t>&gt;https://ucalgary.zoom.us/j/4245881231&lt;/url&gt;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zoomLinkList</a:t>
                      </a:r>
                      <a:r>
                        <a:rPr lang="en-US" sz="1100" b="1" dirty="0">
                          <a:solidFill>
                            <a:srgbClr val="002060"/>
                          </a:solidFill>
                          <a:latin typeface="Times New Roman Bold" panose="02020503050405090304" charset="0"/>
                          <a:cs typeface="Times New Roman Bold" panose="02020503050405090304" charset="0"/>
                        </a:rPr>
                        <a:t>&gt;</a:t>
                      </a:r>
                    </a:p>
                    <a:p>
                      <a:pPr>
                        <a:buNone/>
                      </a:pPr>
                      <a:r>
                        <a:rPr lang="en-US" sz="1100" b="1" dirty="0">
                          <a:solidFill>
                            <a:srgbClr val="002060"/>
                          </a:solidFill>
                          <a:latin typeface="Times New Roman Bold" panose="02020503050405090304" charset="0"/>
                          <a:cs typeface="Times New Roman Bold" panose="02020503050405090304" charset="0"/>
                        </a:rPr>
                        <a:t>         &lt;/return&gt;</a:t>
                      </a:r>
                    </a:p>
                    <a:p>
                      <a:pPr>
                        <a:buNone/>
                      </a:pPr>
                      <a:r>
                        <a:rPr lang="en-US" sz="1100" b="1" dirty="0">
                          <a:solidFill>
                            <a:srgbClr val="002060"/>
                          </a:solidFill>
                          <a:latin typeface="Times New Roman Bold" panose="02020503050405090304" charset="0"/>
                          <a:cs typeface="Times New Roman Bold" panose="02020503050405090304" charset="0"/>
                        </a:rPr>
                        <a:t>      &lt;/ns2:getZoomLinkResponse&gt;</a:t>
                      </a:r>
                    </a:p>
                    <a:p>
                      <a:pPr>
                        <a:buNone/>
                      </a:pPr>
                      <a:r>
                        <a:rPr lang="en-US" sz="1100" b="1" dirty="0">
                          <a:solidFill>
                            <a:srgbClr val="002060"/>
                          </a:solidFill>
                          <a:latin typeface="Times New Roman Bold" panose="02020503050405090304" charset="0"/>
                          <a:cs typeface="Times New Roman Bold" panose="02020503050405090304" charset="0"/>
                        </a:rPr>
                        <a:t>   &lt;/</a:t>
                      </a:r>
                      <a:r>
                        <a:rPr lang="en-US" sz="1100" b="1" dirty="0" err="1">
                          <a:solidFill>
                            <a:srgbClr val="002060"/>
                          </a:solidFill>
                          <a:latin typeface="Times New Roman Bold" panose="02020503050405090304" charset="0"/>
                          <a:cs typeface="Times New Roman Bold" panose="02020503050405090304" charset="0"/>
                        </a:rPr>
                        <a:t>S:Body</a:t>
                      </a:r>
                      <a:r>
                        <a:rPr lang="en-US" sz="1100" b="1" dirty="0">
                          <a:solidFill>
                            <a:srgbClr val="002060"/>
                          </a:solidFill>
                          <a:latin typeface="Times New Roman Bold" panose="02020503050405090304" charset="0"/>
                          <a:cs typeface="Times New Roman Bold" panose="02020503050405090304" charset="0"/>
                        </a:rPr>
                        <a:t>&gt;</a:t>
                      </a:r>
                    </a:p>
                    <a:p>
                      <a:pPr>
                        <a:buNone/>
                      </a:pPr>
                      <a:r>
                        <a:rPr lang="en-US" sz="1100" b="1" dirty="0">
                          <a:solidFill>
                            <a:srgbClr val="002060"/>
                          </a:solidFill>
                          <a:latin typeface="Times New Roman Bold" panose="02020503050405090304" charset="0"/>
                          <a:cs typeface="Times New Roman Bold" panose="02020503050405090304" charset="0"/>
                        </a:rPr>
                        <a:t>&lt;/</a:t>
                      </a:r>
                      <a:r>
                        <a:rPr lang="en-US" sz="1100" b="1" dirty="0" err="1">
                          <a:solidFill>
                            <a:srgbClr val="002060"/>
                          </a:solidFill>
                          <a:latin typeface="Times New Roman Bold" panose="02020503050405090304" charset="0"/>
                          <a:cs typeface="Times New Roman Bold" panose="02020503050405090304" charset="0"/>
                        </a:rPr>
                        <a:t>S:Envelope</a:t>
                      </a:r>
                      <a:r>
                        <a:rPr lang="en-US" sz="1100" b="1" dirty="0">
                          <a:solidFill>
                            <a:schemeClr val="tx1"/>
                          </a:solidFill>
                          <a:latin typeface="Times New Roman Bold" panose="02020503050405090304" charset="0"/>
                          <a:cs typeface="Times New Roman Bold" panose="02020503050405090304" charset="0"/>
                        </a:rPr>
                        <a:t>&gt;</a:t>
                      </a:r>
                    </a:p>
                  </a:txBody>
                  <a:tcPr/>
                </a:tc>
                <a:tc>
                  <a:txBody>
                    <a:bodyPr/>
                    <a:lstStyle/>
                    <a:p>
                      <a:pPr>
                        <a:buNone/>
                      </a:pPr>
                      <a:r>
                        <a:rPr lang="en-US" sz="1600" dirty="0"/>
                        <a:t>Meeting details such as the meeting id, password and the video link is received.                                                     </a:t>
                      </a:r>
                    </a:p>
                  </a:txBody>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Inter-Agent communication(contd.)</a:t>
            </a:r>
          </a:p>
        </p:txBody>
      </p:sp>
      <p:sp>
        <p:nvSpPr>
          <p:cNvPr id="3" name="Content Placeholder 2"/>
          <p:cNvSpPr>
            <a:spLocks noGrp="1"/>
          </p:cNvSpPr>
          <p:nvPr>
            <p:ph idx="1"/>
          </p:nvPr>
        </p:nvSpPr>
        <p:spPr/>
        <p:txBody>
          <a:bodyPr/>
          <a:lstStyle/>
          <a:p>
            <a:r>
              <a:rPr lang="en-US" dirty="0"/>
              <a:t>Twilio Rest-API : Input parameters</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50</a:t>
            </a:fld>
            <a:endParaRPr lang="en-US" altLang="ja-JP"/>
          </a:p>
        </p:txBody>
      </p:sp>
      <p:graphicFrame>
        <p:nvGraphicFramePr>
          <p:cNvPr id="7" name="Table 6"/>
          <p:cNvGraphicFramePr/>
          <p:nvPr>
            <p:custDataLst>
              <p:tags r:id="rId1"/>
            </p:custDataLst>
            <p:extLst>
              <p:ext uri="{D42A27DB-BD31-4B8C-83A1-F6EECF244321}">
                <p14:modId xmlns:p14="http://schemas.microsoft.com/office/powerpoint/2010/main" val="1059633709"/>
              </p:ext>
            </p:extLst>
          </p:nvPr>
        </p:nvGraphicFramePr>
        <p:xfrm>
          <a:off x="1614170" y="2175509"/>
          <a:ext cx="9169400" cy="3917315"/>
        </p:xfrm>
        <a:graphic>
          <a:graphicData uri="http://schemas.openxmlformats.org/drawingml/2006/table">
            <a:tbl>
              <a:tblPr firstRow="1" bandRow="1">
                <a:tableStyleId>{5C22544A-7EE6-4342-B048-85BDC9FD1C3A}</a:tableStyleId>
              </a:tblPr>
              <a:tblGrid>
                <a:gridCol w="684212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tblGrid>
              <a:tr h="63539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3281925">
                <a:tc>
                  <a:txBody>
                    <a:bodyPr/>
                    <a:lstStyle/>
                    <a:p>
                      <a:pPr>
                        <a:buNone/>
                      </a:pPr>
                      <a:r>
                        <a:rPr lang="en-US" sz="1600" b="0" dirty="0">
                          <a:solidFill>
                            <a:schemeClr val="tx1"/>
                          </a:solidFill>
                          <a:latin typeface="+mn-lt"/>
                          <a:cs typeface="Times New Roman Bold" panose="02020503050405090304" charset="0"/>
                        </a:rPr>
                        <a:t>public static final String ACCOUNT_SID = </a:t>
                      </a:r>
                      <a:r>
                        <a:rPr lang="en-US" sz="1600" b="0" dirty="0" err="1">
                          <a:solidFill>
                            <a:schemeClr val="tx1"/>
                          </a:solidFill>
                          <a:latin typeface="+mn-lt"/>
                          <a:cs typeface="Times New Roman Bold" panose="02020503050405090304" charset="0"/>
                        </a:rPr>
                        <a:t>System.getenv</a:t>
                      </a:r>
                      <a:r>
                        <a:rPr lang="en-US" sz="1600" b="0" dirty="0">
                          <a:solidFill>
                            <a:schemeClr val="tx1"/>
                          </a:solidFill>
                          <a:latin typeface="+mn-lt"/>
                          <a:cs typeface="Times New Roman Bold" panose="02020503050405090304" charset="0"/>
                        </a:rPr>
                        <a:t>("TWILIO_ACCOUNT_SID");  </a:t>
                      </a:r>
                    </a:p>
                    <a:p>
                      <a:pPr>
                        <a:buNone/>
                      </a:pPr>
                      <a:r>
                        <a:rPr lang="en-US" sz="1600" b="0" dirty="0">
                          <a:solidFill>
                            <a:schemeClr val="tx1"/>
                          </a:solidFill>
                          <a:latin typeface="+mn-lt"/>
                          <a:cs typeface="Times New Roman Bold" panose="02020503050405090304" charset="0"/>
                        </a:rPr>
                        <a:t>public static final String AUTH_TOKEN = </a:t>
                      </a:r>
                      <a:r>
                        <a:rPr lang="en-US" sz="1600" b="0" dirty="0" err="1">
                          <a:solidFill>
                            <a:schemeClr val="tx1"/>
                          </a:solidFill>
                          <a:latin typeface="+mn-lt"/>
                          <a:cs typeface="Times New Roman Bold" panose="02020503050405090304" charset="0"/>
                        </a:rPr>
                        <a:t>System.getenv</a:t>
                      </a:r>
                      <a:r>
                        <a:rPr lang="en-US" sz="1600" b="0" dirty="0">
                          <a:solidFill>
                            <a:schemeClr val="tx1"/>
                          </a:solidFill>
                          <a:latin typeface="+mn-lt"/>
                          <a:cs typeface="Times New Roman Bold" panose="02020503050405090304" charset="0"/>
                        </a:rPr>
                        <a:t>("TWILIO_AUTH_TOKEN");</a:t>
                      </a:r>
                    </a:p>
                    <a:p>
                      <a:pPr>
                        <a:buNone/>
                      </a:pPr>
                      <a:endParaRPr lang="en-US" sz="1600" b="0" dirty="0">
                        <a:solidFill>
                          <a:schemeClr val="tx1"/>
                        </a:solidFill>
                        <a:latin typeface="+mn-lt"/>
                        <a:cs typeface="Times New Roman Bold" panose="02020503050405090304" charset="0"/>
                      </a:endParaRPr>
                    </a:p>
                    <a:p>
                      <a:pPr>
                        <a:buNone/>
                      </a:pPr>
                      <a:endParaRPr lang="en-US" sz="1600" b="0" dirty="0">
                        <a:solidFill>
                          <a:schemeClr val="tx1"/>
                        </a:solidFill>
                        <a:latin typeface="+mn-lt"/>
                        <a:cs typeface="Times New Roman Bold" panose="02020503050405090304" charset="0"/>
                      </a:endParaRPr>
                    </a:p>
                    <a:p>
                      <a:pPr>
                        <a:buNone/>
                      </a:pPr>
                      <a:r>
                        <a:rPr lang="en-US" sz="1600" b="0" dirty="0" err="1">
                          <a:solidFill>
                            <a:schemeClr val="tx1"/>
                          </a:solidFill>
                          <a:latin typeface="+mn-lt"/>
                          <a:cs typeface="Times New Roman Bold" panose="02020503050405090304" charset="0"/>
                        </a:rPr>
                        <a:t>Twilio.init</a:t>
                      </a:r>
                      <a:r>
                        <a:rPr lang="en-US" sz="1600" b="0" dirty="0">
                          <a:solidFill>
                            <a:schemeClr val="tx1"/>
                          </a:solidFill>
                          <a:latin typeface="+mn-lt"/>
                          <a:cs typeface="Times New Roman Bold" panose="02020503050405090304" charset="0"/>
                        </a:rPr>
                        <a:t>(ACCOUNT_SID, AUTH_TOKEN);        </a:t>
                      </a:r>
                    </a:p>
                    <a:p>
                      <a:pPr>
                        <a:buNone/>
                      </a:pPr>
                      <a:r>
                        <a:rPr lang="en-US" sz="1600" b="0" dirty="0">
                          <a:solidFill>
                            <a:schemeClr val="tx1"/>
                          </a:solidFill>
                          <a:latin typeface="+mn-lt"/>
                          <a:cs typeface="Times New Roman Bold" panose="02020503050405090304" charset="0"/>
                        </a:rPr>
                        <a:t>Message </a:t>
                      </a:r>
                      <a:r>
                        <a:rPr lang="en-US" sz="1600" b="0" dirty="0" err="1">
                          <a:solidFill>
                            <a:schemeClr val="tx1"/>
                          </a:solidFill>
                          <a:latin typeface="+mn-lt"/>
                          <a:cs typeface="Times New Roman Bold" panose="02020503050405090304" charset="0"/>
                        </a:rPr>
                        <a:t>message</a:t>
                      </a:r>
                      <a:r>
                        <a:rPr lang="en-US" sz="1600" b="0" dirty="0">
                          <a:solidFill>
                            <a:schemeClr val="tx1"/>
                          </a:solidFill>
                          <a:latin typeface="+mn-lt"/>
                          <a:cs typeface="Times New Roman Bold" panose="02020503050405090304" charset="0"/>
                        </a:rPr>
                        <a:t> = </a:t>
                      </a:r>
                      <a:r>
                        <a:rPr lang="en-US" sz="1600" b="0" dirty="0" err="1">
                          <a:solidFill>
                            <a:schemeClr val="tx1"/>
                          </a:solidFill>
                          <a:latin typeface="+mn-lt"/>
                          <a:cs typeface="Times New Roman Bold" panose="02020503050405090304" charset="0"/>
                        </a:rPr>
                        <a:t>Message.creator</a:t>
                      </a:r>
                      <a:endParaRPr lang="en-US" sz="1600" b="0" dirty="0">
                        <a:solidFill>
                          <a:schemeClr val="tx1"/>
                        </a:solidFill>
                        <a:latin typeface="+mn-lt"/>
                        <a:cs typeface="Times New Roman Bold" panose="02020503050405090304" charset="0"/>
                      </a:endParaRPr>
                    </a:p>
                    <a:p>
                      <a:pPr>
                        <a:buNone/>
                      </a:pPr>
                      <a:r>
                        <a:rPr lang="en-US" sz="1600" b="0" dirty="0">
                          <a:solidFill>
                            <a:schemeClr val="tx1"/>
                          </a:solidFill>
                          <a:latin typeface="+mn-lt"/>
                          <a:cs typeface="Times New Roman Bold" panose="02020503050405090304" charset="0"/>
                        </a:rPr>
                        <a:t>     (new </a:t>
                      </a:r>
                      <a:r>
                        <a:rPr lang="en-US" sz="1600" b="0" dirty="0" err="1">
                          <a:solidFill>
                            <a:schemeClr val="tx1"/>
                          </a:solidFill>
                          <a:latin typeface="+mn-lt"/>
                          <a:cs typeface="Times New Roman Bold" panose="02020503050405090304" charset="0"/>
                        </a:rPr>
                        <a:t>com.twilio.type.PhoneNumber</a:t>
                      </a:r>
                      <a:r>
                        <a:rPr lang="en-US" sz="1600" b="0" dirty="0">
                          <a:solidFill>
                            <a:schemeClr val="tx1"/>
                          </a:solidFill>
                          <a:latin typeface="+mn-lt"/>
                          <a:cs typeface="Times New Roman Bold" panose="02020503050405090304" charset="0"/>
                        </a:rPr>
                        <a:t>("+14159352345"),                </a:t>
                      </a:r>
                    </a:p>
                    <a:p>
                      <a:pPr>
                        <a:buNone/>
                      </a:pPr>
                      <a:r>
                        <a:rPr lang="en-US" sz="1600" b="0" dirty="0">
                          <a:solidFill>
                            <a:schemeClr val="tx1"/>
                          </a:solidFill>
                          <a:latin typeface="+mn-lt"/>
                          <a:cs typeface="Times New Roman Bold" panose="02020503050405090304" charset="0"/>
                        </a:rPr>
                        <a:t>      new </a:t>
                      </a:r>
                      <a:r>
                        <a:rPr lang="en-US" sz="1600" b="0" dirty="0" err="1">
                          <a:solidFill>
                            <a:schemeClr val="tx1"/>
                          </a:solidFill>
                          <a:latin typeface="+mn-lt"/>
                          <a:cs typeface="Times New Roman Bold" panose="02020503050405090304" charset="0"/>
                        </a:rPr>
                        <a:t>com.twilio.type.PhoneNumber</a:t>
                      </a:r>
                      <a:r>
                        <a:rPr lang="en-US" sz="1600" b="0" dirty="0">
                          <a:solidFill>
                            <a:schemeClr val="tx1"/>
                          </a:solidFill>
                          <a:latin typeface="+mn-lt"/>
                          <a:cs typeface="Times New Roman Bold" panose="02020503050405090304" charset="0"/>
                        </a:rPr>
                        <a:t>("+14158141829"),    </a:t>
                      </a:r>
                    </a:p>
                    <a:p>
                      <a:pPr>
                        <a:buNone/>
                      </a:pPr>
                      <a:r>
                        <a:rPr lang="en-US" sz="1600" b="0" dirty="0">
                          <a:solidFill>
                            <a:schemeClr val="tx1"/>
                          </a:solidFill>
                          <a:latin typeface="+mn-lt"/>
                          <a:cs typeface="Times New Roman Bold" panose="02020503050405090304" charset="0"/>
                        </a:rPr>
                        <a:t>      "Where's Wallace?")</a:t>
                      </a:r>
                    </a:p>
                    <a:p>
                      <a:pPr>
                        <a:buNone/>
                      </a:pPr>
                      <a:r>
                        <a:rPr lang="en-US" sz="1600" b="0" dirty="0">
                          <a:solidFill>
                            <a:schemeClr val="tx1"/>
                          </a:solidFill>
                          <a:latin typeface="+mn-lt"/>
                          <a:cs typeface="Times New Roman Bold" panose="02020503050405090304" charset="0"/>
                        </a:rPr>
                        <a:t>      .create();</a:t>
                      </a:r>
                    </a:p>
                  </a:txBody>
                  <a:tcPr/>
                </a:tc>
                <a:tc>
                  <a:txBody>
                    <a:bodyPr/>
                    <a:lstStyle/>
                    <a:p>
                      <a:pPr>
                        <a:buNone/>
                      </a:pPr>
                      <a:r>
                        <a:rPr lang="en-US" sz="1600" dirty="0"/>
                        <a:t>Account SID and Authentic Token of Twilio account is mentioned in the snippet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49779796"/>
      </p:ext>
    </p:extLst>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Inter-Agent communication(contd.)</a:t>
            </a:r>
          </a:p>
        </p:txBody>
      </p:sp>
      <p:sp>
        <p:nvSpPr>
          <p:cNvPr id="3" name="Content Placeholder 2"/>
          <p:cNvSpPr>
            <a:spLocks noGrp="1"/>
          </p:cNvSpPr>
          <p:nvPr>
            <p:ph idx="1"/>
          </p:nvPr>
        </p:nvSpPr>
        <p:spPr/>
        <p:txBody>
          <a:bodyPr/>
          <a:lstStyle/>
          <a:p>
            <a:r>
              <a:rPr lang="en-US" dirty="0"/>
              <a:t>Twilio Rest-API : Output parameters</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51</a:t>
            </a:fld>
            <a:endParaRPr lang="en-US" altLang="ja-JP"/>
          </a:p>
        </p:txBody>
      </p:sp>
      <p:graphicFrame>
        <p:nvGraphicFramePr>
          <p:cNvPr id="7" name="Table 6"/>
          <p:cNvGraphicFramePr/>
          <p:nvPr>
            <p:custDataLst>
              <p:tags r:id="rId1"/>
            </p:custDataLst>
            <p:extLst>
              <p:ext uri="{D42A27DB-BD31-4B8C-83A1-F6EECF244321}">
                <p14:modId xmlns:p14="http://schemas.microsoft.com/office/powerpoint/2010/main" val="3194820981"/>
              </p:ext>
            </p:extLst>
          </p:nvPr>
        </p:nvGraphicFramePr>
        <p:xfrm>
          <a:off x="1614170" y="2175509"/>
          <a:ext cx="9169400" cy="4023360"/>
        </p:xfrm>
        <a:graphic>
          <a:graphicData uri="http://schemas.openxmlformats.org/drawingml/2006/table">
            <a:tbl>
              <a:tblPr firstRow="1" bandRow="1">
                <a:tableStyleId>{5C22544A-7EE6-4342-B048-85BDC9FD1C3A}</a:tableStyleId>
              </a:tblPr>
              <a:tblGrid>
                <a:gridCol w="684212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tblGrid>
              <a:tr h="441082">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3281925">
                <a:tc>
                  <a:txBody>
                    <a:bodyPr/>
                    <a:lstStyle/>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account_sid</a:t>
                      </a:r>
                      <a:r>
                        <a:rPr lang="en-US" sz="1200" b="0" dirty="0">
                          <a:solidFill>
                            <a:schemeClr val="tx1"/>
                          </a:solidFill>
                          <a:latin typeface="+mn-lt"/>
                          <a:cs typeface="Times New Roman Bold" panose="02020503050405090304" charset="0"/>
                        </a:rPr>
                        <a:t>": "ACXXXXXXXXXXXXXXXXXXXXXXXXXXXXXXXX",  </a:t>
                      </a:r>
                    </a:p>
                    <a:p>
                      <a:pPr>
                        <a:buNone/>
                      </a:pPr>
                      <a:r>
                        <a:rPr lang="en-US" sz="1200" b="0" dirty="0">
                          <a:solidFill>
                            <a:schemeClr val="tx1"/>
                          </a:solidFill>
                          <a:latin typeface="+mn-lt"/>
                          <a:cs typeface="Times New Roman Bold" panose="02020503050405090304" charset="0"/>
                        </a:rPr>
                        <a:t>"</a:t>
                      </a:r>
                      <a:r>
                        <a:rPr lang="en-US" sz="1200" b="0" dirty="0" err="1">
                          <a:solidFill>
                            <a:schemeClr val="tx1"/>
                          </a:solidFill>
                          <a:latin typeface="+mn-lt"/>
                          <a:cs typeface="Times New Roman Bold" panose="02020503050405090304" charset="0"/>
                        </a:rPr>
                        <a:t>api_version</a:t>
                      </a:r>
                      <a:r>
                        <a:rPr lang="en-US" sz="1200" b="0" dirty="0">
                          <a:solidFill>
                            <a:schemeClr val="tx1"/>
                          </a:solidFill>
                          <a:latin typeface="+mn-lt"/>
                          <a:cs typeface="Times New Roman Bold" panose="02020503050405090304" charset="0"/>
                        </a:rPr>
                        <a:t>": "2010-04-01", </a:t>
                      </a:r>
                    </a:p>
                    <a:p>
                      <a:pPr>
                        <a:buNone/>
                      </a:pPr>
                      <a:r>
                        <a:rPr lang="en-US" sz="1200" b="0" dirty="0">
                          <a:solidFill>
                            <a:schemeClr val="tx1"/>
                          </a:solidFill>
                          <a:latin typeface="+mn-lt"/>
                          <a:cs typeface="Times New Roman Bold" panose="02020503050405090304" charset="0"/>
                        </a:rPr>
                        <a:t> "body": "Hi there",  </a:t>
                      </a:r>
                    </a:p>
                    <a:p>
                      <a:pPr>
                        <a:buNone/>
                      </a:pPr>
                      <a:r>
                        <a:rPr lang="en-US" sz="1200" b="0" dirty="0">
                          <a:solidFill>
                            <a:schemeClr val="tx1"/>
                          </a:solidFill>
                          <a:latin typeface="+mn-lt"/>
                          <a:cs typeface="Times New Roman Bold" panose="02020503050405090304" charset="0"/>
                        </a:rPr>
                        <a:t>"</a:t>
                      </a:r>
                      <a:r>
                        <a:rPr lang="en-US" sz="1200" b="0" dirty="0" err="1">
                          <a:solidFill>
                            <a:schemeClr val="tx1"/>
                          </a:solidFill>
                          <a:latin typeface="+mn-lt"/>
                          <a:cs typeface="Times New Roman Bold" panose="02020503050405090304" charset="0"/>
                        </a:rPr>
                        <a:t>date_created</a:t>
                      </a:r>
                      <a:r>
                        <a:rPr lang="en-US" sz="1200" b="0" dirty="0">
                          <a:solidFill>
                            <a:schemeClr val="tx1"/>
                          </a:solidFill>
                          <a:latin typeface="+mn-lt"/>
                          <a:cs typeface="Times New Roman Bold" panose="02020503050405090304" charset="0"/>
                        </a:rPr>
                        <a:t>": "Thu, 30 Jul 2015 20:12:31 +0000", </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date_sent</a:t>
                      </a:r>
                      <a:r>
                        <a:rPr lang="en-US" sz="1200" b="0" dirty="0">
                          <a:solidFill>
                            <a:schemeClr val="tx1"/>
                          </a:solidFill>
                          <a:latin typeface="+mn-lt"/>
                          <a:cs typeface="Times New Roman Bold" panose="02020503050405090304" charset="0"/>
                        </a:rPr>
                        <a:t>": "Thu, 30 Jul 2015 20:12:33 +0000", </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date_updated</a:t>
                      </a:r>
                      <a:r>
                        <a:rPr lang="en-US" sz="1200" b="0" dirty="0">
                          <a:solidFill>
                            <a:schemeClr val="tx1"/>
                          </a:solidFill>
                          <a:latin typeface="+mn-lt"/>
                          <a:cs typeface="Times New Roman Bold" panose="02020503050405090304" charset="0"/>
                        </a:rPr>
                        <a:t>": "Thu, 30 Jul 2015 20:12:33 +0000", </a:t>
                      </a:r>
                    </a:p>
                    <a:p>
                      <a:pPr>
                        <a:buNone/>
                      </a:pPr>
                      <a:r>
                        <a:rPr lang="en-US" sz="1200" b="0" dirty="0">
                          <a:solidFill>
                            <a:schemeClr val="tx1"/>
                          </a:solidFill>
                          <a:latin typeface="+mn-lt"/>
                          <a:cs typeface="Times New Roman Bold" panose="02020503050405090304" charset="0"/>
                        </a:rPr>
                        <a:t> "direction": "outbound-</a:t>
                      </a:r>
                      <a:r>
                        <a:rPr lang="en-US" sz="1200" b="0" dirty="0" err="1">
                          <a:solidFill>
                            <a:schemeClr val="tx1"/>
                          </a:solidFill>
                          <a:latin typeface="+mn-lt"/>
                          <a:cs typeface="Times New Roman Bold" panose="02020503050405090304" charset="0"/>
                        </a:rPr>
                        <a:t>api</a:t>
                      </a: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error_code</a:t>
                      </a:r>
                      <a:r>
                        <a:rPr lang="en-US" sz="1200" b="0" dirty="0">
                          <a:solidFill>
                            <a:schemeClr val="tx1"/>
                          </a:solidFill>
                          <a:latin typeface="+mn-lt"/>
                          <a:cs typeface="Times New Roman Bold" panose="02020503050405090304" charset="0"/>
                        </a:rPr>
                        <a:t>": null,</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error_message</a:t>
                      </a:r>
                      <a:r>
                        <a:rPr lang="en-US" sz="1200" b="0" dirty="0">
                          <a:solidFill>
                            <a:schemeClr val="tx1"/>
                          </a:solidFill>
                          <a:latin typeface="+mn-lt"/>
                          <a:cs typeface="Times New Roman Bold" panose="02020503050405090304" charset="0"/>
                        </a:rPr>
                        <a:t>": null,  "from": "+14155552345", </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messaging_service_sid</a:t>
                      </a:r>
                      <a:r>
                        <a:rPr lang="en-US" sz="1200" b="0" dirty="0">
                          <a:solidFill>
                            <a:schemeClr val="tx1"/>
                          </a:solidFill>
                          <a:latin typeface="+mn-lt"/>
                          <a:cs typeface="Times New Roman Bold" panose="02020503050405090304" charset="0"/>
                        </a:rPr>
                        <a:t>": null,</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num_media</a:t>
                      </a:r>
                      <a:r>
                        <a:rPr lang="en-US" sz="1200" b="0" dirty="0">
                          <a:solidFill>
                            <a:schemeClr val="tx1"/>
                          </a:solidFill>
                          <a:latin typeface="+mn-lt"/>
                          <a:cs typeface="Times New Roman Bold" panose="02020503050405090304" charset="0"/>
                        </a:rPr>
                        <a:t>": "0", </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num_segments</a:t>
                      </a:r>
                      <a:r>
                        <a:rPr lang="en-US" sz="1200" b="0" dirty="0">
                          <a:solidFill>
                            <a:schemeClr val="tx1"/>
                          </a:solidFill>
                          <a:latin typeface="+mn-lt"/>
                          <a:cs typeface="Times New Roman Bold" panose="02020503050405090304" charset="0"/>
                        </a:rPr>
                        <a:t>": "1", </a:t>
                      </a:r>
                    </a:p>
                    <a:p>
                      <a:pPr>
                        <a:buNone/>
                      </a:pPr>
                      <a:r>
                        <a:rPr lang="en-US" sz="1200" b="0" dirty="0">
                          <a:solidFill>
                            <a:schemeClr val="tx1"/>
                          </a:solidFill>
                          <a:latin typeface="+mn-lt"/>
                          <a:cs typeface="Times New Roman Bold" panose="02020503050405090304" charset="0"/>
                        </a:rPr>
                        <a:t> "price": null,  "</a:t>
                      </a:r>
                      <a:r>
                        <a:rPr lang="en-US" sz="1200" b="0" dirty="0" err="1">
                          <a:solidFill>
                            <a:schemeClr val="tx1"/>
                          </a:solidFill>
                          <a:latin typeface="+mn-lt"/>
                          <a:cs typeface="Times New Roman Bold" panose="02020503050405090304" charset="0"/>
                        </a:rPr>
                        <a:t>price_unit</a:t>
                      </a:r>
                      <a:r>
                        <a:rPr lang="en-US" sz="1200" b="0" dirty="0">
                          <a:solidFill>
                            <a:schemeClr val="tx1"/>
                          </a:solidFill>
                          <a:latin typeface="+mn-lt"/>
                          <a:cs typeface="Times New Roman Bold" panose="02020503050405090304" charset="0"/>
                        </a:rPr>
                        <a:t>": null, </a:t>
                      </a:r>
                    </a:p>
                    <a:p>
                      <a:pPr>
                        <a:buNone/>
                      </a:pPr>
                      <a:r>
                        <a:rPr lang="en-US" sz="1200" b="0" dirty="0">
                          <a:solidFill>
                            <a:schemeClr val="tx1"/>
                          </a:solidFill>
                          <a:latin typeface="+mn-lt"/>
                          <a:cs typeface="Times New Roman Bold" panose="02020503050405090304" charset="0"/>
                        </a:rPr>
                        <a:t> "</a:t>
                      </a:r>
                      <a:r>
                        <a:rPr lang="en-US" sz="1200" b="0" dirty="0" err="1">
                          <a:solidFill>
                            <a:schemeClr val="tx1"/>
                          </a:solidFill>
                          <a:latin typeface="+mn-lt"/>
                          <a:cs typeface="Times New Roman Bold" panose="02020503050405090304" charset="0"/>
                        </a:rPr>
                        <a:t>sid</a:t>
                      </a:r>
                      <a:r>
                        <a:rPr lang="en-US" sz="1200" b="0" dirty="0">
                          <a:solidFill>
                            <a:schemeClr val="tx1"/>
                          </a:solidFill>
                          <a:latin typeface="+mn-lt"/>
                          <a:cs typeface="Times New Roman Bold" panose="02020503050405090304" charset="0"/>
                        </a:rPr>
                        <a:t>": "SMXXXXXXXXXXXXXXXXXXXXXXXXXXXXXXXX", </a:t>
                      </a:r>
                    </a:p>
                    <a:p>
                      <a:pPr>
                        <a:buNone/>
                      </a:pPr>
                      <a:r>
                        <a:rPr lang="en-US" sz="1200" b="0" dirty="0">
                          <a:solidFill>
                            <a:schemeClr val="tx1"/>
                          </a:solidFill>
                          <a:latin typeface="+mn-lt"/>
                          <a:cs typeface="Times New Roman Bold" panose="02020503050405090304" charset="0"/>
                        </a:rPr>
                        <a:t> "status": "sent",  </a:t>
                      </a:r>
                    </a:p>
                    <a:p>
                      <a:pPr>
                        <a:buNone/>
                      </a:pPr>
                      <a:r>
                        <a:rPr lang="en-US" sz="1200" b="0" dirty="0">
                          <a:solidFill>
                            <a:schemeClr val="tx1"/>
                          </a:solidFill>
                          <a:latin typeface="+mn-lt"/>
                          <a:cs typeface="Times New Roman Bold" panose="02020503050405090304" charset="0"/>
                        </a:rPr>
                        <a:t>"</a:t>
                      </a:r>
                      <a:r>
                        <a:rPr lang="en-US" sz="1200" b="0" dirty="0" err="1">
                          <a:solidFill>
                            <a:schemeClr val="tx1"/>
                          </a:solidFill>
                          <a:latin typeface="+mn-lt"/>
                          <a:cs typeface="Times New Roman Bold" panose="02020503050405090304" charset="0"/>
                        </a:rPr>
                        <a:t>subresource_uris</a:t>
                      </a:r>
                      <a:r>
                        <a:rPr lang="en-US" sz="1200" b="0" dirty="0">
                          <a:solidFill>
                            <a:schemeClr val="tx1"/>
                          </a:solidFill>
                          <a:latin typeface="+mn-lt"/>
                          <a:cs typeface="Times New Roman Bold" panose="02020503050405090304" charset="0"/>
                        </a:rPr>
                        <a:t>": {    "media": "/2010-04-01/Accounts/ACXXXXXXXXXXXXXXXXXXXXXXXXXXXXXXXX/Messages/SMXXXXXXXXXXXXXXXXXXXXXXXXXXXXXXXX/</a:t>
                      </a:r>
                      <a:r>
                        <a:rPr lang="en-US" sz="1200" b="0" dirty="0" err="1">
                          <a:solidFill>
                            <a:schemeClr val="tx1"/>
                          </a:solidFill>
                          <a:latin typeface="+mn-lt"/>
                          <a:cs typeface="Times New Roman Bold" panose="02020503050405090304" charset="0"/>
                        </a:rPr>
                        <a:t>Media.json</a:t>
                      </a:r>
                      <a:r>
                        <a:rPr lang="en-US" sz="1200" b="0" dirty="0">
                          <a:solidFill>
                            <a:schemeClr val="tx1"/>
                          </a:solidFill>
                          <a:latin typeface="+mn-lt"/>
                          <a:cs typeface="Times New Roman Bold" panose="02020503050405090304" charset="0"/>
                        </a:rPr>
                        <a:t>"  },  "to": "+14155552345",  "</a:t>
                      </a:r>
                      <a:r>
                        <a:rPr lang="en-US" sz="1200" b="0" dirty="0" err="1">
                          <a:solidFill>
                            <a:schemeClr val="tx1"/>
                          </a:solidFill>
                          <a:latin typeface="+mn-lt"/>
                          <a:cs typeface="Times New Roman Bold" panose="02020503050405090304" charset="0"/>
                        </a:rPr>
                        <a:t>uri</a:t>
                      </a:r>
                      <a:r>
                        <a:rPr lang="en-US" sz="1200" b="0" dirty="0">
                          <a:solidFill>
                            <a:schemeClr val="tx1"/>
                          </a:solidFill>
                          <a:latin typeface="+mn-lt"/>
                          <a:cs typeface="Times New Roman Bold" panose="02020503050405090304" charset="0"/>
                        </a:rPr>
                        <a:t>": "/2010-04-01/Accounts/ACXXXXXXXXXXXXXXXXXXXXXXXXXXXXXXXX/Messages/</a:t>
                      </a:r>
                      <a:r>
                        <a:rPr lang="en-US" sz="1200" b="0" dirty="0" err="1">
                          <a:solidFill>
                            <a:schemeClr val="tx1"/>
                          </a:solidFill>
                          <a:latin typeface="+mn-lt"/>
                          <a:cs typeface="Times New Roman Bold" panose="02020503050405090304" charset="0"/>
                        </a:rPr>
                        <a:t>SMXXXXXXXXXXXXXXXXXXXXXXXXXXXXXXXX.json</a:t>
                      </a:r>
                      <a:r>
                        <a:rPr lang="en-US" sz="1200" b="0" dirty="0">
                          <a:solidFill>
                            <a:schemeClr val="tx1"/>
                          </a:solidFill>
                          <a:latin typeface="+mn-lt"/>
                          <a:cs typeface="Times New Roman Bold" panose="02020503050405090304" charset="0"/>
                        </a:rPr>
                        <a:t>"}</a:t>
                      </a:r>
                    </a:p>
                  </a:txBody>
                  <a:tcPr/>
                </a:tc>
                <a:tc>
                  <a:txBody>
                    <a:bodyPr/>
                    <a:lstStyle/>
                    <a:p>
                      <a:pPr>
                        <a:buNone/>
                      </a:pPr>
                      <a:r>
                        <a:rPr lang="en-US" sz="1600" dirty="0"/>
                        <a:t>Parameters from the output of the message from the </a:t>
                      </a:r>
                      <a:r>
                        <a:rPr lang="en-US" sz="1600" dirty="0" err="1"/>
                        <a:t>twilio</a:t>
                      </a:r>
                      <a:r>
                        <a:rPr lang="en-US" sz="1600" dirty="0"/>
                        <a:t> message received by the user is described in the snippet.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0522922"/>
      </p:ext>
    </p:extLst>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Inter-Agent communication(contd.)</a:t>
            </a:r>
          </a:p>
        </p:txBody>
      </p:sp>
      <p:sp>
        <p:nvSpPr>
          <p:cNvPr id="3" name="Content Placeholder 2"/>
          <p:cNvSpPr>
            <a:spLocks noGrp="1"/>
          </p:cNvSpPr>
          <p:nvPr>
            <p:ph idx="1"/>
          </p:nvPr>
        </p:nvSpPr>
        <p:spPr/>
        <p:txBody>
          <a:bodyPr/>
          <a:lstStyle/>
          <a:p>
            <a:r>
              <a:rPr lang="en-US" dirty="0"/>
              <a:t>Appointment ➜ email Agent communication</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52</a:t>
            </a:fld>
            <a:endParaRPr lang="en-US" altLang="ja-JP"/>
          </a:p>
        </p:txBody>
      </p:sp>
      <p:graphicFrame>
        <p:nvGraphicFramePr>
          <p:cNvPr id="7" name="Table 6"/>
          <p:cNvGraphicFramePr/>
          <p:nvPr>
            <p:custDataLst>
              <p:tags r:id="rId1"/>
            </p:custDataLst>
            <p:extLst>
              <p:ext uri="{D42A27DB-BD31-4B8C-83A1-F6EECF244321}">
                <p14:modId xmlns:p14="http://schemas.microsoft.com/office/powerpoint/2010/main" val="2116030697"/>
              </p:ext>
            </p:extLst>
          </p:nvPr>
        </p:nvGraphicFramePr>
        <p:xfrm>
          <a:off x="1614170" y="2175509"/>
          <a:ext cx="9169400" cy="3793345"/>
        </p:xfrm>
        <a:graphic>
          <a:graphicData uri="http://schemas.openxmlformats.org/drawingml/2006/table">
            <a:tbl>
              <a:tblPr firstRow="1" bandRow="1">
                <a:tableStyleId>{5C22544A-7EE6-4342-B048-85BDC9FD1C3A}</a:tableStyleId>
              </a:tblPr>
              <a:tblGrid>
                <a:gridCol w="684212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tblGrid>
              <a:tr h="51142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3281925">
                <a:tc>
                  <a:txBody>
                    <a:bodyPr/>
                    <a:lstStyle/>
                    <a:p>
                      <a:pPr>
                        <a:buNone/>
                      </a:pPr>
                      <a:r>
                        <a:rPr lang="en-US" sz="1600" b="0" dirty="0">
                          <a:solidFill>
                            <a:schemeClr val="tx1"/>
                          </a:solidFill>
                          <a:latin typeface="+mn-lt"/>
                          <a:cs typeface="Times New Roman Bold" panose="02020503050405090304" charset="0"/>
                        </a:rPr>
                        <a:t>Sample Appointment Object :-</a:t>
                      </a:r>
                    </a:p>
                    <a:p>
                      <a:pPr>
                        <a:buNone/>
                      </a:pPr>
                      <a:r>
                        <a:rPr lang="en-US" sz="1600" b="0" dirty="0">
                          <a:solidFill>
                            <a:schemeClr val="tx1"/>
                          </a:solidFill>
                          <a:latin typeface="+mn-lt"/>
                          <a:cs typeface="Times New Roman Bold" panose="02020503050405090304" charset="0"/>
                        </a:rPr>
                        <a:t>Appointment{id=85, client=Client{,FirstName=</a:t>
                      </a:r>
                      <a:r>
                        <a:rPr lang="en-US" sz="1600" b="0" dirty="0" err="1">
                          <a:solidFill>
                            <a:schemeClr val="tx1"/>
                          </a:solidFill>
                          <a:latin typeface="+mn-lt"/>
                          <a:cs typeface="Times New Roman Bold" panose="02020503050405090304" charset="0"/>
                        </a:rPr>
                        <a:t>Anish,LastName</a:t>
                      </a:r>
                      <a:r>
                        <a:rPr lang="en-US" sz="1600" b="0" dirty="0">
                          <a:solidFill>
                            <a:schemeClr val="tx1"/>
                          </a:solidFill>
                          <a:latin typeface="+mn-lt"/>
                          <a:cs typeface="Times New Roman Bold" panose="02020503050405090304" charset="0"/>
                        </a:rPr>
                        <a:t>=</a:t>
                      </a:r>
                      <a:r>
                        <a:rPr lang="en-US" sz="1600" b="0" dirty="0" err="1">
                          <a:solidFill>
                            <a:schemeClr val="tx1"/>
                          </a:solidFill>
                          <a:latin typeface="+mn-lt"/>
                          <a:cs typeface="Times New Roman Bold" panose="02020503050405090304" charset="0"/>
                        </a:rPr>
                        <a:t>Mukherjeeid</a:t>
                      </a:r>
                      <a:r>
                        <a:rPr lang="en-US" sz="1600" b="0" dirty="0">
                          <a:solidFill>
                            <a:schemeClr val="tx1"/>
                          </a:solidFill>
                          <a:latin typeface="+mn-lt"/>
                          <a:cs typeface="Times New Roman Bold" panose="02020503050405090304" charset="0"/>
                        </a:rPr>
                        <a:t>=1,phone=5875985499,email=anish09.mail@gmail.com,username=anish123,password=null'}, doctor=Doctor{id=1234567894,First Name=</a:t>
                      </a:r>
                      <a:r>
                        <a:rPr lang="en-US" sz="1600" b="0" dirty="0" err="1">
                          <a:solidFill>
                            <a:schemeClr val="tx1"/>
                          </a:solidFill>
                          <a:latin typeface="+mn-lt"/>
                          <a:cs typeface="Times New Roman Bold" panose="02020503050405090304" charset="0"/>
                        </a:rPr>
                        <a:t>Dr.Sam,Last</a:t>
                      </a:r>
                      <a:r>
                        <a:rPr lang="en-US" sz="1600" b="0" dirty="0">
                          <a:solidFill>
                            <a:schemeClr val="tx1"/>
                          </a:solidFill>
                          <a:latin typeface="+mn-lt"/>
                          <a:cs typeface="Times New Roman Bold" panose="02020503050405090304" charset="0"/>
                        </a:rPr>
                        <a:t> Name=</a:t>
                      </a:r>
                      <a:r>
                        <a:rPr lang="en-US" sz="1600" b="0" dirty="0" err="1">
                          <a:solidFill>
                            <a:schemeClr val="tx1"/>
                          </a:solidFill>
                          <a:latin typeface="+mn-lt"/>
                          <a:cs typeface="Times New Roman Bold" panose="02020503050405090304" charset="0"/>
                        </a:rPr>
                        <a:t>Wilkins,username</a:t>
                      </a:r>
                      <a:r>
                        <a:rPr lang="en-US" sz="1600" b="0" dirty="0">
                          <a:solidFill>
                            <a:schemeClr val="tx1"/>
                          </a:solidFill>
                          <a:latin typeface="+mn-lt"/>
                          <a:cs typeface="Times New Roman Bold" panose="02020503050405090304" charset="0"/>
                        </a:rPr>
                        <a:t>=</a:t>
                      </a:r>
                      <a:r>
                        <a:rPr lang="en-US" sz="1600" b="0" dirty="0" err="1">
                          <a:solidFill>
                            <a:schemeClr val="tx1"/>
                          </a:solidFill>
                          <a:latin typeface="+mn-lt"/>
                          <a:cs typeface="Times New Roman Bold" panose="02020503050405090304" charset="0"/>
                        </a:rPr>
                        <a:t>doctorD,phone</a:t>
                      </a:r>
                      <a:r>
                        <a:rPr lang="en-US" sz="1600" b="0" dirty="0">
                          <a:solidFill>
                            <a:schemeClr val="tx1"/>
                          </a:solidFill>
                          <a:latin typeface="+mn-lt"/>
                          <a:cs typeface="Times New Roman Bold" panose="02020503050405090304" charset="0"/>
                        </a:rPr>
                        <a:t>=1234567883,</a:t>
                      </a:r>
                    </a:p>
                    <a:p>
                      <a:pPr>
                        <a:buNone/>
                      </a:pPr>
                      <a:r>
                        <a:rPr lang="en-US" sz="1600" b="0" dirty="0">
                          <a:solidFill>
                            <a:schemeClr val="tx1"/>
                          </a:solidFill>
                          <a:latin typeface="+mn-lt"/>
                          <a:cs typeface="Times New Roman Bold" panose="02020503050405090304" charset="0"/>
                        </a:rPr>
                        <a:t>email=talk2anish@gmail.com,specialty=null’}, </a:t>
                      </a:r>
                    </a:p>
                    <a:p>
                      <a:pPr>
                        <a:buNone/>
                      </a:pPr>
                      <a:r>
                        <a:rPr lang="en-US" sz="1600" b="0" dirty="0" err="1">
                          <a:solidFill>
                            <a:schemeClr val="tx1"/>
                          </a:solidFill>
                          <a:latin typeface="+mn-lt"/>
                          <a:cs typeface="Times New Roman Bold" panose="02020503050405090304" charset="0"/>
                        </a:rPr>
                        <a:t>dateTime</a:t>
                      </a:r>
                      <a:r>
                        <a:rPr lang="en-US" sz="1600" b="0" dirty="0">
                          <a:solidFill>
                            <a:schemeClr val="tx1"/>
                          </a:solidFill>
                          <a:latin typeface="+mn-lt"/>
                          <a:cs typeface="Times New Roman Bold" panose="02020503050405090304" charset="0"/>
                        </a:rPr>
                        <a:t>=2021-12-10 09:00:00.0, </a:t>
                      </a:r>
                    </a:p>
                    <a:p>
                      <a:pPr>
                        <a:buNone/>
                      </a:pPr>
                      <a:r>
                        <a:rPr lang="en-US" sz="1600" b="0" dirty="0">
                          <a:solidFill>
                            <a:schemeClr val="tx1"/>
                          </a:solidFill>
                          <a:latin typeface="+mn-lt"/>
                          <a:cs typeface="Times New Roman Bold" panose="02020503050405090304" charset="0"/>
                        </a:rPr>
                        <a:t>description='The Dog is ill', notes='', criticality=1, </a:t>
                      </a:r>
                    </a:p>
                    <a:p>
                      <a:pPr>
                        <a:buNone/>
                      </a:pPr>
                      <a:r>
                        <a:rPr lang="en-US" sz="1600" b="0" dirty="0">
                          <a:solidFill>
                            <a:schemeClr val="tx1"/>
                          </a:solidFill>
                          <a:latin typeface="+mn-lt"/>
                          <a:cs typeface="Times New Roman Bold" panose="02020503050405090304" charset="0"/>
                        </a:rPr>
                        <a:t>status='Scheduled', email='yes’, </a:t>
                      </a:r>
                    </a:p>
                    <a:p>
                      <a:pPr>
                        <a:buNone/>
                      </a:pPr>
                      <a:r>
                        <a:rPr lang="en-US" sz="1600" b="0" dirty="0" err="1">
                          <a:solidFill>
                            <a:schemeClr val="tx1"/>
                          </a:solidFill>
                          <a:latin typeface="+mn-lt"/>
                          <a:cs typeface="Times New Roman Bold" panose="02020503050405090304" charset="0"/>
                        </a:rPr>
                        <a:t>sms</a:t>
                      </a:r>
                      <a:r>
                        <a:rPr lang="en-US" sz="1600" b="0" dirty="0">
                          <a:solidFill>
                            <a:schemeClr val="tx1"/>
                          </a:solidFill>
                          <a:latin typeface="+mn-lt"/>
                          <a:cs typeface="Times New Roman Bold" panose="02020503050405090304" charset="0"/>
                        </a:rPr>
                        <a:t>='null', feedback='null', age='5’,</a:t>
                      </a:r>
                    </a:p>
                    <a:p>
                      <a:pPr>
                        <a:buNone/>
                      </a:pPr>
                      <a:r>
                        <a:rPr lang="en-US" sz="1600" b="0" dirty="0">
                          <a:solidFill>
                            <a:schemeClr val="tx1"/>
                          </a:solidFill>
                          <a:latin typeface="+mn-lt"/>
                          <a:cs typeface="Times New Roman Bold" panose="02020503050405090304" charset="0"/>
                        </a:rPr>
                        <a:t> breed='</a:t>
                      </a:r>
                      <a:r>
                        <a:rPr lang="en-US" sz="1600" b="0" dirty="0" err="1">
                          <a:solidFill>
                            <a:schemeClr val="tx1"/>
                          </a:solidFill>
                          <a:latin typeface="+mn-lt"/>
                          <a:cs typeface="Times New Roman Bold" panose="02020503050405090304" charset="0"/>
                        </a:rPr>
                        <a:t>Pomerenian</a:t>
                      </a:r>
                      <a:r>
                        <a:rPr lang="en-US" sz="1600" b="0" dirty="0">
                          <a:solidFill>
                            <a:schemeClr val="tx1"/>
                          </a:solidFill>
                          <a:latin typeface="+mn-lt"/>
                          <a:cs typeface="Times New Roman Bold" panose="02020503050405090304" charset="0"/>
                        </a:rPr>
                        <a:t>'}</a:t>
                      </a:r>
                    </a:p>
                  </a:txBody>
                  <a:tcPr/>
                </a:tc>
                <a:tc>
                  <a:txBody>
                    <a:bodyPr/>
                    <a:lstStyle/>
                    <a:p>
                      <a:pPr>
                        <a:buNone/>
                      </a:pPr>
                      <a:r>
                        <a:rPr lang="en-US" sz="1600" dirty="0"/>
                        <a:t>Appointment details such as we book appointment of doctor. Username, Password, phone of doctor.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953718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d4a624c-6dfd-4d97-a214-758ab17fba2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49f674b-f542-42c4-bc1a-353a713e7c4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63554d3-cd4b-4c2e-86e1-6d6dbbf29a5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663554d3-cd4b-4c2e-86e1-6d6dbbf29a51}"/>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663554d3-cd4b-4c2e-86e1-6d6dbbf29a5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63554d3-cd4b-4c2e-86e1-6d6dbbf29a51}"/>
</p:tagLst>
</file>

<file path=ppt/theme/theme1.xml><?xml version="1.0" encoding="utf-8"?>
<a:theme xmlns:a="http://schemas.openxmlformats.org/drawingml/2006/main" name="UofC_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5903</Words>
  <Application>Microsoft Office PowerPoint</Application>
  <PresentationFormat>Widescreen</PresentationFormat>
  <Paragraphs>774</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 Rounded MT Bold</vt:lpstr>
      <vt:lpstr>Calibri</vt:lpstr>
      <vt:lpstr>Tahoma</vt:lpstr>
      <vt:lpstr>Times New Roman</vt:lpstr>
      <vt:lpstr>Times New Roman Bold</vt:lpstr>
      <vt:lpstr>TimesNewRomanPS-BoldMT</vt:lpstr>
      <vt:lpstr>TimesNewRomanPS-ItalicMT</vt:lpstr>
      <vt:lpstr>TimesNewRomanPSMT</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Overview(contd.)</vt:lpstr>
      <vt:lpstr>15. Use Cases : Clinic Agent</vt:lpstr>
      <vt:lpstr>Use Case Definition : Clinic Agent</vt:lpstr>
      <vt:lpstr>Use Case Definition : Clinic Agent</vt:lpstr>
      <vt:lpstr>Use Cases(contd.) : Appointment Agent</vt:lpstr>
      <vt:lpstr>Use Case Definition : Appointment Agent</vt:lpstr>
      <vt:lpstr>Use Case Definition : Appointment Agent</vt:lpstr>
      <vt:lpstr>Use Cases (contd.) : Video Link Agent</vt:lpstr>
      <vt:lpstr>Use Case Definition : Video Link Agent</vt:lpstr>
      <vt:lpstr>Use Case Definition : Video Link Agent</vt:lpstr>
      <vt:lpstr> Use Cases (contd.) : PDF(Template) Agent</vt:lpstr>
      <vt:lpstr>Use Case Definition : Template Agent</vt:lpstr>
      <vt:lpstr>Use Case Definition : Template(PDF) Agent</vt:lpstr>
      <vt:lpstr>Use Cases (contd.) : Notification Agent</vt:lpstr>
      <vt:lpstr>Use Case Definition : Notification Agent</vt:lpstr>
      <vt:lpstr>Use Case Definition : Notification Agent</vt:lpstr>
      <vt:lpstr>16. Class Diagram : Agents</vt:lpstr>
      <vt:lpstr>17. Data Specification : E-R Diagram</vt:lpstr>
      <vt:lpstr>18. Typical Data Definition</vt:lpstr>
      <vt:lpstr>Typical Data Definition(contd.)</vt:lpstr>
      <vt:lpstr>Typical Data Definition(contd.)</vt:lpstr>
      <vt:lpstr>Typical Data Definition(contd.)</vt:lpstr>
      <vt:lpstr>Typical Data Definition(contd.)</vt:lpstr>
      <vt:lpstr>Typical Data Definition(contd.)</vt:lpstr>
      <vt:lpstr>19. Inter-Agent communication</vt:lpstr>
      <vt:lpstr>Inter-Agent communication(contd.)</vt:lpstr>
      <vt:lpstr>Inter-Agent communication(contd.)</vt:lpstr>
      <vt:lpstr>Inter-Agent communication(contd.)</vt:lpstr>
      <vt:lpstr>Inter-Agent communication(contd.)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Sampreet Vaidya</cp:lastModifiedBy>
  <cp:revision>84</cp:revision>
  <dcterms:created xsi:type="dcterms:W3CDTF">2021-12-10T05:39:57Z</dcterms:created>
  <dcterms:modified xsi:type="dcterms:W3CDTF">2021-12-10T10:56:58Z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1033-3.2.0.6370</vt:lpwstr>
  </property>
</Properties>
</file>