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1" r:id="rId5"/>
    <p:sldId id="262" r:id="rId6"/>
    <p:sldId id="264" r:id="rId7"/>
    <p:sldId id="265" r:id="rId8"/>
    <p:sldId id="269" r:id="rId9"/>
    <p:sldId id="270" r:id="rId10"/>
    <p:sldId id="260" r:id="rId11"/>
    <p:sldId id="263" r:id="rId12"/>
    <p:sldId id="271" r:id="rId13"/>
    <p:sldId id="266" r:id="rId14"/>
    <p:sldId id="267" r:id="rId15"/>
    <p:sldId id="268" r:id="rId16"/>
    <p:sldId id="272" r:id="rId17"/>
    <p:sldId id="277" r:id="rId18"/>
    <p:sldId id="278" r:id="rId19"/>
    <p:sldId id="273" r:id="rId20"/>
    <p:sldId id="279" r:id="rId21"/>
    <p:sldId id="280" r:id="rId22"/>
    <p:sldId id="274" r:id="rId23"/>
    <p:sldId id="283" r:id="rId24"/>
    <p:sldId id="286" r:id="rId25"/>
    <p:sldId id="275" r:id="rId26"/>
    <p:sldId id="284" r:id="rId27"/>
    <p:sldId id="287" r:id="rId28"/>
    <p:sldId id="276" r:id="rId29"/>
    <p:sldId id="281" r:id="rId30"/>
    <p:sldId id="28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D453B0-898E-4003-AC70-266F68E4D71A}" v="39" dt="2021-11-19T21:51:51.779"/>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059" autoAdjust="0"/>
    <p:restoredTop sz="94660"/>
  </p:normalViewPr>
  <p:slideViewPr>
    <p:cSldViewPr snapToGrid="0">
      <p:cViewPr varScale="1">
        <p:scale>
          <a:sx n="72" d="100"/>
          <a:sy n="72" d="100"/>
        </p:scale>
        <p:origin x="16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preet Vaidya" userId="8006a4da2089a8b4" providerId="LiveId" clId="{DDD453B0-898E-4003-AC70-266F68E4D71A}"/>
    <pc:docChg chg="undo custSel addSld delSld modSld">
      <pc:chgData name="Sampreet Vaidya" userId="8006a4da2089a8b4" providerId="LiveId" clId="{DDD453B0-898E-4003-AC70-266F68E4D71A}" dt="2021-11-28T01:32:36.404" v="3835" actId="20577"/>
      <pc:docMkLst>
        <pc:docMk/>
      </pc:docMkLst>
      <pc:sldChg chg="modSp mod">
        <pc:chgData name="Sampreet Vaidya" userId="8006a4da2089a8b4" providerId="LiveId" clId="{DDD453B0-898E-4003-AC70-266F68E4D71A}" dt="2021-11-19T20:49:24.472" v="0" actId="33524"/>
        <pc:sldMkLst>
          <pc:docMk/>
          <pc:sldMk cId="0" sldId="260"/>
        </pc:sldMkLst>
        <pc:spChg chg="mod">
          <ac:chgData name="Sampreet Vaidya" userId="8006a4da2089a8b4" providerId="LiveId" clId="{DDD453B0-898E-4003-AC70-266F68E4D71A}" dt="2021-11-19T20:49:24.472" v="0" actId="33524"/>
          <ac:spMkLst>
            <pc:docMk/>
            <pc:sldMk cId="0" sldId="260"/>
            <ac:spMk id="1312771" creationId="{00000000-0000-0000-0000-000000000000}"/>
          </ac:spMkLst>
        </pc:spChg>
      </pc:sldChg>
      <pc:sldChg chg="modSp mod">
        <pc:chgData name="Sampreet Vaidya" userId="8006a4da2089a8b4" providerId="LiveId" clId="{DDD453B0-898E-4003-AC70-266F68E4D71A}" dt="2021-11-19T21:05:06.075" v="348" actId="20577"/>
        <pc:sldMkLst>
          <pc:docMk/>
          <pc:sldMk cId="0" sldId="271"/>
        </pc:sldMkLst>
        <pc:spChg chg="mod">
          <ac:chgData name="Sampreet Vaidya" userId="8006a4da2089a8b4" providerId="LiveId" clId="{DDD453B0-898E-4003-AC70-266F68E4D71A}" dt="2021-11-19T21:05:06.075" v="348" actId="20577"/>
          <ac:spMkLst>
            <pc:docMk/>
            <pc:sldMk cId="0" sldId="271"/>
            <ac:spMk id="3" creationId="{00000000-0000-0000-0000-000000000000}"/>
          </ac:spMkLst>
        </pc:spChg>
      </pc:sldChg>
      <pc:sldChg chg="modSp mod">
        <pc:chgData name="Sampreet Vaidya" userId="8006a4da2089a8b4" providerId="LiveId" clId="{DDD453B0-898E-4003-AC70-266F68E4D71A}" dt="2021-11-19T21:05:23.119" v="350" actId="1076"/>
        <pc:sldMkLst>
          <pc:docMk/>
          <pc:sldMk cId="2849661493" sldId="277"/>
        </pc:sldMkLst>
        <pc:picChg chg="mod">
          <ac:chgData name="Sampreet Vaidya" userId="8006a4da2089a8b4" providerId="LiveId" clId="{DDD453B0-898E-4003-AC70-266F68E4D71A}" dt="2021-11-19T21:05:23.119" v="350" actId="1076"/>
          <ac:picMkLst>
            <pc:docMk/>
            <pc:sldMk cId="2849661493" sldId="277"/>
            <ac:picMk id="9" creationId="{00000000-0000-0000-0000-000000000000}"/>
          </ac:picMkLst>
        </pc:picChg>
      </pc:sldChg>
      <pc:sldChg chg="modSp mod">
        <pc:chgData name="Sampreet Vaidya" userId="8006a4da2089a8b4" providerId="LiveId" clId="{DDD453B0-898E-4003-AC70-266F68E4D71A}" dt="2021-11-19T20:53:53.418" v="25" actId="20577"/>
        <pc:sldMkLst>
          <pc:docMk/>
          <pc:sldMk cId="3144072743" sldId="281"/>
        </pc:sldMkLst>
        <pc:spChg chg="mod">
          <ac:chgData name="Sampreet Vaidya" userId="8006a4da2089a8b4" providerId="LiveId" clId="{DDD453B0-898E-4003-AC70-266F68E4D71A}" dt="2021-11-19T20:53:53.418" v="25" actId="20577"/>
          <ac:spMkLst>
            <pc:docMk/>
            <pc:sldMk cId="3144072743" sldId="281"/>
            <ac:spMk id="2" creationId="{9157F280-B745-4721-A368-C749DCB96416}"/>
          </ac:spMkLst>
        </pc:spChg>
      </pc:sldChg>
      <pc:sldChg chg="modSp mod">
        <pc:chgData name="Sampreet Vaidya" userId="8006a4da2089a8b4" providerId="LiveId" clId="{DDD453B0-898E-4003-AC70-266F68E4D71A}" dt="2021-11-19T20:54:03.635" v="50" actId="20577"/>
        <pc:sldMkLst>
          <pc:docMk/>
          <pc:sldMk cId="4213622523" sldId="282"/>
        </pc:sldMkLst>
        <pc:spChg chg="mod">
          <ac:chgData name="Sampreet Vaidya" userId="8006a4da2089a8b4" providerId="LiveId" clId="{DDD453B0-898E-4003-AC70-266F68E4D71A}" dt="2021-11-19T20:54:03.635" v="50" actId="20577"/>
          <ac:spMkLst>
            <pc:docMk/>
            <pc:sldMk cId="4213622523" sldId="282"/>
            <ac:spMk id="2" creationId="{86EF758E-873C-45F8-B70D-C7679F4A01E5}"/>
          </ac:spMkLst>
        </pc:spChg>
      </pc:sldChg>
      <pc:sldChg chg="modSp add mod">
        <pc:chgData name="Sampreet Vaidya" userId="8006a4da2089a8b4" providerId="LiveId" clId="{DDD453B0-898E-4003-AC70-266F68E4D71A}" dt="2021-11-19T21:18:06.045" v="1444" actId="20577"/>
        <pc:sldMkLst>
          <pc:docMk/>
          <pc:sldMk cId="2021833727" sldId="283"/>
        </pc:sldMkLst>
        <pc:spChg chg="mod">
          <ac:chgData name="Sampreet Vaidya" userId="8006a4da2089a8b4" providerId="LiveId" clId="{DDD453B0-898E-4003-AC70-266F68E4D71A}" dt="2021-11-19T21:00:15.698" v="73" actId="20577"/>
          <ac:spMkLst>
            <pc:docMk/>
            <pc:sldMk cId="2021833727" sldId="283"/>
            <ac:spMk id="2" creationId="{9A14F567-73E6-4E25-A69E-75076BC799B8}"/>
          </ac:spMkLst>
        </pc:spChg>
        <pc:graphicFrameChg chg="modGraphic">
          <ac:chgData name="Sampreet Vaidya" userId="8006a4da2089a8b4" providerId="LiveId" clId="{DDD453B0-898E-4003-AC70-266F68E4D71A}" dt="2021-11-19T21:18:06.045" v="1444" actId="20577"/>
          <ac:graphicFrameMkLst>
            <pc:docMk/>
            <pc:sldMk cId="2021833727" sldId="283"/>
            <ac:graphicFrameMk id="8" creationId="{25F10F9E-A1CF-43EF-9BB8-B3A04A23BC07}"/>
          </ac:graphicFrameMkLst>
        </pc:graphicFrameChg>
      </pc:sldChg>
      <pc:sldChg chg="modSp add mod">
        <pc:chgData name="Sampreet Vaidya" userId="8006a4da2089a8b4" providerId="LiveId" clId="{DDD453B0-898E-4003-AC70-266F68E4D71A}" dt="2021-11-19T21:48:34.166" v="3269" actId="20577"/>
        <pc:sldMkLst>
          <pc:docMk/>
          <pc:sldMk cId="4060873023" sldId="284"/>
        </pc:sldMkLst>
        <pc:spChg chg="mod">
          <ac:chgData name="Sampreet Vaidya" userId="8006a4da2089a8b4" providerId="LiveId" clId="{DDD453B0-898E-4003-AC70-266F68E4D71A}" dt="2021-11-19T21:29:30.139" v="1863" actId="20577"/>
          <ac:spMkLst>
            <pc:docMk/>
            <pc:sldMk cId="4060873023" sldId="284"/>
            <ac:spMk id="2" creationId="{9A14F567-73E6-4E25-A69E-75076BC799B8}"/>
          </ac:spMkLst>
        </pc:spChg>
        <pc:graphicFrameChg chg="modGraphic">
          <ac:chgData name="Sampreet Vaidya" userId="8006a4da2089a8b4" providerId="LiveId" clId="{DDD453B0-898E-4003-AC70-266F68E4D71A}" dt="2021-11-19T21:48:34.166" v="3269" actId="20577"/>
          <ac:graphicFrameMkLst>
            <pc:docMk/>
            <pc:sldMk cId="4060873023" sldId="284"/>
            <ac:graphicFrameMk id="8" creationId="{25F10F9E-A1CF-43EF-9BB8-B3A04A23BC07}"/>
          </ac:graphicFrameMkLst>
        </pc:graphicFrameChg>
      </pc:sldChg>
      <pc:sldChg chg="add del">
        <pc:chgData name="Sampreet Vaidya" userId="8006a4da2089a8b4" providerId="LiveId" clId="{DDD453B0-898E-4003-AC70-266F68E4D71A}" dt="2021-11-19T21:26:14.366" v="1516" actId="47"/>
        <pc:sldMkLst>
          <pc:docMk/>
          <pc:sldMk cId="211288239" sldId="285"/>
        </pc:sldMkLst>
      </pc:sldChg>
      <pc:sldChg chg="modSp add del mod">
        <pc:chgData name="Sampreet Vaidya" userId="8006a4da2089a8b4" providerId="LiveId" clId="{DDD453B0-898E-4003-AC70-266F68E4D71A}" dt="2021-11-19T21:20:47.630" v="1479" actId="47"/>
        <pc:sldMkLst>
          <pc:docMk/>
          <pc:sldMk cId="3318189731" sldId="285"/>
        </pc:sldMkLst>
        <pc:picChg chg="mod">
          <ac:chgData name="Sampreet Vaidya" userId="8006a4da2089a8b4" providerId="LiveId" clId="{DDD453B0-898E-4003-AC70-266F68E4D71A}" dt="2021-11-19T21:20:35.992" v="1478" actId="14100"/>
          <ac:picMkLst>
            <pc:docMk/>
            <pc:sldMk cId="3318189731" sldId="285"/>
            <ac:picMk id="8" creationId="{362742C6-6EA4-425B-B247-E7888954380C}"/>
          </ac:picMkLst>
        </pc:picChg>
      </pc:sldChg>
      <pc:sldChg chg="add del">
        <pc:chgData name="Sampreet Vaidya" userId="8006a4da2089a8b4" providerId="LiveId" clId="{DDD453B0-898E-4003-AC70-266F68E4D71A}" dt="2021-11-19T21:22:05.567" v="1480" actId="47"/>
        <pc:sldMkLst>
          <pc:docMk/>
          <pc:sldMk cId="3471098560" sldId="286"/>
        </pc:sldMkLst>
      </pc:sldChg>
      <pc:sldChg chg="modSp add mod">
        <pc:chgData name="Sampreet Vaidya" userId="8006a4da2089a8b4" providerId="LiveId" clId="{DDD453B0-898E-4003-AC70-266F68E4D71A}" dt="2021-11-28T01:32:36.404" v="3835" actId="20577"/>
        <pc:sldMkLst>
          <pc:docMk/>
          <pc:sldMk cId="4274080671" sldId="286"/>
        </pc:sldMkLst>
        <pc:spChg chg="mod">
          <ac:chgData name="Sampreet Vaidya" userId="8006a4da2089a8b4" providerId="LiveId" clId="{DDD453B0-898E-4003-AC70-266F68E4D71A}" dt="2021-11-28T01:32:36.404" v="3835" actId="20577"/>
          <ac:spMkLst>
            <pc:docMk/>
            <pc:sldMk cId="4274080671" sldId="286"/>
            <ac:spMk id="2" creationId="{86EF758E-873C-45F8-B70D-C7679F4A01E5}"/>
          </ac:spMkLst>
        </pc:spChg>
        <pc:graphicFrameChg chg="mod modGraphic">
          <ac:chgData name="Sampreet Vaidya" userId="8006a4da2089a8b4" providerId="LiveId" clId="{DDD453B0-898E-4003-AC70-266F68E4D71A}" dt="2021-11-19T21:28:59.878" v="1840" actId="20577"/>
          <ac:graphicFrameMkLst>
            <pc:docMk/>
            <pc:sldMk cId="4274080671" sldId="286"/>
            <ac:graphicFrameMk id="8" creationId="{189ECA48-8C9E-4081-A762-7A7C32D6FA10}"/>
          </ac:graphicFrameMkLst>
        </pc:graphicFrameChg>
      </pc:sldChg>
      <pc:sldChg chg="modSp add mod">
        <pc:chgData name="Sampreet Vaidya" userId="8006a4da2089a8b4" providerId="LiveId" clId="{DDD453B0-898E-4003-AC70-266F68E4D71A}" dt="2021-11-19T21:52:17.114" v="3811" actId="20577"/>
        <pc:sldMkLst>
          <pc:docMk/>
          <pc:sldMk cId="2430319582" sldId="287"/>
        </pc:sldMkLst>
        <pc:spChg chg="mod">
          <ac:chgData name="Sampreet Vaidya" userId="8006a4da2089a8b4" providerId="LiveId" clId="{DDD453B0-898E-4003-AC70-266F68E4D71A}" dt="2021-11-19T21:33:24.400" v="2355" actId="20577"/>
          <ac:spMkLst>
            <pc:docMk/>
            <pc:sldMk cId="2430319582" sldId="287"/>
            <ac:spMk id="2" creationId="{86EF758E-873C-45F8-B70D-C7679F4A01E5}"/>
          </ac:spMkLst>
        </pc:spChg>
        <pc:graphicFrameChg chg="mod modGraphic">
          <ac:chgData name="Sampreet Vaidya" userId="8006a4da2089a8b4" providerId="LiveId" clId="{DDD453B0-898E-4003-AC70-266F68E4D71A}" dt="2021-11-19T21:52:17.114" v="3811" actId="20577"/>
          <ac:graphicFrameMkLst>
            <pc:docMk/>
            <pc:sldMk cId="2430319582" sldId="287"/>
            <ac:graphicFrameMk id="8" creationId="{189ECA48-8C9E-4081-A762-7A7C32D6FA10}"/>
          </ac:graphicFrameMkLst>
        </pc:graphicFrame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48203" name="Picture 11" descr="WP138"/>
          <p:cNvPicPr>
            <a:picLocks noChangeAspect="1" noChangeArrowheads="1"/>
          </p:cNvPicPr>
          <p:nvPr userDrawn="1"/>
        </p:nvPicPr>
        <p:blipFill>
          <a:blip r:embed="rId2"/>
          <a:srcRect/>
          <a:stretch>
            <a:fillRect/>
          </a:stretch>
        </p:blipFill>
        <p:spPr bwMode="auto">
          <a:xfrm>
            <a:off x="0" y="0"/>
            <a:ext cx="12192000" cy="6858000"/>
          </a:xfrm>
          <a:prstGeom prst="rect">
            <a:avLst/>
          </a:prstGeom>
          <a:noFill/>
        </p:spPr>
      </p:pic>
      <p:pic>
        <p:nvPicPr>
          <p:cNvPr id="648195" name="Picture 3" descr="logo1"/>
          <p:cNvPicPr>
            <a:picLocks noChangeAspect="1" noChangeArrowheads="1"/>
          </p:cNvPicPr>
          <p:nvPr/>
        </p:nvPicPr>
        <p:blipFill>
          <a:blip r:embed="rId3"/>
          <a:srcRect/>
          <a:stretch>
            <a:fillRect/>
          </a:stretch>
        </p:blipFill>
        <p:spPr bwMode="auto">
          <a:xfrm>
            <a:off x="292100" y="1916114"/>
            <a:ext cx="1964267" cy="1512887"/>
          </a:xfrm>
          <a:prstGeom prst="rect">
            <a:avLst/>
          </a:prstGeom>
          <a:noFill/>
        </p:spPr>
      </p:pic>
      <p:sp>
        <p:nvSpPr>
          <p:cNvPr id="648196" name="Line 4"/>
          <p:cNvSpPr>
            <a:spLocks noChangeShapeType="1"/>
          </p:cNvSpPr>
          <p:nvPr/>
        </p:nvSpPr>
        <p:spPr bwMode="auto">
          <a:xfrm>
            <a:off x="237067" y="3573463"/>
            <a:ext cx="11523133" cy="0"/>
          </a:xfrm>
          <a:prstGeom prst="line">
            <a:avLst/>
          </a:prstGeom>
          <a:noFill/>
          <a:ln w="28575">
            <a:solidFill>
              <a:srgbClr val="FF9900"/>
            </a:solidFill>
            <a:miter lim="800000"/>
            <a:headEnd type="oval" w="med" len="med"/>
            <a:tailEnd type="oval" w="med" len="med"/>
          </a:ln>
          <a:effectLst/>
        </p:spPr>
        <p:txBody>
          <a:bodyPr wrap="none"/>
          <a:lstStyle/>
          <a:p>
            <a:endParaRPr lang="en-CA" sz="1800"/>
          </a:p>
        </p:txBody>
      </p:sp>
      <p:sp>
        <p:nvSpPr>
          <p:cNvPr id="648197" name="Rectangle 5"/>
          <p:cNvSpPr>
            <a:spLocks noGrp="1" noChangeArrowheads="1"/>
          </p:cNvSpPr>
          <p:nvPr>
            <p:ph type="dt" sz="half" idx="2"/>
          </p:nvPr>
        </p:nvSpPr>
        <p:spPr>
          <a:xfrm>
            <a:off x="1320800" y="6248400"/>
            <a:ext cx="2540000" cy="457200"/>
          </a:xfrm>
        </p:spPr>
        <p:txBody>
          <a:bodyPr/>
          <a:lstStyle>
            <a:lvl1pPr>
              <a:defRPr>
                <a:solidFill>
                  <a:schemeClr val="bg2"/>
                </a:solidFill>
              </a:defRPr>
            </a:lvl1pPr>
          </a:lstStyle>
          <a:p>
            <a:r>
              <a:rPr lang="en-US"/>
              <a:t>SENG697 (Fall 2007)</a:t>
            </a:r>
            <a:endParaRPr lang="en-US" altLang="ja-JP"/>
          </a:p>
        </p:txBody>
      </p:sp>
      <p:sp>
        <p:nvSpPr>
          <p:cNvPr id="648198" name="Rectangle 6"/>
          <p:cNvSpPr>
            <a:spLocks noGrp="1" noChangeArrowheads="1"/>
          </p:cNvSpPr>
          <p:nvPr>
            <p:ph type="ftr" sz="quarter" idx="3"/>
          </p:nvPr>
        </p:nvSpPr>
        <p:spPr>
          <a:xfrm>
            <a:off x="4572000" y="6248400"/>
            <a:ext cx="3860800" cy="457200"/>
          </a:xfrm>
        </p:spPr>
        <p:txBody>
          <a:bodyPr/>
          <a:lstStyle>
            <a:lvl1pPr>
              <a:defRPr>
                <a:solidFill>
                  <a:schemeClr val="bg2"/>
                </a:solidFill>
              </a:defRPr>
            </a:lvl1pPr>
          </a:lstStyle>
          <a:p>
            <a:r>
              <a:rPr lang="ja-JP" altLang="en-US"/>
              <a:t>far@ucalgary.ca</a:t>
            </a:r>
            <a:endParaRPr lang="en-US" altLang="ja-JP"/>
          </a:p>
        </p:txBody>
      </p:sp>
      <p:sp>
        <p:nvSpPr>
          <p:cNvPr id="648199" name="Rectangle 7"/>
          <p:cNvSpPr>
            <a:spLocks noGrp="1" noChangeArrowheads="1"/>
          </p:cNvSpPr>
          <p:nvPr>
            <p:ph type="sldNum" sz="quarter" idx="4"/>
          </p:nvPr>
        </p:nvSpPr>
        <p:spPr>
          <a:xfrm>
            <a:off x="9144000" y="6248400"/>
            <a:ext cx="2540000" cy="457200"/>
          </a:xfrm>
        </p:spPr>
        <p:txBody>
          <a:bodyPr/>
          <a:lstStyle>
            <a:lvl1pPr>
              <a:defRPr>
                <a:solidFill>
                  <a:schemeClr val="bg2"/>
                </a:solidFill>
              </a:defRPr>
            </a:lvl1pPr>
          </a:lstStyle>
          <a:p>
            <a:fld id="{95232F20-8D4C-4FF7-ADC1-A97AC17BD314}" type="slidenum">
              <a:rPr lang="ja-JP" altLang="en-US"/>
              <a:t>‹#›</a:t>
            </a:fld>
            <a:endParaRPr lang="en-US" altLang="ja-JP"/>
          </a:p>
        </p:txBody>
      </p:sp>
      <p:sp>
        <p:nvSpPr>
          <p:cNvPr id="648200" name="Rectangle 8"/>
          <p:cNvSpPr>
            <a:spLocks noGrp="1" noChangeArrowheads="1"/>
          </p:cNvSpPr>
          <p:nvPr>
            <p:ph type="subTitle" idx="1"/>
          </p:nvPr>
        </p:nvSpPr>
        <p:spPr>
          <a:xfrm>
            <a:off x="2446867" y="3716338"/>
            <a:ext cx="9313333" cy="1752600"/>
          </a:xfrm>
        </p:spPr>
        <p:txBody>
          <a:bodyPr/>
          <a:lstStyle>
            <a:lvl1pPr marL="0" indent="0" algn="ctr">
              <a:buFont typeface="Wingdings" panose="05000000000000000000" pitchFamily="2" charset="2"/>
              <a:buNone/>
              <a:defRPr/>
            </a:lvl1pPr>
          </a:lstStyle>
          <a:p>
            <a:r>
              <a:rPr lang="en-US" altLang="ja-JP"/>
              <a:t>Click to edit Master subtitle style</a:t>
            </a:r>
          </a:p>
        </p:txBody>
      </p:sp>
      <p:sp>
        <p:nvSpPr>
          <p:cNvPr id="648201" name="Rectangle 9"/>
          <p:cNvSpPr>
            <a:spLocks noGrp="1" noChangeArrowheads="1"/>
          </p:cNvSpPr>
          <p:nvPr>
            <p:ph type="ctrTitle"/>
          </p:nvPr>
        </p:nvSpPr>
        <p:spPr>
          <a:xfrm>
            <a:off x="2446867" y="1371600"/>
            <a:ext cx="9237133" cy="2128838"/>
          </a:xfrm>
        </p:spPr>
        <p:txBody>
          <a:bodyPr/>
          <a:lstStyle>
            <a:lvl1pPr>
              <a:defRPr>
                <a:ea typeface="Arial Unicode MS" panose="020B0604020202020204" pitchFamily="50" charset="-128"/>
                <a:cs typeface="Arial Unicode MS" panose="020B0604020202020204" pitchFamily="50" charset="-128"/>
              </a:defRPr>
            </a:lvl1pPr>
          </a:lstStyle>
          <a:p>
            <a:r>
              <a:rPr lang="en-US" altLang="ja-JP"/>
              <a:t>Click to edit Master title style</a:t>
            </a:r>
          </a:p>
        </p:txBody>
      </p:sp>
    </p:spTree>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E6B1DEAD-7992-420D-B87A-30322BA01843}" type="slidenum">
              <a:rPr lang="ja-JP" altLang="en-US"/>
              <a:t>‹#›</a:t>
            </a:fld>
            <a:endParaRPr lang="en-US" altLang="ja-JP"/>
          </a:p>
        </p:txBody>
      </p:sp>
    </p:spTree>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45601" y="260351"/>
            <a:ext cx="2679700" cy="58324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1200152" y="260351"/>
            <a:ext cx="7842249" cy="5832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04D34B5C-7F3E-425E-ADF3-038868261E82}" type="slidenum">
              <a:rPr lang="ja-JP" altLang="en-US"/>
              <a:t>‹#›</a:t>
            </a:fld>
            <a:endParaRPr lang="en-US" altLang="ja-JP"/>
          </a:p>
        </p:txBody>
      </p:sp>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A4BAB868-1E00-44C6-B1AB-DFCC5F9865BA}" type="slidenum">
              <a:rPr lang="ja-JP" altLang="en-US"/>
              <a:t>‹#›</a:t>
            </a:fld>
            <a:endParaRPr lang="en-US" altLang="ja-JP"/>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55A9038B-FC62-430B-ABCA-52AB400C562E}" type="slidenum">
              <a:rPr lang="ja-JP" altLang="en-US"/>
              <a:t>‹#›</a:t>
            </a:fld>
            <a:endParaRPr lang="en-US" altLang="ja-JP"/>
          </a:p>
        </p:txBody>
      </p:sp>
    </p:spTree>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1200151" y="1560513"/>
            <a:ext cx="52324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635751" y="1560513"/>
            <a:ext cx="52324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C6195CBF-EE0B-4DF9-B750-9D88F27AD928}" type="slidenum">
              <a:rPr lang="ja-JP" altLang="en-US"/>
              <a:t>‹#›</a:t>
            </a:fld>
            <a:endParaRPr lang="en-US" altLang="ja-JP"/>
          </a:p>
        </p:txBody>
      </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lvl1pPr>
              <a:defRPr/>
            </a:lvl1pPr>
          </a:lstStyle>
          <a:p>
            <a:r>
              <a:rPr lang="en-US"/>
              <a:t>SENG697 (Fall 2007)</a:t>
            </a:r>
            <a:endParaRPr lang="en-US" altLang="ja-JP"/>
          </a:p>
        </p:txBody>
      </p:sp>
      <p:sp>
        <p:nvSpPr>
          <p:cNvPr id="8" name="Footer Placeholder 7"/>
          <p:cNvSpPr>
            <a:spLocks noGrp="1"/>
          </p:cNvSpPr>
          <p:nvPr>
            <p:ph type="ftr" sz="quarter" idx="11"/>
          </p:nvPr>
        </p:nvSpPr>
        <p:spPr/>
        <p:txBody>
          <a:bodyPr/>
          <a:lstStyle>
            <a:lvl1pPr>
              <a:defRPr/>
            </a:lvl1pPr>
          </a:lstStyle>
          <a:p>
            <a:r>
              <a:rPr lang="ja-JP" altLang="en-US"/>
              <a:t>far@ucalgary.ca</a:t>
            </a:r>
            <a:endParaRPr lang="en-US" altLang="ja-JP"/>
          </a:p>
        </p:txBody>
      </p:sp>
      <p:sp>
        <p:nvSpPr>
          <p:cNvPr id="9" name="Slide Number Placeholder 8"/>
          <p:cNvSpPr>
            <a:spLocks noGrp="1"/>
          </p:cNvSpPr>
          <p:nvPr>
            <p:ph type="sldNum" sz="quarter" idx="12"/>
          </p:nvPr>
        </p:nvSpPr>
        <p:spPr/>
        <p:txBody>
          <a:bodyPr/>
          <a:lstStyle>
            <a:lvl1pPr>
              <a:defRPr/>
            </a:lvl1pPr>
          </a:lstStyle>
          <a:p>
            <a:fld id="{52BBF39D-ED5C-4FEE-8FC6-1B1A39BD3660}" type="slidenum">
              <a:rPr lang="ja-JP" altLang="en-US"/>
              <a:t>‹#›</a:t>
            </a:fld>
            <a:endParaRPr lang="en-US" altLang="ja-JP"/>
          </a:p>
        </p:txBody>
      </p:sp>
    </p:spTree>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lvl1pPr>
              <a:defRPr/>
            </a:lvl1pPr>
          </a:lstStyle>
          <a:p>
            <a:r>
              <a:rPr lang="en-US"/>
              <a:t>SENG697 (Fall 2007)</a:t>
            </a:r>
            <a:endParaRPr lang="en-US" altLang="ja-JP"/>
          </a:p>
        </p:txBody>
      </p:sp>
      <p:sp>
        <p:nvSpPr>
          <p:cNvPr id="4" name="Footer Placeholder 3"/>
          <p:cNvSpPr>
            <a:spLocks noGrp="1"/>
          </p:cNvSpPr>
          <p:nvPr>
            <p:ph type="ftr" sz="quarter" idx="11"/>
          </p:nvPr>
        </p:nvSpPr>
        <p:spPr/>
        <p:txBody>
          <a:bodyPr/>
          <a:lstStyle>
            <a:lvl1pPr>
              <a:defRPr/>
            </a:lvl1p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lvl1pPr>
              <a:defRPr/>
            </a:lvl1pPr>
          </a:lstStyle>
          <a:p>
            <a:fld id="{37FD599C-677F-4B2D-863C-EFEC37F35933}" type="slidenum">
              <a:rPr lang="ja-JP" altLang="en-US"/>
              <a:t>‹#›</a:t>
            </a:fld>
            <a:endParaRPr lang="en-US" altLang="ja-JP"/>
          </a:p>
        </p:txBody>
      </p:sp>
    </p:spTree>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SENG697 (Fall 2007)</a:t>
            </a:r>
            <a:endParaRPr lang="en-US" altLang="ja-JP"/>
          </a:p>
        </p:txBody>
      </p:sp>
      <p:sp>
        <p:nvSpPr>
          <p:cNvPr id="3" name="Footer Placeholder 2"/>
          <p:cNvSpPr>
            <a:spLocks noGrp="1"/>
          </p:cNvSpPr>
          <p:nvPr>
            <p:ph type="ftr" sz="quarter" idx="11"/>
          </p:nvPr>
        </p:nvSpPr>
        <p:spPr/>
        <p:txBody>
          <a:bodyPr/>
          <a:lstStyle>
            <a:lvl1pPr>
              <a:defRPr/>
            </a:lvl1pPr>
          </a:lstStyle>
          <a:p>
            <a:r>
              <a:rPr lang="ja-JP" altLang="en-US"/>
              <a:t>far@ucalgary.ca</a:t>
            </a:r>
            <a:endParaRPr lang="en-US" altLang="ja-JP"/>
          </a:p>
        </p:txBody>
      </p:sp>
      <p:sp>
        <p:nvSpPr>
          <p:cNvPr id="4" name="Slide Number Placeholder 3"/>
          <p:cNvSpPr>
            <a:spLocks noGrp="1"/>
          </p:cNvSpPr>
          <p:nvPr>
            <p:ph type="sldNum" sz="quarter" idx="12"/>
          </p:nvPr>
        </p:nvSpPr>
        <p:spPr/>
        <p:txBody>
          <a:bodyPr/>
          <a:lstStyle>
            <a:lvl1pPr>
              <a:defRPr/>
            </a:lvl1pPr>
          </a:lstStyle>
          <a:p>
            <a:fld id="{672F6B94-B843-496F-BFD6-5ED1A58B620C}" type="slidenum">
              <a:rPr lang="ja-JP" altLang="en-US"/>
              <a:t>‹#›</a:t>
            </a:fld>
            <a:endParaRPr lang="en-US" altLang="ja-JP"/>
          </a:p>
        </p:txBody>
      </p:sp>
    </p:spTree>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FCB87EBA-444C-4109-96D4-2F266CF6C88F}" type="slidenum">
              <a:rPr lang="ja-JP" altLang="en-US"/>
              <a:t>‹#›</a:t>
            </a:fld>
            <a:endParaRPr lang="en-US" altLang="ja-JP"/>
          </a:p>
        </p:txBody>
      </p:sp>
    </p:spTree>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98DAC2A1-4CF9-4B24-A3D3-7DE7BAC9C17A}" type="slidenum">
              <a:rPr lang="ja-JP" altLang="en-US"/>
              <a:t>‹#›</a:t>
            </a:fld>
            <a:endParaRPr lang="en-US" altLang="ja-JP"/>
          </a:p>
        </p:txBody>
      </p:sp>
    </p:spTree>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47193" name="Picture 25" descr="WP138"/>
          <p:cNvPicPr>
            <a:picLocks noChangeAspect="1" noChangeArrowheads="1"/>
          </p:cNvPicPr>
          <p:nvPr userDrawn="1"/>
        </p:nvPicPr>
        <p:blipFill>
          <a:blip r:embed="rId13"/>
          <a:srcRect/>
          <a:stretch>
            <a:fillRect/>
          </a:stretch>
        </p:blipFill>
        <p:spPr bwMode="auto">
          <a:xfrm>
            <a:off x="0" y="0"/>
            <a:ext cx="12192000" cy="6858000"/>
          </a:xfrm>
          <a:prstGeom prst="rect">
            <a:avLst/>
          </a:prstGeom>
          <a:noFill/>
        </p:spPr>
      </p:pic>
      <p:pic>
        <p:nvPicPr>
          <p:cNvPr id="647171" name="Picture 3" descr="logo4"/>
          <p:cNvPicPr>
            <a:picLocks noChangeAspect="1" noChangeArrowheads="1"/>
          </p:cNvPicPr>
          <p:nvPr/>
        </p:nvPicPr>
        <p:blipFill>
          <a:blip r:embed="rId14"/>
          <a:srcRect/>
          <a:stretch>
            <a:fillRect/>
          </a:stretch>
        </p:blipFill>
        <p:spPr bwMode="auto">
          <a:xfrm>
            <a:off x="334434" y="6180138"/>
            <a:ext cx="1536700" cy="488950"/>
          </a:xfrm>
          <a:prstGeom prst="rect">
            <a:avLst/>
          </a:prstGeom>
          <a:noFill/>
        </p:spPr>
      </p:pic>
      <p:sp>
        <p:nvSpPr>
          <p:cNvPr id="647172" name="Line 4"/>
          <p:cNvSpPr>
            <a:spLocks noChangeShapeType="1"/>
          </p:cNvSpPr>
          <p:nvPr/>
        </p:nvSpPr>
        <p:spPr bwMode="auto">
          <a:xfrm>
            <a:off x="1102785" y="1412875"/>
            <a:ext cx="10754783" cy="0"/>
          </a:xfrm>
          <a:prstGeom prst="line">
            <a:avLst/>
          </a:prstGeom>
          <a:noFill/>
          <a:ln w="38100">
            <a:solidFill>
              <a:srgbClr val="FF9900"/>
            </a:solidFill>
            <a:miter lim="800000"/>
            <a:headEnd type="oval" w="med" len="med"/>
            <a:tailEnd type="oval" w="med" len="med"/>
          </a:ln>
          <a:effectLst/>
        </p:spPr>
        <p:txBody>
          <a:bodyPr wrap="none"/>
          <a:lstStyle/>
          <a:p>
            <a:endParaRPr lang="en-CA" sz="1800"/>
          </a:p>
        </p:txBody>
      </p:sp>
      <p:sp>
        <p:nvSpPr>
          <p:cNvPr id="647177" name="Rectangle 9"/>
          <p:cNvSpPr>
            <a:spLocks noGrp="1" noChangeArrowheads="1"/>
          </p:cNvSpPr>
          <p:nvPr>
            <p:ph type="body" idx="1"/>
          </p:nvPr>
        </p:nvSpPr>
        <p:spPr bwMode="auto">
          <a:xfrm>
            <a:off x="1200151" y="1560513"/>
            <a:ext cx="10668000" cy="4532312"/>
          </a:xfrm>
          <a:prstGeom prst="rect">
            <a:avLst/>
          </a:prstGeom>
          <a:noFill/>
          <a:ln w="9525">
            <a:noFill/>
            <a:miter lim="800000"/>
          </a:ln>
          <a:effectLst/>
        </p:spPr>
        <p:txBody>
          <a:bodyPr vert="horz" wrap="square" lIns="91440" tIns="45720" rIns="91440" bIns="45720" numCol="1" anchor="t" anchorCtr="0" compatLnSpc="1"/>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647178" name="Rectangle 10"/>
          <p:cNvSpPr>
            <a:spLocks noGrp="1" noChangeArrowheads="1"/>
          </p:cNvSpPr>
          <p:nvPr>
            <p:ph type="dt" sz="half" idx="2"/>
          </p:nvPr>
        </p:nvSpPr>
        <p:spPr bwMode="auto">
          <a:xfrm>
            <a:off x="1219200" y="6381750"/>
            <a:ext cx="2540000" cy="400050"/>
          </a:xfrm>
          <a:prstGeom prst="rect">
            <a:avLst/>
          </a:prstGeom>
          <a:noFill/>
          <a:ln w="9525">
            <a:noFill/>
            <a:miter lim="800000"/>
          </a:ln>
          <a:effectLst/>
        </p:spPr>
        <p:txBody>
          <a:bodyPr vert="horz" wrap="square" lIns="91440" tIns="45720" rIns="91440" bIns="45720" numCol="1" anchor="b" anchorCtr="0" compatLnSpc="1"/>
          <a:lstStyle>
            <a:lvl1pPr>
              <a:defRPr kumimoji="0" sz="1200" b="0"/>
            </a:lvl1pPr>
          </a:lstStyle>
          <a:p>
            <a:r>
              <a:rPr lang="en-US"/>
              <a:t>SENG697 (Fall 2007)</a:t>
            </a:r>
            <a:endParaRPr lang="en-US" altLang="ja-JP"/>
          </a:p>
        </p:txBody>
      </p:sp>
      <p:sp>
        <p:nvSpPr>
          <p:cNvPr id="647179" name="Rectangle 11"/>
          <p:cNvSpPr>
            <a:spLocks noGrp="1" noChangeArrowheads="1"/>
          </p:cNvSpPr>
          <p:nvPr>
            <p:ph type="ftr" sz="quarter" idx="3"/>
          </p:nvPr>
        </p:nvSpPr>
        <p:spPr bwMode="auto">
          <a:xfrm>
            <a:off x="4470400" y="6381750"/>
            <a:ext cx="3860800" cy="400050"/>
          </a:xfrm>
          <a:prstGeom prst="rect">
            <a:avLst/>
          </a:prstGeom>
          <a:noFill/>
          <a:ln w="9525">
            <a:noFill/>
            <a:miter lim="800000"/>
          </a:ln>
          <a:effectLst/>
        </p:spPr>
        <p:txBody>
          <a:bodyPr vert="horz" wrap="square" lIns="91440" tIns="45720" rIns="91440" bIns="45720" numCol="1" anchor="b" anchorCtr="0" compatLnSpc="1"/>
          <a:lstStyle>
            <a:lvl1pPr algn="ctr">
              <a:defRPr kumimoji="0" sz="1200" b="0"/>
            </a:lvl1pPr>
          </a:lstStyle>
          <a:p>
            <a:r>
              <a:rPr lang="ja-JP" altLang="en-US"/>
              <a:t>far@ucalgary.ca</a:t>
            </a:r>
            <a:endParaRPr lang="en-US" altLang="ja-JP"/>
          </a:p>
        </p:txBody>
      </p:sp>
      <p:sp>
        <p:nvSpPr>
          <p:cNvPr id="647180" name="Rectangle 12"/>
          <p:cNvSpPr>
            <a:spLocks noGrp="1" noChangeArrowheads="1"/>
          </p:cNvSpPr>
          <p:nvPr>
            <p:ph type="sldNum" sz="quarter" idx="4"/>
          </p:nvPr>
        </p:nvSpPr>
        <p:spPr bwMode="auto">
          <a:xfrm>
            <a:off x="9042400" y="6381750"/>
            <a:ext cx="2540000" cy="400050"/>
          </a:xfrm>
          <a:prstGeom prst="rect">
            <a:avLst/>
          </a:prstGeom>
          <a:noFill/>
          <a:ln w="9525">
            <a:noFill/>
            <a:miter lim="800000"/>
          </a:ln>
          <a:effectLst/>
        </p:spPr>
        <p:txBody>
          <a:bodyPr vert="horz" wrap="square" lIns="91440" tIns="45720" rIns="91440" bIns="45720" numCol="1" anchor="b" anchorCtr="0" compatLnSpc="1"/>
          <a:lstStyle>
            <a:lvl1pPr algn="r">
              <a:defRPr kumimoji="0" sz="1200" b="0"/>
            </a:lvl1pPr>
          </a:lstStyle>
          <a:p>
            <a:fld id="{B11B43A2-5F84-46DB-BF79-78890F90E6E9}" type="slidenum">
              <a:rPr lang="ja-JP" altLang="en-US"/>
              <a:t>‹#›</a:t>
            </a:fld>
            <a:endParaRPr lang="en-US" altLang="ja-JP"/>
          </a:p>
        </p:txBody>
      </p:sp>
      <p:sp>
        <p:nvSpPr>
          <p:cNvPr id="647181" name="Line 13"/>
          <p:cNvSpPr>
            <a:spLocks noChangeShapeType="1"/>
          </p:cNvSpPr>
          <p:nvPr/>
        </p:nvSpPr>
        <p:spPr bwMode="auto">
          <a:xfrm>
            <a:off x="1102784" y="6453188"/>
            <a:ext cx="10657416" cy="0"/>
          </a:xfrm>
          <a:prstGeom prst="line">
            <a:avLst/>
          </a:prstGeom>
          <a:noFill/>
          <a:ln w="19050">
            <a:solidFill>
              <a:srgbClr val="FF9900"/>
            </a:solidFill>
            <a:miter lim="800000"/>
            <a:headEnd type="oval" w="med" len="med"/>
            <a:tailEnd type="oval" w="med" len="med"/>
          </a:ln>
          <a:effectLst/>
        </p:spPr>
        <p:txBody>
          <a:bodyPr wrap="none"/>
          <a:lstStyle/>
          <a:p>
            <a:endParaRPr lang="en-CA" sz="1800"/>
          </a:p>
        </p:txBody>
      </p:sp>
      <p:sp>
        <p:nvSpPr>
          <p:cNvPr id="647182" name="Rectangle 14"/>
          <p:cNvSpPr>
            <a:spLocks noGrp="1" noChangeArrowheads="1"/>
          </p:cNvSpPr>
          <p:nvPr>
            <p:ph type="title"/>
          </p:nvPr>
        </p:nvSpPr>
        <p:spPr bwMode="auto">
          <a:xfrm>
            <a:off x="1422401" y="260350"/>
            <a:ext cx="10502900" cy="1143000"/>
          </a:xfrm>
          <a:prstGeom prst="rect">
            <a:avLst/>
          </a:prstGeom>
          <a:noFill/>
          <a:ln w="9525">
            <a:noFill/>
            <a:miter lim="800000"/>
          </a:ln>
          <a:effectLst/>
        </p:spPr>
        <p:txBody>
          <a:bodyPr vert="horz" wrap="square" lIns="91440" tIns="45720" rIns="91440" bIns="45720" numCol="1" anchor="b" anchorCtr="0" compatLnSpc="1"/>
          <a:lstStyle/>
          <a:p>
            <a:pPr lvl="0"/>
            <a:r>
              <a:rPr lang="en-US" altLang="ja-JP"/>
              <a:t>Click to edit Master title style</a:t>
            </a:r>
          </a:p>
        </p:txBody>
      </p:sp>
      <p:pic>
        <p:nvPicPr>
          <p:cNvPr id="647194" name="Picture 26"/>
          <p:cNvPicPr>
            <a:picLocks noChangeAspect="1" noChangeArrowheads="1"/>
          </p:cNvPicPr>
          <p:nvPr userDrawn="1"/>
        </p:nvPicPr>
        <p:blipFill>
          <a:blip r:embed="rId15">
            <a:clrChange>
              <a:clrFrom>
                <a:srgbClr val="FFFFFF"/>
              </a:clrFrom>
              <a:clrTo>
                <a:srgbClr val="FFFFFF">
                  <a:alpha val="0"/>
                </a:srgbClr>
              </a:clrTo>
            </a:clrChange>
          </a:blip>
          <a:srcRect/>
          <a:stretch>
            <a:fillRect/>
          </a:stretch>
        </p:blipFill>
        <p:spPr bwMode="auto">
          <a:xfrm>
            <a:off x="0" y="547689"/>
            <a:ext cx="1481667" cy="1152525"/>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dissolve/>
  </p:transition>
  <p:hf hdr="0"/>
  <p:txStyles>
    <p:titleStyle>
      <a:lvl1pPr algn="l" rtl="0" fontAlgn="base">
        <a:spcBef>
          <a:spcPct val="0"/>
        </a:spcBef>
        <a:spcAft>
          <a:spcPct val="0"/>
        </a:spcAft>
        <a:defRPr kumimoji="1" sz="4000" b="1">
          <a:solidFill>
            <a:schemeClr val="tx2"/>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2pPr>
      <a:lvl3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3pPr>
      <a:lvl4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4pPr>
      <a:lvl5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5pPr>
      <a:lvl6pPr marL="4572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6pPr>
      <a:lvl7pPr marL="9144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7pPr>
      <a:lvl8pPr marL="13716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8pPr>
      <a:lvl9pPr marL="18288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930184" y="6457950"/>
            <a:ext cx="2540000" cy="400050"/>
          </a:xfrm>
        </p:spPr>
        <p:txBody>
          <a:bodyPr/>
          <a:lstStyle/>
          <a:p>
            <a:pPr fontAlgn="base">
              <a:spcBef>
                <a:spcPct val="0"/>
              </a:spcBef>
              <a:spcAft>
                <a:spcPct val="0"/>
              </a:spcAft>
            </a:pPr>
            <a:r>
              <a:rPr lang="en-US" dirty="0">
                <a:solidFill>
                  <a:srgbClr val="000000"/>
                </a:solidFill>
                <a:latin typeface="Tahoma" panose="020B0604030504040204" pitchFamily="34" charset="0"/>
                <a:ea typeface="MS PGothic" pitchFamily="50" charset="-128"/>
              </a:rPr>
              <a:t>SENG696 (Fall 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a:xfrm>
            <a:off x="10082348" y="6457950"/>
            <a:ext cx="1905000" cy="400050"/>
          </a:xfrm>
        </p:spPr>
        <p:txBody>
          <a:bodyPr/>
          <a:lstStyle/>
          <a:p>
            <a:pPr fontAlgn="base">
              <a:spcBef>
                <a:spcPct val="0"/>
              </a:spcBef>
              <a:spcAft>
                <a:spcPct val="0"/>
              </a:spcAft>
            </a:pPr>
            <a:fld id="{7CBF9A45-03DF-44E6-9073-62F29A809B41}" type="slidenum">
              <a:rPr lang="ja-JP" altLang="en-US">
                <a:solidFill>
                  <a:srgbClr val="000000"/>
                </a:solidFill>
                <a:latin typeface="Tahoma" panose="020B0604030504040204" pitchFamily="34" charset="0"/>
                <a:ea typeface="MS PGothic" pitchFamily="50" charset="-128"/>
              </a:rPr>
              <a:t>1</a:t>
            </a:fld>
            <a:endParaRPr lang="en-US" altLang="ja-JP" dirty="0">
              <a:solidFill>
                <a:srgbClr val="000000"/>
              </a:solidFill>
              <a:latin typeface="Tahoma" panose="020B0604030504040204" pitchFamily="34" charset="0"/>
              <a:ea typeface="MS PGothic" pitchFamily="50" charset="-128"/>
            </a:endParaRPr>
          </a:p>
        </p:txBody>
      </p:sp>
      <p:sp>
        <p:nvSpPr>
          <p:cNvPr id="1370114" name="Rectangle 2"/>
          <p:cNvSpPr>
            <a:spLocks noGrp="1" noChangeArrowheads="1"/>
          </p:cNvSpPr>
          <p:nvPr>
            <p:ph type="title"/>
          </p:nvPr>
        </p:nvSpPr>
        <p:spPr/>
        <p:txBody>
          <a:bodyPr/>
          <a:lstStyle/>
          <a:p>
            <a:r>
              <a:rPr lang="en-CA" dirty="0"/>
              <a:t>1. Business Case</a:t>
            </a:r>
          </a:p>
        </p:txBody>
      </p:sp>
      <p:sp>
        <p:nvSpPr>
          <p:cNvPr id="1370115" name="Rectangle 3"/>
          <p:cNvSpPr>
            <a:spLocks noGrp="1" noChangeArrowheads="1"/>
          </p:cNvSpPr>
          <p:nvPr>
            <p:ph type="body" idx="1"/>
          </p:nvPr>
        </p:nvSpPr>
        <p:spPr>
          <a:xfrm>
            <a:off x="1200151" y="1560513"/>
            <a:ext cx="10668000" cy="4370024"/>
          </a:xfrm>
        </p:spPr>
        <p:txBody>
          <a:bodyPr/>
          <a:lstStyle/>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In Canada, around 58% of households report that they own at least a cat or a dog, and they are in a constant need to visit the </a:t>
            </a:r>
            <a:r>
              <a:rPr lang="en-US" sz="2400">
                <a:latin typeface="Times New Roman" panose="02020503050405090304" pitchFamily="18" charset="0"/>
                <a:cs typeface="Times New Roman" panose="02020503050405090304" pitchFamily="18" charset="0"/>
              </a:rPr>
              <a:t>Pet clinic </a:t>
            </a:r>
            <a:r>
              <a:rPr lang="en-US" sz="2400" dirty="0">
                <a:latin typeface="Times New Roman" panose="02020503050405090304" pitchFamily="18" charset="0"/>
                <a:cs typeface="Times New Roman" panose="02020503050405090304" pitchFamily="18" charset="0"/>
              </a:rPr>
              <a:t>for their pet’s health-checkup. Pet-owners, amidst their busy schedule, await a website that can assist them in addressing their pet’s well-being requirements.</a:t>
            </a: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Currently, pet-owners do not have any centralized repository to store their pet’s health statistics. Maintenance of these records would open a plethora of opportunities for business as we can automate certain processes that expedite an animal’s treatment.</a:t>
            </a: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These records can be shared globally, helping veterinarians around the world to diagnose diseases based on the similarity of symptoms found in the same breeds in another part of the world.</a:t>
            </a: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fontAlgn="base">
              <a:spcBef>
                <a:spcPct val="0"/>
              </a:spcBef>
              <a:spcAft>
                <a:spcPct val="0"/>
              </a:spcAft>
            </a:pPr>
            <a:r>
              <a:rPr lang="en-US" dirty="0">
                <a:solidFill>
                  <a:srgbClr val="000000"/>
                </a:solidFill>
                <a:latin typeface="Tahoma" panose="020B0604030504040204" pitchFamily="34" charset="0"/>
                <a:ea typeface="MS PGothic" pitchFamily="50" charset="-128"/>
              </a:rPr>
              <a:t>SENG696 (Fall 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p:txBody>
          <a:bodyPr/>
          <a:lstStyle/>
          <a:p>
            <a:pPr fontAlgn="base">
              <a:spcBef>
                <a:spcPct val="0"/>
              </a:spcBef>
              <a:spcAft>
                <a:spcPct val="0"/>
              </a:spcAft>
            </a:pPr>
            <a:fld id="{0A39796A-6B36-48B4-B417-FA99A9C85417}" type="slidenum">
              <a:rPr lang="ja-JP" altLang="en-US">
                <a:solidFill>
                  <a:srgbClr val="000000"/>
                </a:solidFill>
                <a:latin typeface="Tahoma" panose="020B0604030504040204" pitchFamily="34" charset="0"/>
                <a:ea typeface="MS PGothic" pitchFamily="50" charset="-128"/>
              </a:rPr>
              <a:t>10</a:t>
            </a:fld>
            <a:endParaRPr lang="en-US" altLang="ja-JP">
              <a:solidFill>
                <a:srgbClr val="000000"/>
              </a:solidFill>
              <a:latin typeface="Tahoma" panose="020B0604030504040204" pitchFamily="34" charset="0"/>
              <a:ea typeface="MS PGothic" pitchFamily="50" charset="-128"/>
            </a:endParaRPr>
          </a:p>
        </p:txBody>
      </p:sp>
      <p:sp>
        <p:nvSpPr>
          <p:cNvPr id="1312770" name="Rectangle 2"/>
          <p:cNvSpPr>
            <a:spLocks noGrp="1" noChangeArrowheads="1"/>
          </p:cNvSpPr>
          <p:nvPr>
            <p:ph type="title"/>
          </p:nvPr>
        </p:nvSpPr>
        <p:spPr/>
        <p:txBody>
          <a:bodyPr/>
          <a:lstStyle/>
          <a:p>
            <a:r>
              <a:rPr lang="en-CA" dirty="0"/>
              <a:t>Agent Description (cont’d)</a:t>
            </a:r>
          </a:p>
        </p:txBody>
      </p:sp>
      <p:sp>
        <p:nvSpPr>
          <p:cNvPr id="1312771" name="Rectangle 3"/>
          <p:cNvSpPr>
            <a:spLocks noGrp="1" noChangeArrowheads="1"/>
          </p:cNvSpPr>
          <p:nvPr>
            <p:ph type="body" idx="1"/>
          </p:nvPr>
        </p:nvSpPr>
        <p:spPr>
          <a:xfrm>
            <a:off x="1219200" y="1656307"/>
            <a:ext cx="10432869" cy="4012973"/>
          </a:xfrm>
        </p:spPr>
        <p:txBody>
          <a:bodyPr/>
          <a:lstStyle/>
          <a:p>
            <a:pPr>
              <a:lnSpc>
                <a:spcPct val="80000"/>
              </a:lnSpc>
              <a:buFont typeface="Wingdings" panose="05000000000000000000" pitchFamily="2" charset="2"/>
              <a:buNone/>
            </a:pPr>
            <a:r>
              <a:rPr lang="en-US" sz="2000" b="1" i="1" dirty="0">
                <a:solidFill>
                  <a:srgbClr val="D60093"/>
                </a:solidFill>
                <a:effectLst>
                  <a:outerShdw blurRad="38100" dist="38100" dir="2700000" algn="tl">
                    <a:srgbClr val="C0C0C0"/>
                  </a:outerShdw>
                </a:effectLst>
              </a:rPr>
              <a:t>Reminder Agent</a:t>
            </a:r>
          </a:p>
          <a:p>
            <a:pPr>
              <a:lnSpc>
                <a:spcPct val="80000"/>
              </a:lnSpc>
              <a:buFont typeface="Wingdings" panose="05000000000000000000" pitchFamily="2" charset="2"/>
              <a:buChar char="§"/>
            </a:pPr>
            <a:endParaRPr lang="en-US" sz="1600" b="1" i="1" dirty="0">
              <a:solidFill>
                <a:srgbClr val="D60093"/>
              </a:solidFill>
              <a:effectLst>
                <a:outerShdw blurRad="38100" dist="38100" dir="2700000" algn="tl">
                  <a:srgbClr val="C0C0C0"/>
                </a:outerShdw>
              </a:effectLst>
            </a:endParaRPr>
          </a:p>
          <a:p>
            <a:pPr>
              <a:lnSpc>
                <a:spcPct val="80000"/>
              </a:lnSpc>
              <a:buFont typeface="Wingdings" panose="05000000000000000000" pitchFamily="2" charset="2"/>
              <a:buChar char="§"/>
            </a:pPr>
            <a:r>
              <a:rPr lang="en-CA" sz="1600" dirty="0"/>
              <a:t>The Reminder Agent communicates with the Clinic Agent, by waiting for its signals after an appointment is booked. If the user has activated reminders at the time of booking an appointment, the Reminder Agent would be sending automated SMS messages and e-mail notifications to the user on his/her registered e-mail account and mobile number. </a:t>
            </a:r>
          </a:p>
          <a:p>
            <a:pPr>
              <a:lnSpc>
                <a:spcPct val="80000"/>
              </a:lnSpc>
              <a:buFont typeface="Wingdings" panose="05000000000000000000" pitchFamily="2" charset="2"/>
              <a:buChar char="§"/>
            </a:pPr>
            <a:r>
              <a:rPr lang="en-CA" sz="1600" dirty="0"/>
              <a:t>Instead of a receptionist logging in every time to trigger a reminder, the Agent by itself sends the message at regular intervals(hours/days) as chosen by the user.</a:t>
            </a:r>
          </a:p>
          <a:p>
            <a:pPr>
              <a:lnSpc>
                <a:spcPct val="80000"/>
              </a:lnSpc>
              <a:buFont typeface="Wingdings" panose="05000000000000000000" pitchFamily="2" charset="2"/>
              <a:buChar char="§"/>
            </a:pPr>
            <a:r>
              <a:rPr lang="en-CA" sz="1600" dirty="0"/>
              <a:t>In case the appointment is cancelled or updated, the Reminder Agent also intelligently updates the text message and sends an updated notification to the user. </a:t>
            </a:r>
          </a:p>
          <a:p>
            <a:pPr>
              <a:lnSpc>
                <a:spcPct val="80000"/>
              </a:lnSpc>
              <a:buFont typeface="Wingdings" panose="05000000000000000000" pitchFamily="2" charset="2"/>
              <a:buChar char="§"/>
            </a:pPr>
            <a:r>
              <a:rPr lang="en-CA" sz="1600" dirty="0"/>
              <a:t>Once the appointment is complete, the Reminder Agent directly accesses the database to disable the alerting mechanism for that appointment. </a:t>
            </a:r>
          </a:p>
          <a:p>
            <a:pPr>
              <a:lnSpc>
                <a:spcPct val="80000"/>
              </a:lnSpc>
              <a:buFont typeface="Wingdings" panose="05000000000000000000" pitchFamily="2" charset="2"/>
              <a:buChar char="§"/>
            </a:pPr>
            <a:r>
              <a:rPr lang="en-CA" sz="1600" dirty="0"/>
              <a:t>In order to check if the registered email/phone number is valid, the Reminder Agent will trigger an acknowledgement  message at the time of booking the appointment. Subsequently, the other reminder messages will be forwarded in due course.</a:t>
            </a:r>
          </a:p>
          <a:p>
            <a:pPr>
              <a:lnSpc>
                <a:spcPct val="80000"/>
              </a:lnSpc>
              <a:buFont typeface="Wingdings" panose="05000000000000000000" pitchFamily="2" charset="2"/>
              <a:buChar char="§"/>
            </a:pPr>
            <a:r>
              <a:rPr lang="en-CA" sz="1600" dirty="0"/>
              <a:t>The Reminder Agent also triggers a notification once the report has been generated, based upon the feedback from the veterinarian. In this case, it will await signal from the Template Agent.</a:t>
            </a:r>
          </a:p>
          <a:p>
            <a:pPr>
              <a:lnSpc>
                <a:spcPct val="80000"/>
              </a:lnSpc>
              <a:buFont typeface="Wingdings" panose="05000000000000000000" pitchFamily="2" charset="2"/>
              <a:buChar char="§"/>
            </a:pPr>
            <a:r>
              <a:rPr lang="en-CA" sz="1600" dirty="0"/>
              <a:t>The Agent will keep a track of all the reminders sent to a particular number in the database for tracking purposes.</a:t>
            </a:r>
          </a:p>
          <a:p>
            <a:pPr>
              <a:lnSpc>
                <a:spcPct val="80000"/>
              </a:lnSpc>
            </a:pPr>
            <a:endParaRPr lang="en-CA" sz="1600" dirty="0"/>
          </a:p>
        </p:txBody>
      </p:sp>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Agent Description (cont’d)</a:t>
            </a:r>
          </a:p>
        </p:txBody>
      </p:sp>
      <p:sp>
        <p:nvSpPr>
          <p:cNvPr id="3" name="Content Placeholder 2"/>
          <p:cNvSpPr>
            <a:spLocks noGrp="1"/>
          </p:cNvSpPr>
          <p:nvPr>
            <p:ph idx="1"/>
          </p:nvPr>
        </p:nvSpPr>
        <p:spPr>
          <a:xfrm>
            <a:off x="1200151" y="1560513"/>
            <a:ext cx="10502900" cy="4532312"/>
          </a:xfrm>
        </p:spPr>
        <p:txBody>
          <a:bodyPr/>
          <a:lstStyle/>
          <a:p>
            <a:pPr marL="0" indent="0">
              <a:buNone/>
            </a:pPr>
            <a:r>
              <a:rPr lang="en-US" sz="2400" b="1" i="1" dirty="0">
                <a:solidFill>
                  <a:srgbClr val="D60093"/>
                </a:solidFill>
                <a:effectLst>
                  <a:outerShdw blurRad="38100" dist="38100" dir="2700000" algn="tl">
                    <a:srgbClr val="C0C0C0"/>
                  </a:outerShdw>
                </a:effectLst>
              </a:rPr>
              <a:t>Template Agent</a:t>
            </a:r>
          </a:p>
          <a:p>
            <a:r>
              <a:rPr lang="en-US" sz="2400" dirty="0"/>
              <a:t>The Template Agent provides the doctor with different letter templates. Depending upon the video interaction between the doctor and the patient, the doctor can select and use the in-built template to report their diagnosis.</a:t>
            </a:r>
          </a:p>
          <a:p>
            <a:r>
              <a:rPr lang="en-US" sz="2400" dirty="0"/>
              <a:t>The Template Agent communicates with the Clinic System Agent after the video interaction between the client and doctor is complete. </a:t>
            </a:r>
          </a:p>
          <a:p>
            <a:r>
              <a:rPr lang="en-US" sz="2400" dirty="0"/>
              <a:t>If the Template Agent receives a request from the Clinic System Agent, the doctor is requested to input their feedback. </a:t>
            </a:r>
          </a:p>
          <a:p>
            <a:r>
              <a:rPr lang="en-US" sz="2400" dirty="0"/>
              <a:t>A medical report is generated based on the doctor’s feedback and sent to the Clinic System Agent, which presents it to the user.</a:t>
            </a:r>
            <a:endParaRPr lang="en-CA" sz="2400"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11</a:t>
            </a:fld>
            <a:endParaRPr lang="en-US" altLang="ja-JP" dirty="0"/>
          </a:p>
        </p:txBody>
      </p:sp>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Agent Description (cont’d)</a:t>
            </a:r>
          </a:p>
        </p:txBody>
      </p:sp>
      <p:sp>
        <p:nvSpPr>
          <p:cNvPr id="3" name="Content Placeholder 2"/>
          <p:cNvSpPr>
            <a:spLocks noGrp="1"/>
          </p:cNvSpPr>
          <p:nvPr>
            <p:ph idx="1"/>
          </p:nvPr>
        </p:nvSpPr>
        <p:spPr>
          <a:xfrm>
            <a:off x="1200151" y="1560513"/>
            <a:ext cx="10502900" cy="4532312"/>
          </a:xfrm>
        </p:spPr>
        <p:txBody>
          <a:bodyPr/>
          <a:lstStyle/>
          <a:p>
            <a:pPr marL="0" indent="0">
              <a:buNone/>
            </a:pPr>
            <a:r>
              <a:rPr lang="en-US" sz="2400" b="1" i="1" dirty="0">
                <a:solidFill>
                  <a:srgbClr val="D60093"/>
                </a:solidFill>
                <a:effectLst>
                  <a:outerShdw blurRad="38100" dist="38100" dir="2700000" algn="tl">
                    <a:srgbClr val="C0C0C0"/>
                  </a:outerShdw>
                </a:effectLst>
              </a:rPr>
              <a:t>Video link Agent</a:t>
            </a:r>
          </a:p>
          <a:p>
            <a:pPr>
              <a:buFont typeface="Wingdings" panose="05000000000000000000" pitchFamily="2" charset="2"/>
              <a:buChar char="§"/>
            </a:pPr>
            <a:r>
              <a:rPr lang="en-US" sz="2200" dirty="0"/>
              <a:t>The video link agent is responsible to generate a video link at the time of the appointment of the patient and send it to the registered email id as well as the registered mobile number of the patient.</a:t>
            </a:r>
          </a:p>
          <a:p>
            <a:pPr>
              <a:buFont typeface="Wingdings" panose="05000000000000000000" pitchFamily="2" charset="2"/>
              <a:buChar char="§"/>
            </a:pPr>
            <a:r>
              <a:rPr lang="en-US" sz="2200" dirty="0"/>
              <a:t>The video agent directly communicates with the clinic system agent and creates the links according to the time slots selected by the patients.</a:t>
            </a:r>
          </a:p>
          <a:p>
            <a:pPr>
              <a:buFont typeface="Wingdings" panose="05000000000000000000" pitchFamily="2" charset="2"/>
              <a:buChar char="§"/>
            </a:pPr>
            <a:r>
              <a:rPr lang="en-US" sz="2200" dirty="0"/>
              <a:t>To facilitate the video-based interaction between the doctor and patient, the system will use existing video conferencing platforms (ZOOM, Google Meet, etc.)</a:t>
            </a:r>
          </a:p>
          <a:p>
            <a:pPr>
              <a:buFont typeface="Wingdings" panose="05000000000000000000" pitchFamily="2" charset="2"/>
              <a:buChar char="§"/>
            </a:pPr>
            <a:r>
              <a:rPr lang="en-US" sz="2200" dirty="0"/>
              <a:t>Patients will be able to join the meeting at their scheduled appointment time and the link will expire in 60 minutes which is the maximum time for consultation.</a:t>
            </a:r>
          </a:p>
          <a:p>
            <a:pPr>
              <a:buFont typeface="Wingdings" panose="05000000000000000000" pitchFamily="2" charset="2"/>
              <a:buChar char="§"/>
            </a:pPr>
            <a:r>
              <a:rPr lang="en-US" sz="2200" dirty="0"/>
              <a:t>If the consultation needs more time than 60 minutes, then the patient will have to make another appointment with the clinic in order to continue it.</a:t>
            </a:r>
            <a:endParaRPr lang="en-CA" sz="2200"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12</a:t>
            </a:fld>
            <a:endParaRPr lang="en-US" altLang="ja-JP" dirty="0"/>
          </a:p>
        </p:txBody>
      </p:sp>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6. Design: Agent Model</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13</a:t>
            </a:fld>
            <a:endParaRPr lang="en-US" altLang="ja-JP"/>
          </a:p>
        </p:txBody>
      </p:sp>
      <p:pic>
        <p:nvPicPr>
          <p:cNvPr id="12" name="Picture 11"/>
          <p:cNvPicPr>
            <a:picLocks noChangeAspect="1"/>
          </p:cNvPicPr>
          <p:nvPr/>
        </p:nvPicPr>
        <p:blipFill>
          <a:blip r:embed="rId2"/>
          <a:stretch>
            <a:fillRect/>
          </a:stretch>
        </p:blipFill>
        <p:spPr>
          <a:xfrm>
            <a:off x="2162176" y="1628774"/>
            <a:ext cx="8391524" cy="4486275"/>
          </a:xfrm>
          <a:prstGeom prst="rect">
            <a:avLst/>
          </a:prstGeom>
        </p:spPr>
      </p:pic>
    </p:spTree>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7. Design: Service Model</a:t>
            </a:r>
          </a:p>
        </p:txBody>
      </p:sp>
      <p:graphicFrame>
        <p:nvGraphicFramePr>
          <p:cNvPr id="7" name="Content Placeholder 6"/>
          <p:cNvGraphicFramePr>
            <a:graphicFrameLocks noGrp="1"/>
          </p:cNvGraphicFramePr>
          <p:nvPr>
            <p:ph idx="1"/>
          </p:nvPr>
        </p:nvGraphicFramePr>
        <p:xfrm>
          <a:off x="1622613" y="1918447"/>
          <a:ext cx="8803340" cy="3517152"/>
        </p:xfrm>
        <a:graphic>
          <a:graphicData uri="http://schemas.openxmlformats.org/drawingml/2006/table">
            <a:tbl>
              <a:tblPr firstRow="1" firstCol="1" bandRow="1">
                <a:tableStyleId>{5C22544A-7EE6-4342-B048-85BDC9FD1C3A}</a:tableStyleId>
              </a:tblPr>
              <a:tblGrid>
                <a:gridCol w="1484209">
                  <a:extLst>
                    <a:ext uri="{9D8B030D-6E8A-4147-A177-3AD203B41FA5}">
                      <a16:colId xmlns:a16="http://schemas.microsoft.com/office/drawing/2014/main" val="20000"/>
                    </a:ext>
                  </a:extLst>
                </a:gridCol>
                <a:gridCol w="1365164">
                  <a:extLst>
                    <a:ext uri="{9D8B030D-6E8A-4147-A177-3AD203B41FA5}">
                      <a16:colId xmlns:a16="http://schemas.microsoft.com/office/drawing/2014/main" val="20001"/>
                    </a:ext>
                  </a:extLst>
                </a:gridCol>
                <a:gridCol w="2204475">
                  <a:extLst>
                    <a:ext uri="{9D8B030D-6E8A-4147-A177-3AD203B41FA5}">
                      <a16:colId xmlns:a16="http://schemas.microsoft.com/office/drawing/2014/main" val="20002"/>
                    </a:ext>
                  </a:extLst>
                </a:gridCol>
                <a:gridCol w="1888449">
                  <a:extLst>
                    <a:ext uri="{9D8B030D-6E8A-4147-A177-3AD203B41FA5}">
                      <a16:colId xmlns:a16="http://schemas.microsoft.com/office/drawing/2014/main" val="20003"/>
                    </a:ext>
                  </a:extLst>
                </a:gridCol>
                <a:gridCol w="1861043">
                  <a:extLst>
                    <a:ext uri="{9D8B030D-6E8A-4147-A177-3AD203B41FA5}">
                      <a16:colId xmlns:a16="http://schemas.microsoft.com/office/drawing/2014/main" val="20004"/>
                    </a:ext>
                  </a:extLst>
                </a:gridCol>
              </a:tblGrid>
              <a:tr h="542910">
                <a:tc>
                  <a:txBody>
                    <a:bodyPr/>
                    <a:lstStyle/>
                    <a:p>
                      <a:pPr algn="ctr">
                        <a:lnSpc>
                          <a:spcPct val="107000"/>
                        </a:lnSpc>
                        <a:spcAft>
                          <a:spcPts val="800"/>
                        </a:spcAft>
                      </a:pPr>
                      <a:r>
                        <a:rPr lang="en-CA" sz="1100" dirty="0">
                          <a:effectLst/>
                        </a:rPr>
                        <a:t>Service</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Input</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Output</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Pre – Conditions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Post Conditions</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extLst>
                  <a:ext uri="{0D108BD9-81ED-4DB2-BD59-A6C34878D82A}">
                    <a16:rowId xmlns:a16="http://schemas.microsoft.com/office/drawing/2014/main" val="10000"/>
                  </a:ext>
                </a:extLst>
              </a:tr>
              <a:tr h="942854">
                <a:tc>
                  <a:txBody>
                    <a:bodyPr/>
                    <a:lstStyle/>
                    <a:p>
                      <a:pPr algn="ctr">
                        <a:lnSpc>
                          <a:spcPct val="107000"/>
                        </a:lnSpc>
                        <a:spcAft>
                          <a:spcPts val="800"/>
                        </a:spcAft>
                      </a:pPr>
                      <a:r>
                        <a:rPr lang="en-CA" sz="1100" dirty="0">
                          <a:effectLst/>
                        </a:rPr>
                        <a:t>E-Video Interaction</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Appointment Schedule</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Link for Video Interaction</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Successful connection to ZOOM/GOOGLE API</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Steady connection during the meeting</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extLst>
                  <a:ext uri="{0D108BD9-81ED-4DB2-BD59-A6C34878D82A}">
                    <a16:rowId xmlns:a16="http://schemas.microsoft.com/office/drawing/2014/main" val="10001"/>
                  </a:ext>
                </a:extLst>
              </a:tr>
              <a:tr h="1063199">
                <a:tc>
                  <a:txBody>
                    <a:bodyPr/>
                    <a:lstStyle/>
                    <a:p>
                      <a:pPr algn="ctr">
                        <a:lnSpc>
                          <a:spcPct val="107000"/>
                        </a:lnSpc>
                        <a:spcAft>
                          <a:spcPts val="800"/>
                        </a:spcAft>
                      </a:pPr>
                      <a:r>
                        <a:rPr lang="en-CA" sz="1100">
                          <a:effectLst/>
                        </a:rPr>
                        <a:t>Reminder</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Appointment Schedule</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Notifications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User email-id and mobile number required</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 </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extLst>
                  <a:ext uri="{0D108BD9-81ED-4DB2-BD59-A6C34878D82A}">
                    <a16:rowId xmlns:a16="http://schemas.microsoft.com/office/drawing/2014/main" val="10002"/>
                  </a:ext>
                </a:extLst>
              </a:tr>
              <a:tr h="968189">
                <a:tc>
                  <a:txBody>
                    <a:bodyPr/>
                    <a:lstStyle/>
                    <a:p>
                      <a:pPr algn="ctr">
                        <a:lnSpc>
                          <a:spcPct val="107000"/>
                        </a:lnSpc>
                        <a:spcAft>
                          <a:spcPts val="800"/>
                        </a:spcAft>
                      </a:pPr>
                      <a:r>
                        <a:rPr lang="en-CA" sz="1100" dirty="0">
                          <a:effectLst/>
                        </a:rPr>
                        <a:t>Template</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Doctor’s Feedback</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Report in a PDF format</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Successful completion of video interaction</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 </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14</a:t>
            </a:fld>
            <a:endParaRPr lang="en-US" altLang="ja-JP"/>
          </a:p>
        </p:txBody>
      </p:sp>
      <p:sp>
        <p:nvSpPr>
          <p:cNvPr id="8"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CA"/>
          </a:p>
        </p:txBody>
      </p:sp>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8. Design: Acquaintance Model</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15</a:t>
            </a:fld>
            <a:endParaRPr lang="en-US" altLang="ja-JP"/>
          </a:p>
        </p:txBody>
      </p:sp>
      <p:pic>
        <p:nvPicPr>
          <p:cNvPr id="10" name="Picture 9"/>
          <p:cNvPicPr>
            <a:picLocks noChangeAspect="1"/>
          </p:cNvPicPr>
          <p:nvPr/>
        </p:nvPicPr>
        <p:blipFill>
          <a:blip r:embed="rId2"/>
          <a:stretch>
            <a:fillRect/>
          </a:stretch>
        </p:blipFill>
        <p:spPr>
          <a:xfrm>
            <a:off x="1219200" y="1492470"/>
            <a:ext cx="9886950" cy="4771696"/>
          </a:xfrm>
          <a:prstGeom prst="rect">
            <a:avLst/>
          </a:prstGeom>
        </p:spPr>
      </p:pic>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9. Use Cases : Clinic Agent</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16</a:t>
            </a:fld>
            <a:endParaRPr lang="en-US" altLang="ja-JP"/>
          </a:p>
        </p:txBody>
      </p:sp>
      <p:pic>
        <p:nvPicPr>
          <p:cNvPr id="8" name="Picture 7"/>
          <p:cNvPicPr>
            <a:picLocks noChangeAspect="1"/>
          </p:cNvPicPr>
          <p:nvPr/>
        </p:nvPicPr>
        <p:blipFill>
          <a:blip r:embed="rId2"/>
          <a:stretch>
            <a:fillRect/>
          </a:stretch>
        </p:blipFill>
        <p:spPr>
          <a:xfrm>
            <a:off x="1552983" y="1584959"/>
            <a:ext cx="8052572" cy="4241075"/>
          </a:xfrm>
          <a:prstGeom prst="rect">
            <a:avLst/>
          </a:prstGeom>
        </p:spPr>
      </p:pic>
    </p:spTree>
    <p:extLst>
      <p:ext uri="{BB962C8B-B14F-4D97-AF65-F5344CB8AC3E}">
        <p14:creationId xmlns:p14="http://schemas.microsoft.com/office/powerpoint/2010/main" val="2555605272"/>
      </p:ext>
    </p:extLst>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Definition : Clinic Agent</a:t>
            </a:r>
            <a:endParaRPr lang="en-IN" dirty="0"/>
          </a:p>
        </p:txBody>
      </p:sp>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17</a:t>
            </a:fld>
            <a:endParaRPr lang="en-US" altLang="ja-JP"/>
          </a:p>
        </p:txBody>
      </p:sp>
      <p:pic>
        <p:nvPicPr>
          <p:cNvPr id="9" name="Picture 8"/>
          <p:cNvPicPr>
            <a:picLocks noChangeAspect="1"/>
          </p:cNvPicPr>
          <p:nvPr/>
        </p:nvPicPr>
        <p:blipFill>
          <a:blip r:embed="rId2"/>
          <a:stretch>
            <a:fillRect/>
          </a:stretch>
        </p:blipFill>
        <p:spPr>
          <a:xfrm>
            <a:off x="1572487" y="1592670"/>
            <a:ext cx="9047026" cy="4599759"/>
          </a:xfrm>
          <a:prstGeom prst="rect">
            <a:avLst/>
          </a:prstGeom>
        </p:spPr>
      </p:pic>
    </p:spTree>
    <p:extLst>
      <p:ext uri="{BB962C8B-B14F-4D97-AF65-F5344CB8AC3E}">
        <p14:creationId xmlns:p14="http://schemas.microsoft.com/office/powerpoint/2010/main" val="2849661493"/>
      </p:ext>
    </p:extLst>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Definition : Clinic Agent</a:t>
            </a:r>
            <a:endParaRPr lang="en-IN" dirty="0"/>
          </a:p>
        </p:txBody>
      </p:sp>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18</a:t>
            </a:fld>
            <a:endParaRPr lang="en-US" altLang="ja-JP"/>
          </a:p>
        </p:txBody>
      </p:sp>
      <p:pic>
        <p:nvPicPr>
          <p:cNvPr id="3" name="Picture 2"/>
          <p:cNvPicPr>
            <a:picLocks noChangeAspect="1"/>
          </p:cNvPicPr>
          <p:nvPr/>
        </p:nvPicPr>
        <p:blipFill>
          <a:blip r:embed="rId2"/>
          <a:stretch>
            <a:fillRect/>
          </a:stretch>
        </p:blipFill>
        <p:spPr>
          <a:xfrm>
            <a:off x="1768848" y="1757922"/>
            <a:ext cx="7482728" cy="3786748"/>
          </a:xfrm>
          <a:prstGeom prst="rect">
            <a:avLst/>
          </a:prstGeom>
        </p:spPr>
      </p:pic>
    </p:spTree>
    <p:extLst>
      <p:ext uri="{BB962C8B-B14F-4D97-AF65-F5344CB8AC3E}">
        <p14:creationId xmlns:p14="http://schemas.microsoft.com/office/powerpoint/2010/main" val="1216634805"/>
      </p:ext>
    </p:extLst>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9. Use Cases : Appointment Agent</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19</a:t>
            </a:fld>
            <a:endParaRPr lang="en-US" altLang="ja-JP"/>
          </a:p>
        </p:txBody>
      </p:sp>
      <p:pic>
        <p:nvPicPr>
          <p:cNvPr id="3" name="Picture 2"/>
          <p:cNvPicPr>
            <a:picLocks noChangeAspect="1"/>
          </p:cNvPicPr>
          <p:nvPr/>
        </p:nvPicPr>
        <p:blipFill>
          <a:blip r:embed="rId2"/>
          <a:stretch>
            <a:fillRect/>
          </a:stretch>
        </p:blipFill>
        <p:spPr>
          <a:xfrm>
            <a:off x="1377950" y="1515290"/>
            <a:ext cx="8934450" cy="4368437"/>
          </a:xfrm>
          <a:prstGeom prst="rect">
            <a:avLst/>
          </a:prstGeom>
        </p:spPr>
      </p:pic>
    </p:spTree>
    <p:extLst>
      <p:ext uri="{BB962C8B-B14F-4D97-AF65-F5344CB8AC3E}">
        <p14:creationId xmlns:p14="http://schemas.microsoft.com/office/powerpoint/2010/main" val="3101799758"/>
      </p:ext>
    </p:extLst>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938894" y="6457950"/>
            <a:ext cx="2540000" cy="400050"/>
          </a:xfrm>
        </p:spPr>
        <p:txBody>
          <a:bodyPr/>
          <a:lstStyle/>
          <a:p>
            <a:pPr fontAlgn="base">
              <a:spcBef>
                <a:spcPct val="0"/>
              </a:spcBef>
              <a:spcAft>
                <a:spcPct val="0"/>
              </a:spcAft>
            </a:pPr>
            <a:r>
              <a:rPr lang="en-US" dirty="0">
                <a:solidFill>
                  <a:srgbClr val="000000"/>
                </a:solidFill>
                <a:latin typeface="Tahoma" panose="020B0604030504040204" pitchFamily="34" charset="0"/>
                <a:ea typeface="MS PGothic" pitchFamily="50" charset="-128"/>
              </a:rPr>
              <a:t>SENG696 (Fall 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a:xfrm>
            <a:off x="10134599" y="6457950"/>
            <a:ext cx="1905000" cy="400050"/>
          </a:xfrm>
        </p:spPr>
        <p:txBody>
          <a:bodyPr/>
          <a:lstStyle/>
          <a:p>
            <a:pPr fontAlgn="base">
              <a:spcBef>
                <a:spcPct val="0"/>
              </a:spcBef>
              <a:spcAft>
                <a:spcPct val="0"/>
              </a:spcAft>
            </a:pPr>
            <a:fld id="{7CBF9A45-03DF-44E6-9073-62F29A809B41}" type="slidenum">
              <a:rPr lang="ja-JP" altLang="en-US">
                <a:solidFill>
                  <a:srgbClr val="000000"/>
                </a:solidFill>
                <a:latin typeface="Tahoma" panose="020B0604030504040204" pitchFamily="34" charset="0"/>
                <a:ea typeface="MS PGothic" pitchFamily="50" charset="-128"/>
              </a:rPr>
              <a:t>2</a:t>
            </a:fld>
            <a:endParaRPr lang="en-US" altLang="ja-JP" dirty="0">
              <a:solidFill>
                <a:srgbClr val="000000"/>
              </a:solidFill>
              <a:latin typeface="Tahoma" panose="020B0604030504040204" pitchFamily="34" charset="0"/>
              <a:ea typeface="MS PGothic" pitchFamily="50" charset="-128"/>
            </a:endParaRPr>
          </a:p>
        </p:txBody>
      </p:sp>
      <p:sp>
        <p:nvSpPr>
          <p:cNvPr id="1370114" name="Rectangle 2"/>
          <p:cNvSpPr>
            <a:spLocks noGrp="1" noChangeArrowheads="1"/>
          </p:cNvSpPr>
          <p:nvPr>
            <p:ph type="title"/>
          </p:nvPr>
        </p:nvSpPr>
        <p:spPr/>
        <p:txBody>
          <a:bodyPr/>
          <a:lstStyle/>
          <a:p>
            <a:r>
              <a:rPr lang="en-CA" dirty="0"/>
              <a:t>1. Business Case (cont’d)</a:t>
            </a:r>
          </a:p>
        </p:txBody>
      </p:sp>
      <p:sp>
        <p:nvSpPr>
          <p:cNvPr id="1370115" name="Rectangle 3"/>
          <p:cNvSpPr>
            <a:spLocks noGrp="1" noChangeArrowheads="1"/>
          </p:cNvSpPr>
          <p:nvPr>
            <p:ph type="body" idx="1"/>
          </p:nvPr>
        </p:nvSpPr>
        <p:spPr>
          <a:xfrm>
            <a:off x="1173118" y="1403350"/>
            <a:ext cx="10668000" cy="4613864"/>
          </a:xfrm>
        </p:spPr>
        <p:txBody>
          <a:bodyPr/>
          <a:lstStyle/>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Pet-owners are dependent on calls from the veterinary clinic to schedule timely appointments that match their routine and visit in person to get their pets examined. There is no provision to avail these services from home.</a:t>
            </a: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Even after scheduling an appointment, owners might forget to update their schedule and visit the clinic on time. This could play a big role in ensuring timely treatment for the animals.</a:t>
            </a: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Vets currently have to spend a lot of time submitting reports for the animals they examine. Automating the process with a built-in template will maximize the time-utilization and efficiency of the clinic.</a:t>
            </a:r>
          </a:p>
          <a:p>
            <a:pPr marL="285750" indent="-285750">
              <a:buClr>
                <a:srgbClr val="002060"/>
              </a:buClr>
              <a:buFont typeface="Wingdings" panose="05000000000000000000" pitchFamily="2" charset="2"/>
              <a:buChar char="§"/>
            </a:pPr>
            <a:r>
              <a:rPr lang="en-CA" sz="2400" dirty="0"/>
              <a:t>In this situation, intelligent agents have a great potential in helping the owners get timely appointments and prevent deprivation of proper care and diagnosis for their pets.</a:t>
            </a:r>
            <a:endParaRPr lang="en-US" sz="2400" dirty="0">
              <a:latin typeface="Times New Roman" panose="02020503050405090304" pitchFamily="18" charset="0"/>
              <a:cs typeface="Times New Roman" panose="02020503050405090304" pitchFamily="18" charset="0"/>
            </a:endParaRPr>
          </a:p>
          <a:p>
            <a:pPr marL="285750" indent="-285750">
              <a:buClr>
                <a:srgbClr val="002060"/>
              </a:buClr>
              <a:buFont typeface="Wingdings" panose="05000000000000000000" pitchFamily="2" charset="2"/>
              <a:buChar char="§"/>
            </a:pPr>
            <a:endParaRPr lang="en-US" sz="2400" dirty="0">
              <a:latin typeface="Times New Roman" panose="02020503050405090304" pitchFamily="18" charset="0"/>
              <a:cs typeface="Times New Roman" panose="02020503050405090304" pitchFamily="18" charset="0"/>
            </a:endParaRPr>
          </a:p>
        </p:txBody>
      </p:sp>
    </p:spTree>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F567-73E6-4E25-A69E-75076BC799B8}"/>
              </a:ext>
            </a:extLst>
          </p:cNvPr>
          <p:cNvSpPr>
            <a:spLocks noGrp="1"/>
          </p:cNvSpPr>
          <p:nvPr>
            <p:ph type="title"/>
          </p:nvPr>
        </p:nvSpPr>
        <p:spPr/>
        <p:txBody>
          <a:bodyPr/>
          <a:lstStyle/>
          <a:p>
            <a:r>
              <a:rPr lang="en-US" dirty="0"/>
              <a:t>Use Case Definition : Appointment Agent</a:t>
            </a:r>
            <a:endParaRPr lang="en-CA" dirty="0"/>
          </a:p>
        </p:txBody>
      </p:sp>
      <p:graphicFrame>
        <p:nvGraphicFramePr>
          <p:cNvPr id="8" name="Content Placeholder 7">
            <a:extLst>
              <a:ext uri="{FF2B5EF4-FFF2-40B4-BE49-F238E27FC236}">
                <a16:creationId xmlns:a16="http://schemas.microsoft.com/office/drawing/2014/main" id="{25F10F9E-A1CF-43EF-9BB8-B3A04A23BC07}"/>
              </a:ext>
            </a:extLst>
          </p:cNvPr>
          <p:cNvGraphicFramePr>
            <a:graphicFrameLocks noGrp="1"/>
          </p:cNvGraphicFramePr>
          <p:nvPr>
            <p:ph idx="1"/>
            <p:extLst>
              <p:ext uri="{D42A27DB-BD31-4B8C-83A1-F6EECF244321}">
                <p14:modId xmlns:p14="http://schemas.microsoft.com/office/powerpoint/2010/main" val="1838250757"/>
              </p:ext>
            </p:extLst>
          </p:nvPr>
        </p:nvGraphicFramePr>
        <p:xfrm>
          <a:off x="1743074" y="1952625"/>
          <a:ext cx="9153525" cy="3705224"/>
        </p:xfrm>
        <a:graphic>
          <a:graphicData uri="http://schemas.openxmlformats.org/drawingml/2006/table">
            <a:tbl>
              <a:tblPr firstRow="1" firstCol="1" bandRow="1"/>
              <a:tblGrid>
                <a:gridCol w="2163915">
                  <a:extLst>
                    <a:ext uri="{9D8B030D-6E8A-4147-A177-3AD203B41FA5}">
                      <a16:colId xmlns:a16="http://schemas.microsoft.com/office/drawing/2014/main" val="1286325860"/>
                    </a:ext>
                  </a:extLst>
                </a:gridCol>
                <a:gridCol w="6989610">
                  <a:extLst>
                    <a:ext uri="{9D8B030D-6E8A-4147-A177-3AD203B41FA5}">
                      <a16:colId xmlns:a16="http://schemas.microsoft.com/office/drawing/2014/main" val="1117309089"/>
                    </a:ext>
                  </a:extLst>
                </a:gridCol>
              </a:tblGrid>
              <a:tr h="304075">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Brief Description: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The Clinic System uses this Use case to schedule appointment for the user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610014"/>
                  </a:ext>
                </a:extLst>
              </a:tr>
              <a:tr h="304075">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Precondition(s):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User is registered and has requested for an appointment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653559"/>
                  </a:ext>
                </a:extLst>
              </a:tr>
              <a:tr h="622231">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Post Condition(s):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Considering all Services work as expected, the appointment agent can display, update, and prioritize appointments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3262411"/>
                  </a:ext>
                </a:extLst>
              </a:tr>
              <a:tr h="304075">
                <a:tc>
                  <a:txBody>
                    <a:bodyPr/>
                    <a:lstStyle/>
                    <a:p>
                      <a:pPr>
                        <a:lnSpc>
                          <a:spcPct val="107000"/>
                        </a:lnSpc>
                        <a:spcAft>
                          <a:spcPts val="800"/>
                        </a:spcAft>
                      </a:pPr>
                      <a:r>
                        <a:rPr lang="en-IN"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Process Steps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258803629"/>
                  </a:ext>
                </a:extLst>
              </a:tr>
              <a:tr h="304075">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1</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Appointment agent receives relevant user information from the clinic system agent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9118161"/>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Appointment Agent looks in the database for available slots and considers the nature of visit to allot a time slot to the user.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859037"/>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Information about the allotted time slot of the user is sent to the clinic system agent to display it to the user.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1865150"/>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appointment system agent updates the appointment details by in a case when an appointment is cancelled or needs to be prioritized.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3541414"/>
                  </a:ext>
                </a:extLst>
              </a:tr>
            </a:tbl>
          </a:graphicData>
        </a:graphic>
      </p:graphicFrame>
      <p:sp>
        <p:nvSpPr>
          <p:cNvPr id="4" name="Date Placeholder 3">
            <a:extLst>
              <a:ext uri="{FF2B5EF4-FFF2-40B4-BE49-F238E27FC236}">
                <a16:creationId xmlns:a16="http://schemas.microsoft.com/office/drawing/2014/main" id="{4520E35D-78E0-4F15-A1CE-87C4D02D05CD}"/>
              </a:ext>
            </a:extLst>
          </p:cNvPr>
          <p:cNvSpPr>
            <a:spLocks noGrp="1"/>
          </p:cNvSpPr>
          <p:nvPr>
            <p:ph type="dt" sz="half" idx="10"/>
          </p:nvPr>
        </p:nvSpPr>
        <p:spPr/>
        <p:txBody>
          <a:bodyPr/>
          <a:lstStyle/>
          <a:p>
            <a:r>
              <a:rPr lang="en-US"/>
              <a:t>SENG697 (Fall 2007)</a:t>
            </a:r>
            <a:endParaRPr lang="en-US" altLang="ja-JP"/>
          </a:p>
        </p:txBody>
      </p:sp>
      <p:sp>
        <p:nvSpPr>
          <p:cNvPr id="5" name="Footer Placeholder 4">
            <a:extLst>
              <a:ext uri="{FF2B5EF4-FFF2-40B4-BE49-F238E27FC236}">
                <a16:creationId xmlns:a16="http://schemas.microsoft.com/office/drawing/2014/main" id="{A4BBD065-CFB0-4AA8-B893-8CE3316396F2}"/>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261F0887-D6C4-4081-A5DF-43ABBEB2DA72}"/>
              </a:ext>
            </a:extLst>
          </p:cNvPr>
          <p:cNvSpPr>
            <a:spLocks noGrp="1"/>
          </p:cNvSpPr>
          <p:nvPr>
            <p:ph type="sldNum" sz="quarter" idx="12"/>
          </p:nvPr>
        </p:nvSpPr>
        <p:spPr/>
        <p:txBody>
          <a:bodyPr/>
          <a:lstStyle/>
          <a:p>
            <a:fld id="{A4BAB868-1E00-44C6-B1AB-DFCC5F9865BA}" type="slidenum">
              <a:rPr lang="ja-JP" altLang="en-US" smtClean="0"/>
              <a:t>20</a:t>
            </a:fld>
            <a:endParaRPr lang="en-US" altLang="ja-JP"/>
          </a:p>
        </p:txBody>
      </p:sp>
    </p:spTree>
    <p:extLst>
      <p:ext uri="{BB962C8B-B14F-4D97-AF65-F5344CB8AC3E}">
        <p14:creationId xmlns:p14="http://schemas.microsoft.com/office/powerpoint/2010/main" val="1765313091"/>
      </p:ext>
    </p:extLst>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DBA3B-0669-4E0A-B5B3-AF615757BAAB}"/>
              </a:ext>
            </a:extLst>
          </p:cNvPr>
          <p:cNvSpPr>
            <a:spLocks noGrp="1"/>
          </p:cNvSpPr>
          <p:nvPr>
            <p:ph type="title"/>
          </p:nvPr>
        </p:nvSpPr>
        <p:spPr/>
        <p:txBody>
          <a:bodyPr/>
          <a:lstStyle/>
          <a:p>
            <a:r>
              <a:rPr lang="en-US" dirty="0"/>
              <a:t>Use Case Definition : Appointment Agent</a:t>
            </a:r>
            <a:endParaRPr lang="en-CA" dirty="0"/>
          </a:p>
        </p:txBody>
      </p:sp>
      <p:pic>
        <p:nvPicPr>
          <p:cNvPr id="8" name="Content Placeholder 7">
            <a:extLst>
              <a:ext uri="{FF2B5EF4-FFF2-40B4-BE49-F238E27FC236}">
                <a16:creationId xmlns:a16="http://schemas.microsoft.com/office/drawing/2014/main" id="{362742C6-6EA4-425B-B247-E7888954380C}"/>
              </a:ext>
            </a:extLst>
          </p:cNvPr>
          <p:cNvPicPr>
            <a:picLocks noGrp="1" noChangeAspect="1"/>
          </p:cNvPicPr>
          <p:nvPr>
            <p:ph idx="1"/>
          </p:nvPr>
        </p:nvPicPr>
        <p:blipFill>
          <a:blip r:embed="rId2"/>
          <a:stretch>
            <a:fillRect/>
          </a:stretch>
        </p:blipFill>
        <p:spPr>
          <a:xfrm>
            <a:off x="2501153" y="1792940"/>
            <a:ext cx="7584141" cy="4150659"/>
          </a:xfrm>
          <a:prstGeom prst="rect">
            <a:avLst/>
          </a:prstGeom>
        </p:spPr>
      </p:pic>
      <p:sp>
        <p:nvSpPr>
          <p:cNvPr id="4" name="Date Placeholder 3">
            <a:extLst>
              <a:ext uri="{FF2B5EF4-FFF2-40B4-BE49-F238E27FC236}">
                <a16:creationId xmlns:a16="http://schemas.microsoft.com/office/drawing/2014/main" id="{95A8339D-7F0C-4D6B-A253-3B06C9D98063}"/>
              </a:ext>
            </a:extLst>
          </p:cNvPr>
          <p:cNvSpPr>
            <a:spLocks noGrp="1"/>
          </p:cNvSpPr>
          <p:nvPr>
            <p:ph type="dt" sz="half" idx="10"/>
          </p:nvPr>
        </p:nvSpPr>
        <p:spPr/>
        <p:txBody>
          <a:bodyPr/>
          <a:lstStyle/>
          <a:p>
            <a:r>
              <a:rPr lang="en-US"/>
              <a:t>SENG697 (Fall 2007)</a:t>
            </a:r>
            <a:endParaRPr lang="en-US" altLang="ja-JP"/>
          </a:p>
        </p:txBody>
      </p:sp>
      <p:sp>
        <p:nvSpPr>
          <p:cNvPr id="5" name="Footer Placeholder 4">
            <a:extLst>
              <a:ext uri="{FF2B5EF4-FFF2-40B4-BE49-F238E27FC236}">
                <a16:creationId xmlns:a16="http://schemas.microsoft.com/office/drawing/2014/main" id="{13ADD949-10C1-4C4A-B253-80DD0EB51B8F}"/>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535826D1-72A0-4A10-827A-B636A2C5BAEE}"/>
              </a:ext>
            </a:extLst>
          </p:cNvPr>
          <p:cNvSpPr>
            <a:spLocks noGrp="1"/>
          </p:cNvSpPr>
          <p:nvPr>
            <p:ph type="sldNum" sz="quarter" idx="12"/>
          </p:nvPr>
        </p:nvSpPr>
        <p:spPr/>
        <p:txBody>
          <a:bodyPr/>
          <a:lstStyle/>
          <a:p>
            <a:fld id="{A4BAB868-1E00-44C6-B1AB-DFCC5F9865BA}" type="slidenum">
              <a:rPr lang="ja-JP" altLang="en-US" smtClean="0"/>
              <a:t>21</a:t>
            </a:fld>
            <a:endParaRPr lang="en-US" altLang="ja-JP"/>
          </a:p>
        </p:txBody>
      </p:sp>
    </p:spTree>
    <p:extLst>
      <p:ext uri="{BB962C8B-B14F-4D97-AF65-F5344CB8AC3E}">
        <p14:creationId xmlns:p14="http://schemas.microsoft.com/office/powerpoint/2010/main" val="2552192236"/>
      </p:ext>
    </p:extLst>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10. Use Cases : Video Link Agent</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22</a:t>
            </a:fld>
            <a:endParaRPr lang="en-US" altLang="ja-JP"/>
          </a:p>
        </p:txBody>
      </p:sp>
      <p:pic>
        <p:nvPicPr>
          <p:cNvPr id="7" name="Picture 6"/>
          <p:cNvPicPr>
            <a:picLocks noChangeAspect="1"/>
          </p:cNvPicPr>
          <p:nvPr/>
        </p:nvPicPr>
        <p:blipFill>
          <a:blip r:embed="rId2"/>
          <a:stretch>
            <a:fillRect/>
          </a:stretch>
        </p:blipFill>
        <p:spPr>
          <a:xfrm>
            <a:off x="1613943" y="1890984"/>
            <a:ext cx="8772525" cy="2257425"/>
          </a:xfrm>
          <a:prstGeom prst="rect">
            <a:avLst/>
          </a:prstGeom>
        </p:spPr>
      </p:pic>
    </p:spTree>
    <p:extLst>
      <p:ext uri="{BB962C8B-B14F-4D97-AF65-F5344CB8AC3E}">
        <p14:creationId xmlns:p14="http://schemas.microsoft.com/office/powerpoint/2010/main" val="1653168954"/>
      </p:ext>
    </p:extLst>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F567-73E6-4E25-A69E-75076BC799B8}"/>
              </a:ext>
            </a:extLst>
          </p:cNvPr>
          <p:cNvSpPr>
            <a:spLocks noGrp="1"/>
          </p:cNvSpPr>
          <p:nvPr>
            <p:ph type="title"/>
          </p:nvPr>
        </p:nvSpPr>
        <p:spPr/>
        <p:txBody>
          <a:bodyPr/>
          <a:lstStyle/>
          <a:p>
            <a:r>
              <a:rPr lang="en-US" dirty="0"/>
              <a:t>Use Case Definition : Video Link Agent</a:t>
            </a:r>
            <a:endParaRPr lang="en-CA" dirty="0"/>
          </a:p>
        </p:txBody>
      </p:sp>
      <p:graphicFrame>
        <p:nvGraphicFramePr>
          <p:cNvPr id="8" name="Content Placeholder 7">
            <a:extLst>
              <a:ext uri="{FF2B5EF4-FFF2-40B4-BE49-F238E27FC236}">
                <a16:creationId xmlns:a16="http://schemas.microsoft.com/office/drawing/2014/main" id="{25F10F9E-A1CF-43EF-9BB8-B3A04A23BC07}"/>
              </a:ext>
            </a:extLst>
          </p:cNvPr>
          <p:cNvGraphicFramePr>
            <a:graphicFrameLocks noGrp="1"/>
          </p:cNvGraphicFramePr>
          <p:nvPr>
            <p:ph idx="1"/>
            <p:extLst>
              <p:ext uri="{D42A27DB-BD31-4B8C-83A1-F6EECF244321}">
                <p14:modId xmlns:p14="http://schemas.microsoft.com/office/powerpoint/2010/main" val="2424160393"/>
              </p:ext>
            </p:extLst>
          </p:nvPr>
        </p:nvGraphicFramePr>
        <p:xfrm>
          <a:off x="1743074" y="1952625"/>
          <a:ext cx="9153525" cy="3705224"/>
        </p:xfrm>
        <a:graphic>
          <a:graphicData uri="http://schemas.openxmlformats.org/drawingml/2006/table">
            <a:tbl>
              <a:tblPr firstRow="1" firstCol="1" bandRow="1"/>
              <a:tblGrid>
                <a:gridCol w="2163915">
                  <a:extLst>
                    <a:ext uri="{9D8B030D-6E8A-4147-A177-3AD203B41FA5}">
                      <a16:colId xmlns:a16="http://schemas.microsoft.com/office/drawing/2014/main" val="1286325860"/>
                    </a:ext>
                  </a:extLst>
                </a:gridCol>
                <a:gridCol w="6989610">
                  <a:extLst>
                    <a:ext uri="{9D8B030D-6E8A-4147-A177-3AD203B41FA5}">
                      <a16:colId xmlns:a16="http://schemas.microsoft.com/office/drawing/2014/main" val="1117309089"/>
                    </a:ext>
                  </a:extLst>
                </a:gridCol>
              </a:tblGrid>
              <a:tr h="304075">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Brief Description: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The Clinic System uses this Use case to generate a link for the user to have a video call with the doctor.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610014"/>
                  </a:ext>
                </a:extLst>
              </a:tr>
              <a:tr h="304075">
                <a:tc>
                  <a:txBody>
                    <a:bodyPr/>
                    <a:lstStyle/>
                    <a:p>
                      <a:pPr>
                        <a:lnSpc>
                          <a:spcPct val="107000"/>
                        </a:lnSpc>
                        <a:spcAft>
                          <a:spcPts val="800"/>
                        </a:spcAf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Precondition(s):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User is registered and appointment is already  booked.</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653559"/>
                  </a:ext>
                </a:extLst>
              </a:tr>
              <a:tr h="622231">
                <a:tc>
                  <a:txBody>
                    <a:bodyPr/>
                    <a:lstStyle/>
                    <a:p>
                      <a:pPr>
                        <a:lnSpc>
                          <a:spcPct val="107000"/>
                        </a:lnSpc>
                        <a:spcAft>
                          <a:spcPts val="800"/>
                        </a:spcAf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Post Condition(s):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Considering all Services work as expected, the video link agent will generate a link and send it to the user.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3262411"/>
                  </a:ext>
                </a:extLst>
              </a:tr>
              <a:tr h="304075">
                <a:tc>
                  <a:txBody>
                    <a:bodyPr/>
                    <a:lstStyle/>
                    <a:p>
                      <a:pPr>
                        <a:lnSpc>
                          <a:spcPct val="107000"/>
                        </a:lnSpc>
                        <a:spcAft>
                          <a:spcPts val="800"/>
                        </a:spcAft>
                      </a:pPr>
                      <a:r>
                        <a:rPr lang="en-IN"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Process Steps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258803629"/>
                  </a:ext>
                </a:extLst>
              </a:tr>
              <a:tr h="304075">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1</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Video link agent receives relevant user information from the clinic system agent.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9118161"/>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Video link agent also receives relevant information regarding the appointment details which the Appointment Agent has sent to the clinic system agent.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859037"/>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Video link agent will connect with the existing Video calling sites like Zoom, Google Meet, Teams etc. and will generate a link.</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1865150"/>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generated link by the Video link agent will be sent to the clinic System agent, which in turn will be sent to the user so that he can join the appointment with the doctor. There will be stipulated time for the video call.</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3541414"/>
                  </a:ext>
                </a:extLst>
              </a:tr>
            </a:tbl>
          </a:graphicData>
        </a:graphic>
      </p:graphicFrame>
      <p:sp>
        <p:nvSpPr>
          <p:cNvPr id="4" name="Date Placeholder 3">
            <a:extLst>
              <a:ext uri="{FF2B5EF4-FFF2-40B4-BE49-F238E27FC236}">
                <a16:creationId xmlns:a16="http://schemas.microsoft.com/office/drawing/2014/main" id="{4520E35D-78E0-4F15-A1CE-87C4D02D05CD}"/>
              </a:ext>
            </a:extLst>
          </p:cNvPr>
          <p:cNvSpPr>
            <a:spLocks noGrp="1"/>
          </p:cNvSpPr>
          <p:nvPr>
            <p:ph type="dt" sz="half" idx="10"/>
          </p:nvPr>
        </p:nvSpPr>
        <p:spPr/>
        <p:txBody>
          <a:bodyPr/>
          <a:lstStyle/>
          <a:p>
            <a:r>
              <a:rPr lang="en-US"/>
              <a:t>SENG697 (Fall 2007)</a:t>
            </a:r>
            <a:endParaRPr lang="en-US" altLang="ja-JP"/>
          </a:p>
        </p:txBody>
      </p:sp>
      <p:sp>
        <p:nvSpPr>
          <p:cNvPr id="5" name="Footer Placeholder 4">
            <a:extLst>
              <a:ext uri="{FF2B5EF4-FFF2-40B4-BE49-F238E27FC236}">
                <a16:creationId xmlns:a16="http://schemas.microsoft.com/office/drawing/2014/main" id="{A4BBD065-CFB0-4AA8-B893-8CE3316396F2}"/>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261F0887-D6C4-4081-A5DF-43ABBEB2DA72}"/>
              </a:ext>
            </a:extLst>
          </p:cNvPr>
          <p:cNvSpPr>
            <a:spLocks noGrp="1"/>
          </p:cNvSpPr>
          <p:nvPr>
            <p:ph type="sldNum" sz="quarter" idx="12"/>
          </p:nvPr>
        </p:nvSpPr>
        <p:spPr/>
        <p:txBody>
          <a:bodyPr/>
          <a:lstStyle/>
          <a:p>
            <a:fld id="{A4BAB868-1E00-44C6-B1AB-DFCC5F9865BA}" type="slidenum">
              <a:rPr lang="ja-JP" altLang="en-US" smtClean="0"/>
              <a:t>23</a:t>
            </a:fld>
            <a:endParaRPr lang="en-US" altLang="ja-JP"/>
          </a:p>
        </p:txBody>
      </p:sp>
    </p:spTree>
    <p:extLst>
      <p:ext uri="{BB962C8B-B14F-4D97-AF65-F5344CB8AC3E}">
        <p14:creationId xmlns:p14="http://schemas.microsoft.com/office/powerpoint/2010/main" val="2021833727"/>
      </p:ext>
    </p:extLst>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758E-873C-45F8-B70D-C7679F4A01E5}"/>
              </a:ext>
            </a:extLst>
          </p:cNvPr>
          <p:cNvSpPr>
            <a:spLocks noGrp="1"/>
          </p:cNvSpPr>
          <p:nvPr>
            <p:ph type="title"/>
          </p:nvPr>
        </p:nvSpPr>
        <p:spPr/>
        <p:txBody>
          <a:bodyPr/>
          <a:lstStyle/>
          <a:p>
            <a:r>
              <a:rPr lang="en-US" dirty="0"/>
              <a:t>Use Case Definition : Video Link Agent</a:t>
            </a:r>
            <a:endParaRPr lang="en-CA" dirty="0"/>
          </a:p>
        </p:txBody>
      </p:sp>
      <p:graphicFrame>
        <p:nvGraphicFramePr>
          <p:cNvPr id="8" name="Content Placeholder 7">
            <a:extLst>
              <a:ext uri="{FF2B5EF4-FFF2-40B4-BE49-F238E27FC236}">
                <a16:creationId xmlns:a16="http://schemas.microsoft.com/office/drawing/2014/main" id="{189ECA48-8C9E-4081-A762-7A7C32D6FA10}"/>
              </a:ext>
            </a:extLst>
          </p:cNvPr>
          <p:cNvGraphicFramePr>
            <a:graphicFrameLocks noGrp="1"/>
          </p:cNvGraphicFramePr>
          <p:nvPr>
            <p:ph idx="1"/>
            <p:extLst>
              <p:ext uri="{D42A27DB-BD31-4B8C-83A1-F6EECF244321}">
                <p14:modId xmlns:p14="http://schemas.microsoft.com/office/powerpoint/2010/main" val="32755050"/>
              </p:ext>
            </p:extLst>
          </p:nvPr>
        </p:nvGraphicFramePr>
        <p:xfrm>
          <a:off x="1422401" y="1657348"/>
          <a:ext cx="8355965" cy="4451901"/>
        </p:xfrm>
        <a:graphic>
          <a:graphicData uri="http://schemas.openxmlformats.org/drawingml/2006/table">
            <a:tbl>
              <a:tblPr/>
              <a:tblGrid>
                <a:gridCol w="1167765">
                  <a:extLst>
                    <a:ext uri="{9D8B030D-6E8A-4147-A177-3AD203B41FA5}">
                      <a16:colId xmlns:a16="http://schemas.microsoft.com/office/drawing/2014/main" val="3560748494"/>
                    </a:ext>
                  </a:extLst>
                </a:gridCol>
                <a:gridCol w="3463065">
                  <a:extLst>
                    <a:ext uri="{9D8B030D-6E8A-4147-A177-3AD203B41FA5}">
                      <a16:colId xmlns:a16="http://schemas.microsoft.com/office/drawing/2014/main" val="970437548"/>
                    </a:ext>
                  </a:extLst>
                </a:gridCol>
                <a:gridCol w="3725135">
                  <a:extLst>
                    <a:ext uri="{9D8B030D-6E8A-4147-A177-3AD203B41FA5}">
                      <a16:colId xmlns:a16="http://schemas.microsoft.com/office/drawing/2014/main" val="3492690313"/>
                    </a:ext>
                  </a:extLst>
                </a:gridCol>
              </a:tblGrid>
              <a:tr h="223995">
                <a:tc>
                  <a:txBody>
                    <a:bodyPr/>
                    <a:lstStyle/>
                    <a:p>
                      <a:pPr algn="l" fontAlgn="b"/>
                      <a:r>
                        <a:rPr lang="en-CA" sz="1100" b="1" i="0" u="none" strike="noStrike">
                          <a:solidFill>
                            <a:srgbClr val="000000"/>
                          </a:solidFill>
                          <a:effectLst/>
                          <a:latin typeface="Calibri" panose="020F0502020204030204" pitchFamily="34" charset="0"/>
                        </a:rPr>
                        <a:t>Exceptions</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0CECE"/>
                    </a:solidFill>
                  </a:tcPr>
                </a:tc>
                <a:extLst>
                  <a:ext uri="{0D108BD9-81ED-4DB2-BD59-A6C34878D82A}">
                    <a16:rowId xmlns:a16="http://schemas.microsoft.com/office/drawing/2014/main" val="826414664"/>
                  </a:ext>
                </a:extLst>
              </a:tr>
              <a:tr h="1091976">
                <a:tc>
                  <a:txBody>
                    <a:bodyPr/>
                    <a:lstStyle/>
                    <a:p>
                      <a:pPr algn="l" fontAlgn="ctr"/>
                      <a:r>
                        <a:rPr lang="en-CA" sz="1100" b="0" i="0" u="none" strike="noStrike" dirty="0">
                          <a:solidFill>
                            <a:srgbClr val="000000"/>
                          </a:solidFill>
                          <a:effectLst/>
                          <a:latin typeface="Calibri" panose="020F0502020204030204" pitchFamily="34" charset="0"/>
                        </a:rPr>
                        <a:t>1a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System Not Accessible at this point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system is not accessible.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2267423"/>
                  </a:ext>
                </a:extLst>
              </a:tr>
              <a:tr h="1091976">
                <a:tc>
                  <a:txBody>
                    <a:bodyPr/>
                    <a:lstStyle/>
                    <a:p>
                      <a:pPr algn="l" fontAlgn="ctr"/>
                      <a:r>
                        <a:rPr lang="en-CA" sz="1100" b="0" i="0" u="none" strike="noStrike" dirty="0">
                          <a:solidFill>
                            <a:srgbClr val="000000"/>
                          </a:solidFill>
                          <a:effectLst/>
                          <a:latin typeface="Calibri" panose="020F0502020204030204" pitchFamily="34" charset="0"/>
                        </a:rPr>
                        <a:t>4a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User is not able to access the link Or link Broken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user is unable to access or Link Broken.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0515083"/>
                  </a:ext>
                </a:extLst>
              </a:tr>
              <a:tr h="223995">
                <a:tc>
                  <a:txBody>
                    <a:bodyPr/>
                    <a:lstStyle/>
                    <a:p>
                      <a:pPr algn="l" fontAlgn="b"/>
                      <a:r>
                        <a:rPr lang="en-CA" sz="1100" b="1" i="0" u="none" strike="noStrike" dirty="0">
                          <a:solidFill>
                            <a:srgbClr val="000000"/>
                          </a:solidFill>
                          <a:effectLst/>
                          <a:latin typeface="Calibri" panose="020F0502020204030204" pitchFamily="34" charset="0"/>
                        </a:rPr>
                        <a:t>Relationships: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3097203048"/>
                  </a:ext>
                </a:extLst>
              </a:tr>
              <a:tr h="223995">
                <a:tc>
                  <a:txBody>
                    <a:bodyPr/>
                    <a:lstStyle/>
                    <a:p>
                      <a:pPr algn="l" fontAlgn="b"/>
                      <a:r>
                        <a:rPr lang="en-CA" sz="1100" b="1" i="0" u="none" strike="noStrike">
                          <a:solidFill>
                            <a:srgbClr val="000000"/>
                          </a:solidFill>
                          <a:effectLst/>
                          <a:latin typeface="Calibri" panose="020F0502020204030204" pitchFamily="34" charset="0"/>
                        </a:rPr>
                        <a:t>Initiating</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CA" sz="1100" b="0" i="0" u="none" strike="noStrike" dirty="0">
                          <a:solidFill>
                            <a:srgbClr val="000000"/>
                          </a:solidFill>
                          <a:effectLst/>
                          <a:latin typeface="Calibri" panose="020F0502020204030204" pitchFamily="34" charset="0"/>
                        </a:rPr>
                        <a:t>Clinic System Agent</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743953456"/>
                  </a:ext>
                </a:extLst>
              </a:tr>
              <a:tr h="233328">
                <a:tc>
                  <a:txBody>
                    <a:bodyPr/>
                    <a:lstStyle/>
                    <a:p>
                      <a:pPr algn="l" fontAlgn="b"/>
                      <a:r>
                        <a:rPr lang="en-CA" sz="1100" b="1" i="0" u="none" strike="noStrike" dirty="0">
                          <a:solidFill>
                            <a:srgbClr val="000000"/>
                          </a:solidFill>
                          <a:effectLst/>
                          <a:latin typeface="Calibri" panose="020F0502020204030204" pitchFamily="34" charset="0"/>
                        </a:rPr>
                        <a:t>Collaborating</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Appointment Agent, Clinic System Agent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2068129"/>
                  </a:ext>
                </a:extLst>
              </a:tr>
              <a:tr h="233328">
                <a:tc gridSpan="3">
                  <a:txBody>
                    <a:bodyPr/>
                    <a:lstStyle/>
                    <a:p>
                      <a:pPr algn="l" fontAlgn="b"/>
                      <a:r>
                        <a:rPr lang="en-CA" sz="1100" b="1" i="0" u="none" strike="noStrike" dirty="0">
                          <a:solidFill>
                            <a:srgbClr val="000000"/>
                          </a:solidFill>
                          <a:effectLst/>
                          <a:latin typeface="Calibri" panose="020F0502020204030204" pitchFamily="34" charset="0"/>
                        </a:rPr>
                        <a:t>Other Diagrams: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51066477"/>
                  </a:ext>
                </a:extLst>
              </a:tr>
              <a:tr h="223995">
                <a:tc>
                  <a:txBody>
                    <a:bodyPr/>
                    <a:lstStyle/>
                    <a:p>
                      <a:pPr algn="l" fontAlgn="b"/>
                      <a:r>
                        <a:rPr lang="en-CA" sz="1100" b="1" i="0" u="none" strike="noStrike" dirty="0">
                          <a:solidFill>
                            <a:srgbClr val="000000"/>
                          </a:solidFill>
                          <a:effectLst/>
                          <a:latin typeface="Calibri" panose="020F0502020204030204" pitchFamily="34" charset="0"/>
                        </a:rPr>
                        <a:t>Data Requirements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D0CECE"/>
                    </a:solidFill>
                  </a:tcPr>
                </a:tc>
                <a:extLst>
                  <a:ext uri="{0D108BD9-81ED-4DB2-BD59-A6C34878D82A}">
                    <a16:rowId xmlns:a16="http://schemas.microsoft.com/office/drawing/2014/main" val="584245877"/>
                  </a:ext>
                </a:extLst>
              </a:tr>
              <a:tr h="223995">
                <a:tc>
                  <a:txBody>
                    <a:bodyPr/>
                    <a:lstStyle/>
                    <a:p>
                      <a:pPr algn="l" fontAlgn="b"/>
                      <a:r>
                        <a:rPr lang="en-CA" sz="1100" b="1" i="0" u="none" strike="noStrike" dirty="0">
                          <a:solidFill>
                            <a:srgbClr val="000000"/>
                          </a:solidFill>
                          <a:effectLst/>
                          <a:latin typeface="Calibri" panose="020F0502020204030204" pitchFamily="34" charset="0"/>
                        </a:rPr>
                        <a:t>Data Required :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b"/>
                      <a:r>
                        <a:rPr lang="en-US" sz="1100" b="1" i="0" u="none" strike="noStrike" dirty="0">
                          <a:solidFill>
                            <a:srgbClr val="000000"/>
                          </a:solidFill>
                          <a:effectLst/>
                          <a:latin typeface="Calibri" panose="020F0502020204030204" pitchFamily="34" charset="0"/>
                        </a:rPr>
                        <a:t>Data Required for Video Link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3553938"/>
                  </a:ext>
                </a:extLst>
              </a:tr>
              <a:tr h="223995">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l" fontAlgn="b"/>
                      <a:r>
                        <a:rPr lang="en-CA" sz="1100" b="0" i="0" u="none" strike="noStrike" dirty="0">
                          <a:solidFill>
                            <a:srgbClr val="000000"/>
                          </a:solidFill>
                          <a:effectLst/>
                          <a:latin typeface="Calibri" panose="020F0502020204030204" pitchFamily="34" charset="0"/>
                        </a:rPr>
                        <a:t>Booked Appointment Details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851404489"/>
                  </a:ext>
                </a:extLst>
              </a:tr>
              <a:tr h="223995">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l" fontAlgn="b"/>
                      <a:r>
                        <a:rPr lang="en-US" sz="1100" b="0" i="0" u="none" strike="noStrike" dirty="0">
                          <a:solidFill>
                            <a:srgbClr val="000000"/>
                          </a:solidFill>
                          <a:effectLst/>
                          <a:latin typeface="Calibri" panose="020F0502020204030204" pitchFamily="34" charset="0"/>
                        </a:rPr>
                        <a:t>Email Address and Cell Phone Number of the user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2916741115"/>
                  </a:ext>
                </a:extLst>
              </a:tr>
              <a:tr h="233328">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l" fontAlgn="b"/>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455242491"/>
                  </a:ext>
                </a:extLst>
              </a:tr>
            </a:tbl>
          </a:graphicData>
        </a:graphic>
      </p:graphicFrame>
      <p:sp>
        <p:nvSpPr>
          <p:cNvPr id="4" name="Date Placeholder 3">
            <a:extLst>
              <a:ext uri="{FF2B5EF4-FFF2-40B4-BE49-F238E27FC236}">
                <a16:creationId xmlns:a16="http://schemas.microsoft.com/office/drawing/2014/main" id="{24741039-9CC1-410F-8517-9D84D09A1E1A}"/>
              </a:ext>
            </a:extLst>
          </p:cNvPr>
          <p:cNvSpPr>
            <a:spLocks noGrp="1"/>
          </p:cNvSpPr>
          <p:nvPr>
            <p:ph type="dt" sz="half" idx="10"/>
          </p:nvPr>
        </p:nvSpPr>
        <p:spPr/>
        <p:txBody>
          <a:bodyPr/>
          <a:lstStyle/>
          <a:p>
            <a:r>
              <a:rPr lang="en-US"/>
              <a:t>SENG697 (Fall 2007)</a:t>
            </a:r>
            <a:endParaRPr lang="en-US" altLang="ja-JP"/>
          </a:p>
        </p:txBody>
      </p:sp>
      <p:sp>
        <p:nvSpPr>
          <p:cNvPr id="5" name="Footer Placeholder 4">
            <a:extLst>
              <a:ext uri="{FF2B5EF4-FFF2-40B4-BE49-F238E27FC236}">
                <a16:creationId xmlns:a16="http://schemas.microsoft.com/office/drawing/2014/main" id="{3B521BBD-219B-451A-B636-BE5D3A38B8D1}"/>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46442F15-EE31-4015-8E8D-C338DBFDD650}"/>
              </a:ext>
            </a:extLst>
          </p:cNvPr>
          <p:cNvSpPr>
            <a:spLocks noGrp="1"/>
          </p:cNvSpPr>
          <p:nvPr>
            <p:ph type="sldNum" sz="quarter" idx="12"/>
          </p:nvPr>
        </p:nvSpPr>
        <p:spPr/>
        <p:txBody>
          <a:bodyPr/>
          <a:lstStyle/>
          <a:p>
            <a:fld id="{A4BAB868-1E00-44C6-B1AB-DFCC5F9865BA}" type="slidenum">
              <a:rPr lang="ja-JP" altLang="en-US" smtClean="0"/>
              <a:t>24</a:t>
            </a:fld>
            <a:endParaRPr lang="en-US" altLang="ja-JP"/>
          </a:p>
        </p:txBody>
      </p:sp>
    </p:spTree>
    <p:extLst>
      <p:ext uri="{BB962C8B-B14F-4D97-AF65-F5344CB8AC3E}">
        <p14:creationId xmlns:p14="http://schemas.microsoft.com/office/powerpoint/2010/main" val="4274080671"/>
      </p:ext>
    </p:extLst>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11. Use Cases : PDF(Template) Agent</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25</a:t>
            </a:fld>
            <a:endParaRPr lang="en-US" altLang="ja-JP"/>
          </a:p>
        </p:txBody>
      </p:sp>
      <p:pic>
        <p:nvPicPr>
          <p:cNvPr id="3" name="Picture 2"/>
          <p:cNvPicPr>
            <a:picLocks noChangeAspect="1"/>
          </p:cNvPicPr>
          <p:nvPr/>
        </p:nvPicPr>
        <p:blipFill>
          <a:blip r:embed="rId2"/>
          <a:stretch>
            <a:fillRect/>
          </a:stretch>
        </p:blipFill>
        <p:spPr>
          <a:xfrm>
            <a:off x="2145575" y="1788251"/>
            <a:ext cx="7239000" cy="3333750"/>
          </a:xfrm>
          <a:prstGeom prst="rect">
            <a:avLst/>
          </a:prstGeom>
        </p:spPr>
      </p:pic>
    </p:spTree>
    <p:extLst>
      <p:ext uri="{BB962C8B-B14F-4D97-AF65-F5344CB8AC3E}">
        <p14:creationId xmlns:p14="http://schemas.microsoft.com/office/powerpoint/2010/main" val="1407538385"/>
      </p:ext>
    </p:extLst>
  </p:cSld>
  <p:clrMapOvr>
    <a:masterClrMapping/>
  </p:clrMapOvr>
  <p:transition>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F567-73E6-4E25-A69E-75076BC799B8}"/>
              </a:ext>
            </a:extLst>
          </p:cNvPr>
          <p:cNvSpPr>
            <a:spLocks noGrp="1"/>
          </p:cNvSpPr>
          <p:nvPr>
            <p:ph type="title"/>
          </p:nvPr>
        </p:nvSpPr>
        <p:spPr/>
        <p:txBody>
          <a:bodyPr/>
          <a:lstStyle/>
          <a:p>
            <a:r>
              <a:rPr lang="en-US" dirty="0"/>
              <a:t>Use Case Definition : Template Agent</a:t>
            </a:r>
            <a:endParaRPr lang="en-CA" dirty="0"/>
          </a:p>
        </p:txBody>
      </p:sp>
      <p:graphicFrame>
        <p:nvGraphicFramePr>
          <p:cNvPr id="8" name="Content Placeholder 7">
            <a:extLst>
              <a:ext uri="{FF2B5EF4-FFF2-40B4-BE49-F238E27FC236}">
                <a16:creationId xmlns:a16="http://schemas.microsoft.com/office/drawing/2014/main" id="{25F10F9E-A1CF-43EF-9BB8-B3A04A23BC07}"/>
              </a:ext>
            </a:extLst>
          </p:cNvPr>
          <p:cNvGraphicFramePr>
            <a:graphicFrameLocks noGrp="1"/>
          </p:cNvGraphicFramePr>
          <p:nvPr>
            <p:ph idx="1"/>
            <p:extLst>
              <p:ext uri="{D42A27DB-BD31-4B8C-83A1-F6EECF244321}">
                <p14:modId xmlns:p14="http://schemas.microsoft.com/office/powerpoint/2010/main" val="540289124"/>
              </p:ext>
            </p:extLst>
          </p:nvPr>
        </p:nvGraphicFramePr>
        <p:xfrm>
          <a:off x="1743074" y="1952625"/>
          <a:ext cx="9153525" cy="3439767"/>
        </p:xfrm>
        <a:graphic>
          <a:graphicData uri="http://schemas.openxmlformats.org/drawingml/2006/table">
            <a:tbl>
              <a:tblPr firstRow="1" firstCol="1" bandRow="1"/>
              <a:tblGrid>
                <a:gridCol w="2163915">
                  <a:extLst>
                    <a:ext uri="{9D8B030D-6E8A-4147-A177-3AD203B41FA5}">
                      <a16:colId xmlns:a16="http://schemas.microsoft.com/office/drawing/2014/main" val="1286325860"/>
                    </a:ext>
                  </a:extLst>
                </a:gridCol>
                <a:gridCol w="6989610">
                  <a:extLst>
                    <a:ext uri="{9D8B030D-6E8A-4147-A177-3AD203B41FA5}">
                      <a16:colId xmlns:a16="http://schemas.microsoft.com/office/drawing/2014/main" val="1117309089"/>
                    </a:ext>
                  </a:extLst>
                </a:gridCol>
              </a:tblGrid>
              <a:tr h="304075">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Brief Description: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The Template agent uses this Use case to  generate a template for the doctor.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610014"/>
                  </a:ext>
                </a:extLst>
              </a:tr>
              <a:tr h="304075">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Precondition(s):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User has already consulted the doctor.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653559"/>
                  </a:ext>
                </a:extLst>
              </a:tr>
              <a:tr h="622231">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Post Condition(s):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Considering all Services work as expected, the template agent will  generate a pre defined template for the doctor to store a report about the user’s diagnosis.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3262411"/>
                  </a:ext>
                </a:extLst>
              </a:tr>
              <a:tr h="304075">
                <a:tc>
                  <a:txBody>
                    <a:bodyPr/>
                    <a:lstStyle/>
                    <a:p>
                      <a:pPr>
                        <a:lnSpc>
                          <a:spcPct val="107000"/>
                        </a:lnSpc>
                        <a:spcAft>
                          <a:spcPts val="800"/>
                        </a:spcAft>
                      </a:pPr>
                      <a:r>
                        <a:rPr lang="en-IN"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Process Steps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258803629"/>
                  </a:ext>
                </a:extLst>
              </a:tr>
              <a:tr h="304075">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1</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Template agent receives relevant user information from the clinic system agent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9118161"/>
                  </a:ext>
                </a:extLst>
              </a:tr>
              <a:tr h="356774">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Template Agent will be woken up as soon as the doctor’s consultation with the user ends.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859037"/>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CA" sz="1100" dirty="0">
                          <a:effectLst/>
                          <a:latin typeface="Calibri" panose="020F0502020204030204" pitchFamily="34" charset="0"/>
                          <a:ea typeface="Calibri" panose="020F0502020204030204" pitchFamily="34" charset="0"/>
                          <a:cs typeface="Times New Roman" panose="02020603050405020304" pitchFamily="18" charset="0"/>
                        </a:rPr>
                        <a:t>The Doctor will request or select a specific type of template and will make the notes on the template regarding the diagnosis or the general discussion with the user.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1865150"/>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template generated after Step 3 would be sent to the clinic system agent to store in the database and would also be sent to the user for future use.</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3541414"/>
                  </a:ext>
                </a:extLst>
              </a:tr>
            </a:tbl>
          </a:graphicData>
        </a:graphic>
      </p:graphicFrame>
      <p:sp>
        <p:nvSpPr>
          <p:cNvPr id="4" name="Date Placeholder 3">
            <a:extLst>
              <a:ext uri="{FF2B5EF4-FFF2-40B4-BE49-F238E27FC236}">
                <a16:creationId xmlns:a16="http://schemas.microsoft.com/office/drawing/2014/main" id="{4520E35D-78E0-4F15-A1CE-87C4D02D05CD}"/>
              </a:ext>
            </a:extLst>
          </p:cNvPr>
          <p:cNvSpPr>
            <a:spLocks noGrp="1"/>
          </p:cNvSpPr>
          <p:nvPr>
            <p:ph type="dt" sz="half" idx="10"/>
          </p:nvPr>
        </p:nvSpPr>
        <p:spPr/>
        <p:txBody>
          <a:bodyPr/>
          <a:lstStyle/>
          <a:p>
            <a:r>
              <a:rPr lang="en-US"/>
              <a:t>SENG697 (Fall 2007)</a:t>
            </a:r>
            <a:endParaRPr lang="en-US" altLang="ja-JP"/>
          </a:p>
        </p:txBody>
      </p:sp>
      <p:sp>
        <p:nvSpPr>
          <p:cNvPr id="5" name="Footer Placeholder 4">
            <a:extLst>
              <a:ext uri="{FF2B5EF4-FFF2-40B4-BE49-F238E27FC236}">
                <a16:creationId xmlns:a16="http://schemas.microsoft.com/office/drawing/2014/main" id="{A4BBD065-CFB0-4AA8-B893-8CE3316396F2}"/>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261F0887-D6C4-4081-A5DF-43ABBEB2DA72}"/>
              </a:ext>
            </a:extLst>
          </p:cNvPr>
          <p:cNvSpPr>
            <a:spLocks noGrp="1"/>
          </p:cNvSpPr>
          <p:nvPr>
            <p:ph type="sldNum" sz="quarter" idx="12"/>
          </p:nvPr>
        </p:nvSpPr>
        <p:spPr/>
        <p:txBody>
          <a:bodyPr/>
          <a:lstStyle/>
          <a:p>
            <a:fld id="{A4BAB868-1E00-44C6-B1AB-DFCC5F9865BA}" type="slidenum">
              <a:rPr lang="ja-JP" altLang="en-US" smtClean="0"/>
              <a:t>26</a:t>
            </a:fld>
            <a:endParaRPr lang="en-US" altLang="ja-JP"/>
          </a:p>
        </p:txBody>
      </p:sp>
    </p:spTree>
    <p:extLst>
      <p:ext uri="{BB962C8B-B14F-4D97-AF65-F5344CB8AC3E}">
        <p14:creationId xmlns:p14="http://schemas.microsoft.com/office/powerpoint/2010/main" val="4060873023"/>
      </p:ext>
    </p:extLst>
  </p:cSld>
  <p:clrMapOvr>
    <a:masterClrMapping/>
  </p:clrMapOvr>
  <p:transition>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758E-873C-45F8-B70D-C7679F4A01E5}"/>
              </a:ext>
            </a:extLst>
          </p:cNvPr>
          <p:cNvSpPr>
            <a:spLocks noGrp="1"/>
          </p:cNvSpPr>
          <p:nvPr>
            <p:ph type="title"/>
          </p:nvPr>
        </p:nvSpPr>
        <p:spPr/>
        <p:txBody>
          <a:bodyPr/>
          <a:lstStyle/>
          <a:p>
            <a:r>
              <a:rPr lang="en-US" dirty="0"/>
              <a:t>Use Case Definition : Template Agent</a:t>
            </a:r>
            <a:endParaRPr lang="en-CA" dirty="0"/>
          </a:p>
        </p:txBody>
      </p:sp>
      <p:graphicFrame>
        <p:nvGraphicFramePr>
          <p:cNvPr id="8" name="Content Placeholder 7">
            <a:extLst>
              <a:ext uri="{FF2B5EF4-FFF2-40B4-BE49-F238E27FC236}">
                <a16:creationId xmlns:a16="http://schemas.microsoft.com/office/drawing/2014/main" id="{189ECA48-8C9E-4081-A762-7A7C32D6FA10}"/>
              </a:ext>
            </a:extLst>
          </p:cNvPr>
          <p:cNvGraphicFramePr>
            <a:graphicFrameLocks noGrp="1"/>
          </p:cNvGraphicFramePr>
          <p:nvPr>
            <p:ph idx="1"/>
            <p:extLst>
              <p:ext uri="{D42A27DB-BD31-4B8C-83A1-F6EECF244321}">
                <p14:modId xmlns:p14="http://schemas.microsoft.com/office/powerpoint/2010/main" val="3869936366"/>
              </p:ext>
            </p:extLst>
          </p:nvPr>
        </p:nvGraphicFramePr>
        <p:xfrm>
          <a:off x="1422401" y="1657349"/>
          <a:ext cx="8355965" cy="4385640"/>
        </p:xfrm>
        <a:graphic>
          <a:graphicData uri="http://schemas.openxmlformats.org/drawingml/2006/table">
            <a:tbl>
              <a:tblPr/>
              <a:tblGrid>
                <a:gridCol w="1167765">
                  <a:extLst>
                    <a:ext uri="{9D8B030D-6E8A-4147-A177-3AD203B41FA5}">
                      <a16:colId xmlns:a16="http://schemas.microsoft.com/office/drawing/2014/main" val="3560748494"/>
                    </a:ext>
                  </a:extLst>
                </a:gridCol>
                <a:gridCol w="3463065">
                  <a:extLst>
                    <a:ext uri="{9D8B030D-6E8A-4147-A177-3AD203B41FA5}">
                      <a16:colId xmlns:a16="http://schemas.microsoft.com/office/drawing/2014/main" val="970437548"/>
                    </a:ext>
                  </a:extLst>
                </a:gridCol>
                <a:gridCol w="3725135">
                  <a:extLst>
                    <a:ext uri="{9D8B030D-6E8A-4147-A177-3AD203B41FA5}">
                      <a16:colId xmlns:a16="http://schemas.microsoft.com/office/drawing/2014/main" val="3492690313"/>
                    </a:ext>
                  </a:extLst>
                </a:gridCol>
              </a:tblGrid>
              <a:tr h="220661">
                <a:tc>
                  <a:txBody>
                    <a:bodyPr/>
                    <a:lstStyle/>
                    <a:p>
                      <a:pPr algn="l" fontAlgn="b"/>
                      <a:r>
                        <a:rPr lang="en-CA" sz="1100" b="1" i="0" u="none" strike="noStrike">
                          <a:solidFill>
                            <a:srgbClr val="000000"/>
                          </a:solidFill>
                          <a:effectLst/>
                          <a:latin typeface="Calibri" panose="020F0502020204030204" pitchFamily="34" charset="0"/>
                        </a:rPr>
                        <a:t>Exceptions</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0CECE"/>
                    </a:solidFill>
                  </a:tcPr>
                </a:tc>
                <a:extLst>
                  <a:ext uri="{0D108BD9-81ED-4DB2-BD59-A6C34878D82A}">
                    <a16:rowId xmlns:a16="http://schemas.microsoft.com/office/drawing/2014/main" val="826414664"/>
                  </a:ext>
                </a:extLst>
              </a:tr>
              <a:tr h="1075724">
                <a:tc>
                  <a:txBody>
                    <a:bodyPr/>
                    <a:lstStyle/>
                    <a:p>
                      <a:pPr algn="l" fontAlgn="ctr"/>
                      <a:r>
                        <a:rPr lang="en-CA" sz="1100" b="0" i="0" u="none" strike="noStrike" dirty="0">
                          <a:solidFill>
                            <a:srgbClr val="000000"/>
                          </a:solidFill>
                          <a:effectLst/>
                          <a:latin typeface="Calibri" panose="020F0502020204030204" pitchFamily="34" charset="0"/>
                        </a:rPr>
                        <a:t>1a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System Not Accessible at this point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system is not accessible.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2267423"/>
                  </a:ext>
                </a:extLst>
              </a:tr>
              <a:tr h="1075724">
                <a:tc>
                  <a:txBody>
                    <a:bodyPr/>
                    <a:lstStyle/>
                    <a:p>
                      <a:pPr algn="l" fontAlgn="ctr"/>
                      <a:r>
                        <a:rPr lang="en-CA" sz="1100" b="0" i="0" u="none" strike="noStrike" dirty="0">
                          <a:solidFill>
                            <a:srgbClr val="000000"/>
                          </a:solidFill>
                          <a:effectLst/>
                          <a:latin typeface="Calibri" panose="020F0502020204030204" pitchFamily="34" charset="0"/>
                        </a:rPr>
                        <a:t>5a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Not able to generate Template or Missing fields.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regarding missing field of the template and not able to generate template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0515083"/>
                  </a:ext>
                </a:extLst>
              </a:tr>
              <a:tr h="220661">
                <a:tc>
                  <a:txBody>
                    <a:bodyPr/>
                    <a:lstStyle/>
                    <a:p>
                      <a:pPr algn="l" fontAlgn="b"/>
                      <a:r>
                        <a:rPr lang="en-CA" sz="1100" b="1" i="0" u="none" strike="noStrike" dirty="0">
                          <a:solidFill>
                            <a:srgbClr val="000000"/>
                          </a:solidFill>
                          <a:effectLst/>
                          <a:latin typeface="Calibri" panose="020F0502020204030204" pitchFamily="34" charset="0"/>
                        </a:rPr>
                        <a:t>Relationships: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3097203048"/>
                  </a:ext>
                </a:extLst>
              </a:tr>
              <a:tr h="220661">
                <a:tc>
                  <a:txBody>
                    <a:bodyPr/>
                    <a:lstStyle/>
                    <a:p>
                      <a:pPr algn="l" fontAlgn="b"/>
                      <a:r>
                        <a:rPr lang="en-CA" sz="1100" b="1" i="0" u="none" strike="noStrike">
                          <a:solidFill>
                            <a:srgbClr val="000000"/>
                          </a:solidFill>
                          <a:effectLst/>
                          <a:latin typeface="Calibri" panose="020F0502020204030204" pitchFamily="34" charset="0"/>
                        </a:rPr>
                        <a:t>Initiating</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CA" sz="1100" b="0" i="0" u="none" strike="noStrike">
                          <a:solidFill>
                            <a:srgbClr val="000000"/>
                          </a:solidFill>
                          <a:effectLst/>
                          <a:latin typeface="Calibri" panose="020F0502020204030204" pitchFamily="34" charset="0"/>
                        </a:rPr>
                        <a:t>Clinic System Agent</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743953456"/>
                  </a:ext>
                </a:extLst>
              </a:tr>
              <a:tr h="229855">
                <a:tc>
                  <a:txBody>
                    <a:bodyPr/>
                    <a:lstStyle/>
                    <a:p>
                      <a:pPr algn="l" fontAlgn="b"/>
                      <a:r>
                        <a:rPr lang="en-CA" sz="1100" b="1" i="0" u="none" strike="noStrike" dirty="0">
                          <a:solidFill>
                            <a:srgbClr val="000000"/>
                          </a:solidFill>
                          <a:effectLst/>
                          <a:latin typeface="Calibri" panose="020F0502020204030204" pitchFamily="34" charset="0"/>
                        </a:rPr>
                        <a:t>Collaborating</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Video link agent, Clinic System Agent, Appointment agent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2068129"/>
                  </a:ext>
                </a:extLst>
              </a:tr>
              <a:tr h="229855">
                <a:tc gridSpan="3">
                  <a:txBody>
                    <a:bodyPr/>
                    <a:lstStyle/>
                    <a:p>
                      <a:pPr algn="l" fontAlgn="b"/>
                      <a:r>
                        <a:rPr lang="en-CA" sz="1100" b="1" i="0" u="none" strike="noStrike" dirty="0">
                          <a:solidFill>
                            <a:srgbClr val="000000"/>
                          </a:solidFill>
                          <a:effectLst/>
                          <a:latin typeface="Calibri" panose="020F0502020204030204" pitchFamily="34" charset="0"/>
                        </a:rPr>
                        <a:t>Other Diagrams: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51066477"/>
                  </a:ext>
                </a:extLst>
              </a:tr>
              <a:tr h="220661">
                <a:tc>
                  <a:txBody>
                    <a:bodyPr/>
                    <a:lstStyle/>
                    <a:p>
                      <a:pPr algn="l" fontAlgn="b"/>
                      <a:r>
                        <a:rPr lang="en-CA" sz="1100" b="1" i="0" u="none" strike="noStrike" dirty="0">
                          <a:solidFill>
                            <a:srgbClr val="000000"/>
                          </a:solidFill>
                          <a:effectLst/>
                          <a:latin typeface="Calibri" panose="020F0502020204030204" pitchFamily="34" charset="0"/>
                        </a:rPr>
                        <a:t>Data Requirements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D0CECE"/>
                    </a:solidFill>
                  </a:tcPr>
                </a:tc>
                <a:extLst>
                  <a:ext uri="{0D108BD9-81ED-4DB2-BD59-A6C34878D82A}">
                    <a16:rowId xmlns:a16="http://schemas.microsoft.com/office/drawing/2014/main" val="584245877"/>
                  </a:ext>
                </a:extLst>
              </a:tr>
              <a:tr h="220661">
                <a:tc>
                  <a:txBody>
                    <a:bodyPr/>
                    <a:lstStyle/>
                    <a:p>
                      <a:pPr algn="l" fontAlgn="b"/>
                      <a:r>
                        <a:rPr lang="en-CA" sz="1100" b="1" i="0" u="none" strike="noStrike" dirty="0">
                          <a:solidFill>
                            <a:srgbClr val="000000"/>
                          </a:solidFill>
                          <a:effectLst/>
                          <a:latin typeface="Calibri" panose="020F0502020204030204" pitchFamily="34" charset="0"/>
                        </a:rPr>
                        <a:t>Data Required :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b"/>
                      <a:r>
                        <a:rPr lang="en-US" sz="1100" b="1" i="0" u="none" strike="noStrike" dirty="0">
                          <a:solidFill>
                            <a:srgbClr val="000000"/>
                          </a:solidFill>
                          <a:effectLst/>
                          <a:latin typeface="Calibri" panose="020F0502020204030204" pitchFamily="34" charset="0"/>
                        </a:rPr>
                        <a:t>Data Required for Template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3553938"/>
                  </a:ext>
                </a:extLst>
              </a:tr>
              <a:tr h="220661">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l" fontAlgn="b"/>
                      <a:r>
                        <a:rPr lang="en-CA" sz="1100" b="0" i="0" u="none" strike="noStrike" dirty="0">
                          <a:solidFill>
                            <a:srgbClr val="000000"/>
                          </a:solidFill>
                          <a:effectLst/>
                          <a:latin typeface="Calibri" panose="020F0502020204030204" pitchFamily="34" charset="0"/>
                        </a:rPr>
                        <a:t>Booked Appointment details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851404489"/>
                  </a:ext>
                </a:extLst>
              </a:tr>
              <a:tr h="220661">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l" fontAlgn="b"/>
                      <a:r>
                        <a:rPr lang="en-US" sz="1100" b="0" i="0" u="none" strike="noStrike" dirty="0">
                          <a:solidFill>
                            <a:srgbClr val="000000"/>
                          </a:solidFill>
                          <a:effectLst/>
                          <a:latin typeface="Calibri" panose="020F0502020204030204" pitchFamily="34" charset="0"/>
                        </a:rPr>
                        <a:t>Email Address and Cell Phone Number of the user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2916741115"/>
                  </a:ext>
                </a:extLst>
              </a:tr>
              <a:tr h="229855">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l" fontAlgn="b"/>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455242491"/>
                  </a:ext>
                </a:extLst>
              </a:tr>
            </a:tbl>
          </a:graphicData>
        </a:graphic>
      </p:graphicFrame>
      <p:sp>
        <p:nvSpPr>
          <p:cNvPr id="4" name="Date Placeholder 3">
            <a:extLst>
              <a:ext uri="{FF2B5EF4-FFF2-40B4-BE49-F238E27FC236}">
                <a16:creationId xmlns:a16="http://schemas.microsoft.com/office/drawing/2014/main" id="{24741039-9CC1-410F-8517-9D84D09A1E1A}"/>
              </a:ext>
            </a:extLst>
          </p:cNvPr>
          <p:cNvSpPr>
            <a:spLocks noGrp="1"/>
          </p:cNvSpPr>
          <p:nvPr>
            <p:ph type="dt" sz="half" idx="10"/>
          </p:nvPr>
        </p:nvSpPr>
        <p:spPr/>
        <p:txBody>
          <a:bodyPr/>
          <a:lstStyle/>
          <a:p>
            <a:r>
              <a:rPr lang="en-US"/>
              <a:t>SENG697 (Fall 2007)</a:t>
            </a:r>
            <a:endParaRPr lang="en-US" altLang="ja-JP"/>
          </a:p>
        </p:txBody>
      </p:sp>
      <p:sp>
        <p:nvSpPr>
          <p:cNvPr id="5" name="Footer Placeholder 4">
            <a:extLst>
              <a:ext uri="{FF2B5EF4-FFF2-40B4-BE49-F238E27FC236}">
                <a16:creationId xmlns:a16="http://schemas.microsoft.com/office/drawing/2014/main" id="{3B521BBD-219B-451A-B636-BE5D3A38B8D1}"/>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46442F15-EE31-4015-8E8D-C338DBFDD650}"/>
              </a:ext>
            </a:extLst>
          </p:cNvPr>
          <p:cNvSpPr>
            <a:spLocks noGrp="1"/>
          </p:cNvSpPr>
          <p:nvPr>
            <p:ph type="sldNum" sz="quarter" idx="12"/>
          </p:nvPr>
        </p:nvSpPr>
        <p:spPr/>
        <p:txBody>
          <a:bodyPr/>
          <a:lstStyle/>
          <a:p>
            <a:fld id="{A4BAB868-1E00-44C6-B1AB-DFCC5F9865BA}" type="slidenum">
              <a:rPr lang="ja-JP" altLang="en-US" smtClean="0"/>
              <a:t>27</a:t>
            </a:fld>
            <a:endParaRPr lang="en-US" altLang="ja-JP"/>
          </a:p>
        </p:txBody>
      </p:sp>
    </p:spTree>
    <p:extLst>
      <p:ext uri="{BB962C8B-B14F-4D97-AF65-F5344CB8AC3E}">
        <p14:creationId xmlns:p14="http://schemas.microsoft.com/office/powerpoint/2010/main" val="2430319582"/>
      </p:ext>
    </p:extLst>
  </p:cSld>
  <p:clrMapOvr>
    <a:masterClrMapping/>
  </p:clrMapOvr>
  <p:transition>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11. Use Cases : Notification Agent</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28</a:t>
            </a:fld>
            <a:endParaRPr lang="en-US" altLang="ja-JP"/>
          </a:p>
        </p:txBody>
      </p:sp>
      <p:pic>
        <p:nvPicPr>
          <p:cNvPr id="5" name="Picture 4"/>
          <p:cNvPicPr>
            <a:picLocks noChangeAspect="1"/>
          </p:cNvPicPr>
          <p:nvPr/>
        </p:nvPicPr>
        <p:blipFill>
          <a:blip r:embed="rId2"/>
          <a:stretch>
            <a:fillRect/>
          </a:stretch>
        </p:blipFill>
        <p:spPr>
          <a:xfrm>
            <a:off x="1490662" y="1637208"/>
            <a:ext cx="8601075" cy="4293327"/>
          </a:xfrm>
          <a:prstGeom prst="rect">
            <a:avLst/>
          </a:prstGeom>
        </p:spPr>
      </p:pic>
    </p:spTree>
    <p:extLst>
      <p:ext uri="{BB962C8B-B14F-4D97-AF65-F5344CB8AC3E}">
        <p14:creationId xmlns:p14="http://schemas.microsoft.com/office/powerpoint/2010/main" val="340488111"/>
      </p:ext>
    </p:extLst>
  </p:cSld>
  <p:clrMapOvr>
    <a:masterClrMapping/>
  </p:clrMapOvr>
  <p:transition>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7F280-B745-4721-A368-C749DCB96416}"/>
              </a:ext>
            </a:extLst>
          </p:cNvPr>
          <p:cNvSpPr>
            <a:spLocks noGrp="1"/>
          </p:cNvSpPr>
          <p:nvPr>
            <p:ph type="title"/>
          </p:nvPr>
        </p:nvSpPr>
        <p:spPr/>
        <p:txBody>
          <a:bodyPr/>
          <a:lstStyle/>
          <a:p>
            <a:r>
              <a:rPr lang="en-US" dirty="0"/>
              <a:t>Use Case Definition : Notification Agent</a:t>
            </a:r>
            <a:endParaRPr lang="en-CA" dirty="0"/>
          </a:p>
        </p:txBody>
      </p:sp>
      <p:graphicFrame>
        <p:nvGraphicFramePr>
          <p:cNvPr id="8" name="Content Placeholder 7">
            <a:extLst>
              <a:ext uri="{FF2B5EF4-FFF2-40B4-BE49-F238E27FC236}">
                <a16:creationId xmlns:a16="http://schemas.microsoft.com/office/drawing/2014/main" id="{90A34321-7CC7-4FC3-BCB6-6E10817FE4EF}"/>
              </a:ext>
            </a:extLst>
          </p:cNvPr>
          <p:cNvGraphicFramePr>
            <a:graphicFrameLocks noGrp="1"/>
          </p:cNvGraphicFramePr>
          <p:nvPr>
            <p:ph idx="1"/>
            <p:extLst>
              <p:ext uri="{D42A27DB-BD31-4B8C-83A1-F6EECF244321}">
                <p14:modId xmlns:p14="http://schemas.microsoft.com/office/powerpoint/2010/main" val="831668553"/>
              </p:ext>
            </p:extLst>
          </p:nvPr>
        </p:nvGraphicFramePr>
        <p:xfrm>
          <a:off x="1422402" y="1666875"/>
          <a:ext cx="9559924" cy="4257673"/>
        </p:xfrm>
        <a:graphic>
          <a:graphicData uri="http://schemas.openxmlformats.org/drawingml/2006/table">
            <a:tbl>
              <a:tblPr firstRow="1" firstCol="1" bandRow="1"/>
              <a:tblGrid>
                <a:gridCol w="2260055">
                  <a:extLst>
                    <a:ext uri="{9D8B030D-6E8A-4147-A177-3AD203B41FA5}">
                      <a16:colId xmlns:a16="http://schemas.microsoft.com/office/drawing/2014/main" val="153879244"/>
                    </a:ext>
                  </a:extLst>
                </a:gridCol>
                <a:gridCol w="7299869">
                  <a:extLst>
                    <a:ext uri="{9D8B030D-6E8A-4147-A177-3AD203B41FA5}">
                      <a16:colId xmlns:a16="http://schemas.microsoft.com/office/drawing/2014/main" val="1494204266"/>
                    </a:ext>
                  </a:extLst>
                </a:gridCol>
              </a:tblGrid>
              <a:tr h="336433">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Brief Description: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a:effectLst/>
                          <a:latin typeface="Calibri" panose="020F0502020204030204" pitchFamily="34" charset="0"/>
                          <a:ea typeface="Calibri" panose="020F0502020204030204" pitchFamily="34" charset="0"/>
                          <a:cs typeface="Times New Roman" panose="02020603050405020304" pitchFamily="18" charset="0"/>
                        </a:rPr>
                        <a:t>The Clinic System Agent uses this use case to send notifications to the user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3939152"/>
                  </a:ext>
                </a:extLst>
              </a:tr>
              <a:tr h="336433">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Precondition(s):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Appointment is booked and a video link has been generated</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9577918"/>
                  </a:ext>
                </a:extLst>
              </a:tr>
              <a:tr h="689368">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Post Condition(s):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Considering all Services work as expected, the notification agent sends appointment updates to user via email and/or SMS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1386470"/>
                  </a:ext>
                </a:extLst>
              </a:tr>
              <a:tr h="336433">
                <a:tc>
                  <a:txBody>
                    <a:bodyPr/>
                    <a:lstStyle/>
                    <a:p>
                      <a:pPr>
                        <a:lnSpc>
                          <a:spcPct val="107000"/>
                        </a:lnSpc>
                        <a:spcAft>
                          <a:spcPts val="800"/>
                        </a:spcAft>
                      </a:pPr>
                      <a:r>
                        <a:rPr lang="en-IN"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Process Steps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880799600"/>
                  </a:ext>
                </a:extLst>
              </a:tr>
              <a:tr h="506485">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The notification agent receives user information (email-address and cell phone number) from the clinic system agent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7977401"/>
                  </a:ext>
                </a:extLst>
              </a:tr>
              <a:tr h="689368">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The notification agent also receives video link information from the video agent</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9103043"/>
                  </a:ext>
                </a:extLst>
              </a:tr>
              <a:tr h="689368">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The notification agent receives status update request from the clinic system agent at regular intervals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6817692"/>
                  </a:ext>
                </a:extLst>
              </a:tr>
              <a:tr h="673785">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notification agent sends out notification to the user in form of updates and daily remainders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8623903"/>
                  </a:ext>
                </a:extLst>
              </a:tr>
            </a:tbl>
          </a:graphicData>
        </a:graphic>
      </p:graphicFrame>
      <p:sp>
        <p:nvSpPr>
          <p:cNvPr id="4" name="Date Placeholder 3">
            <a:extLst>
              <a:ext uri="{FF2B5EF4-FFF2-40B4-BE49-F238E27FC236}">
                <a16:creationId xmlns:a16="http://schemas.microsoft.com/office/drawing/2014/main" id="{60367744-9BB1-4AF3-8076-F14829CF403E}"/>
              </a:ext>
            </a:extLst>
          </p:cNvPr>
          <p:cNvSpPr>
            <a:spLocks noGrp="1"/>
          </p:cNvSpPr>
          <p:nvPr>
            <p:ph type="dt" sz="half" idx="10"/>
          </p:nvPr>
        </p:nvSpPr>
        <p:spPr/>
        <p:txBody>
          <a:bodyPr/>
          <a:lstStyle/>
          <a:p>
            <a:r>
              <a:rPr lang="en-US"/>
              <a:t>SENG697 (Fall 2007)</a:t>
            </a:r>
            <a:endParaRPr lang="en-US" altLang="ja-JP"/>
          </a:p>
        </p:txBody>
      </p:sp>
      <p:sp>
        <p:nvSpPr>
          <p:cNvPr id="5" name="Footer Placeholder 4">
            <a:extLst>
              <a:ext uri="{FF2B5EF4-FFF2-40B4-BE49-F238E27FC236}">
                <a16:creationId xmlns:a16="http://schemas.microsoft.com/office/drawing/2014/main" id="{3DE3AB94-EFA0-4717-899E-9A99F09BD6EE}"/>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469F170A-D563-4E07-AAED-58399A750A15}"/>
              </a:ext>
            </a:extLst>
          </p:cNvPr>
          <p:cNvSpPr>
            <a:spLocks noGrp="1"/>
          </p:cNvSpPr>
          <p:nvPr>
            <p:ph type="sldNum" sz="quarter" idx="12"/>
          </p:nvPr>
        </p:nvSpPr>
        <p:spPr/>
        <p:txBody>
          <a:bodyPr/>
          <a:lstStyle/>
          <a:p>
            <a:fld id="{A4BAB868-1E00-44C6-B1AB-DFCC5F9865BA}" type="slidenum">
              <a:rPr lang="ja-JP" altLang="en-US" smtClean="0"/>
              <a:t>29</a:t>
            </a:fld>
            <a:endParaRPr lang="en-US" altLang="ja-JP"/>
          </a:p>
        </p:txBody>
      </p:sp>
    </p:spTree>
    <p:extLst>
      <p:ext uri="{BB962C8B-B14F-4D97-AF65-F5344CB8AC3E}">
        <p14:creationId xmlns:p14="http://schemas.microsoft.com/office/powerpoint/2010/main" val="3144072743"/>
      </p:ext>
    </p:extLst>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88275" y="6457950"/>
            <a:ext cx="2540000" cy="400050"/>
          </a:xfrm>
        </p:spPr>
        <p:txBody>
          <a:bodyPr/>
          <a:lstStyle/>
          <a:p>
            <a:pPr fontAlgn="base">
              <a:spcBef>
                <a:spcPct val="0"/>
              </a:spcBef>
              <a:spcAft>
                <a:spcPct val="0"/>
              </a:spcAft>
            </a:pPr>
            <a:r>
              <a:rPr lang="en-US" dirty="0">
                <a:solidFill>
                  <a:srgbClr val="000000"/>
                </a:solidFill>
                <a:latin typeface="Tahoma" panose="020B0604030504040204" pitchFamily="34" charset="0"/>
                <a:ea typeface="MS PGothic" pitchFamily="50" charset="-128"/>
              </a:rPr>
              <a:t>SENG696 (Fall 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a:xfrm>
            <a:off x="9538788" y="6457950"/>
            <a:ext cx="2540000" cy="400050"/>
          </a:xfrm>
        </p:spPr>
        <p:txBody>
          <a:bodyPr/>
          <a:lstStyle/>
          <a:p>
            <a:pPr fontAlgn="base">
              <a:spcBef>
                <a:spcPct val="0"/>
              </a:spcBef>
              <a:spcAft>
                <a:spcPct val="0"/>
              </a:spcAft>
            </a:pPr>
            <a:fld id="{41250157-63A0-42F0-B449-1FE0403F37FF}" type="slidenum">
              <a:rPr lang="ja-JP" altLang="en-US">
                <a:solidFill>
                  <a:srgbClr val="000000"/>
                </a:solidFill>
                <a:latin typeface="Tahoma" panose="020B0604030504040204" pitchFamily="34" charset="0"/>
                <a:ea typeface="MS PGothic" pitchFamily="50" charset="-128"/>
              </a:rPr>
              <a:t>3</a:t>
            </a:fld>
            <a:endParaRPr lang="en-US" altLang="ja-JP" dirty="0">
              <a:solidFill>
                <a:srgbClr val="000000"/>
              </a:solidFill>
              <a:latin typeface="Tahoma" panose="020B0604030504040204" pitchFamily="34" charset="0"/>
              <a:ea typeface="MS PGothic" pitchFamily="50" charset="-128"/>
            </a:endParaRPr>
          </a:p>
        </p:txBody>
      </p:sp>
      <p:sp>
        <p:nvSpPr>
          <p:cNvPr id="1298434" name="Rectangle 2"/>
          <p:cNvSpPr>
            <a:spLocks noGrp="1" noChangeArrowheads="1"/>
          </p:cNvSpPr>
          <p:nvPr>
            <p:ph type="title"/>
          </p:nvPr>
        </p:nvSpPr>
        <p:spPr/>
        <p:txBody>
          <a:bodyPr/>
          <a:lstStyle/>
          <a:p>
            <a:r>
              <a:rPr lang="en-CA"/>
              <a:t>2. System Description</a:t>
            </a:r>
          </a:p>
        </p:txBody>
      </p:sp>
      <p:sp>
        <p:nvSpPr>
          <p:cNvPr id="1298435" name="Rectangle 3"/>
          <p:cNvSpPr>
            <a:spLocks noGrp="1" noChangeArrowheads="1"/>
          </p:cNvSpPr>
          <p:nvPr>
            <p:ph type="body" idx="1"/>
          </p:nvPr>
        </p:nvSpPr>
        <p:spPr>
          <a:xfrm>
            <a:off x="1219200" y="1691141"/>
            <a:ext cx="10668000" cy="4532312"/>
          </a:xfrm>
        </p:spPr>
        <p:txBody>
          <a:bodyPr/>
          <a:lstStyle/>
          <a:p>
            <a:pPr>
              <a:lnSpc>
                <a:spcPct val="80000"/>
              </a:lnSpc>
              <a:buFont typeface="Wingdings" panose="05000000000000000000" pitchFamily="2" charset="2"/>
              <a:buChar char="§"/>
            </a:pPr>
            <a:r>
              <a:rPr lang="en-CA" sz="2600" dirty="0"/>
              <a:t>The proposed </a:t>
            </a:r>
            <a:r>
              <a:rPr lang="en-CA" sz="2600" b="1" dirty="0">
                <a:solidFill>
                  <a:srgbClr val="D60093"/>
                </a:solidFill>
              </a:rPr>
              <a:t>E-Vet System(EVS)</a:t>
            </a:r>
            <a:r>
              <a:rPr lang="en-CA" sz="2600" dirty="0"/>
              <a:t> is a multi-agent system designed to render multiple functionalities to simplify the appointment booking process to the pet-owner(user) based on the owner’s preferences. </a:t>
            </a:r>
          </a:p>
          <a:p>
            <a:pPr>
              <a:lnSpc>
                <a:spcPct val="80000"/>
              </a:lnSpc>
              <a:buFont typeface="Wingdings" panose="05000000000000000000" pitchFamily="2" charset="2"/>
              <a:buChar char="§"/>
            </a:pPr>
            <a:r>
              <a:rPr lang="en-CA" sz="2600" dirty="0"/>
              <a:t>The clinic package is composed of a Video Interaction system, a Reminder generator, and a utility to generate medical reports.</a:t>
            </a:r>
          </a:p>
          <a:p>
            <a:pPr>
              <a:lnSpc>
                <a:spcPct val="80000"/>
              </a:lnSpc>
              <a:buFont typeface="Wingdings" panose="05000000000000000000" pitchFamily="2" charset="2"/>
              <a:buChar char="§"/>
            </a:pPr>
            <a:r>
              <a:rPr lang="en-CA" sz="2600" dirty="0"/>
              <a:t>The </a:t>
            </a:r>
            <a:r>
              <a:rPr lang="en-CA" sz="2600" b="1" dirty="0">
                <a:solidFill>
                  <a:srgbClr val="D60093"/>
                </a:solidFill>
              </a:rPr>
              <a:t>EVS </a:t>
            </a:r>
            <a:r>
              <a:rPr lang="en-CA" sz="2600" dirty="0"/>
              <a:t>application deals with a doctor’s multiple available schedules to find the optimum appointment window for the pet-owner, taking into consideration the related fees and severity of the symptoms. </a:t>
            </a:r>
          </a:p>
          <a:p>
            <a:pPr>
              <a:lnSpc>
                <a:spcPct val="80000"/>
              </a:lnSpc>
              <a:buFont typeface="Wingdings" panose="05000000000000000000" pitchFamily="2" charset="2"/>
              <a:buChar char="§"/>
            </a:pPr>
            <a:r>
              <a:rPr lang="en-CA" sz="2600" dirty="0"/>
              <a:t>The application has to schedule the appointment and send regular reminders for the appointment dates to the pet-owner. It also generates a medical report based upon the doctor’s feedback and stores it for future references.</a:t>
            </a:r>
          </a:p>
        </p:txBody>
      </p:sp>
    </p:spTree>
  </p:cSld>
  <p:clrMapOvr>
    <a:masterClrMapping/>
  </p:clrMapOvr>
  <p:transition>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758E-873C-45F8-B70D-C7679F4A01E5}"/>
              </a:ext>
            </a:extLst>
          </p:cNvPr>
          <p:cNvSpPr>
            <a:spLocks noGrp="1"/>
          </p:cNvSpPr>
          <p:nvPr>
            <p:ph type="title"/>
          </p:nvPr>
        </p:nvSpPr>
        <p:spPr/>
        <p:txBody>
          <a:bodyPr/>
          <a:lstStyle/>
          <a:p>
            <a:r>
              <a:rPr lang="en-US" dirty="0"/>
              <a:t>Use Case Definition : Notification Agent</a:t>
            </a:r>
            <a:endParaRPr lang="en-CA" dirty="0"/>
          </a:p>
        </p:txBody>
      </p:sp>
      <p:graphicFrame>
        <p:nvGraphicFramePr>
          <p:cNvPr id="8" name="Content Placeholder 7">
            <a:extLst>
              <a:ext uri="{FF2B5EF4-FFF2-40B4-BE49-F238E27FC236}">
                <a16:creationId xmlns:a16="http://schemas.microsoft.com/office/drawing/2014/main" id="{189ECA48-8C9E-4081-A762-7A7C32D6FA10}"/>
              </a:ext>
            </a:extLst>
          </p:cNvPr>
          <p:cNvGraphicFramePr>
            <a:graphicFrameLocks noGrp="1"/>
          </p:cNvGraphicFramePr>
          <p:nvPr>
            <p:ph idx="1"/>
            <p:extLst>
              <p:ext uri="{D42A27DB-BD31-4B8C-83A1-F6EECF244321}">
                <p14:modId xmlns:p14="http://schemas.microsoft.com/office/powerpoint/2010/main" val="3895080025"/>
              </p:ext>
            </p:extLst>
          </p:nvPr>
        </p:nvGraphicFramePr>
        <p:xfrm>
          <a:off x="1422401" y="1657349"/>
          <a:ext cx="9883775" cy="4181478"/>
        </p:xfrm>
        <a:graphic>
          <a:graphicData uri="http://schemas.openxmlformats.org/drawingml/2006/table">
            <a:tbl>
              <a:tblPr/>
              <a:tblGrid>
                <a:gridCol w="2695575">
                  <a:extLst>
                    <a:ext uri="{9D8B030D-6E8A-4147-A177-3AD203B41FA5}">
                      <a16:colId xmlns:a16="http://schemas.microsoft.com/office/drawing/2014/main" val="3560748494"/>
                    </a:ext>
                  </a:extLst>
                </a:gridCol>
                <a:gridCol w="3463065">
                  <a:extLst>
                    <a:ext uri="{9D8B030D-6E8A-4147-A177-3AD203B41FA5}">
                      <a16:colId xmlns:a16="http://schemas.microsoft.com/office/drawing/2014/main" val="970437548"/>
                    </a:ext>
                  </a:extLst>
                </a:gridCol>
                <a:gridCol w="3725135">
                  <a:extLst>
                    <a:ext uri="{9D8B030D-6E8A-4147-A177-3AD203B41FA5}">
                      <a16:colId xmlns:a16="http://schemas.microsoft.com/office/drawing/2014/main" val="3492690313"/>
                    </a:ext>
                  </a:extLst>
                </a:gridCol>
              </a:tblGrid>
              <a:tr h="210389">
                <a:tc>
                  <a:txBody>
                    <a:bodyPr/>
                    <a:lstStyle/>
                    <a:p>
                      <a:pPr algn="l" fontAlgn="b"/>
                      <a:r>
                        <a:rPr lang="en-CA" sz="1100" b="1" i="0" u="none" strike="noStrike">
                          <a:solidFill>
                            <a:srgbClr val="000000"/>
                          </a:solidFill>
                          <a:effectLst/>
                          <a:latin typeface="Calibri" panose="020F0502020204030204" pitchFamily="34" charset="0"/>
                        </a:rPr>
                        <a:t>Exceptions</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0CECE"/>
                    </a:solidFill>
                  </a:tcPr>
                </a:tc>
                <a:extLst>
                  <a:ext uri="{0D108BD9-81ED-4DB2-BD59-A6C34878D82A}">
                    <a16:rowId xmlns:a16="http://schemas.microsoft.com/office/drawing/2014/main" val="826414664"/>
                  </a:ext>
                </a:extLst>
              </a:tr>
              <a:tr h="1025645">
                <a:tc>
                  <a:txBody>
                    <a:bodyPr/>
                    <a:lstStyle/>
                    <a:p>
                      <a:pPr algn="l" fontAlgn="ctr"/>
                      <a:r>
                        <a:rPr lang="en-CA" sz="1100" b="0" i="0" u="none" strike="noStrike" dirty="0">
                          <a:solidFill>
                            <a:srgbClr val="000000"/>
                          </a:solidFill>
                          <a:effectLst/>
                          <a:latin typeface="Calibri" panose="020F0502020204030204" pitchFamily="34" charset="0"/>
                        </a:rPr>
                        <a:t>1a</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sz="1100" b="0" i="0" u="none" strike="noStrike">
                          <a:solidFill>
                            <a:srgbClr val="000000"/>
                          </a:solidFill>
                          <a:effectLst/>
                          <a:latin typeface="Calibri" panose="020F0502020204030204" pitchFamily="34" charset="0"/>
                        </a:rPr>
                        <a:t>System Not Accessible at this point</a:t>
                      </a:r>
                    </a:p>
                  </a:txBody>
                  <a:tcPr marL="7620" marR="7620" marT="7620" marB="0" anchor="ctr">
                    <a:lnL>
                      <a:noFill/>
                    </a:lnL>
                    <a:lnR>
                      <a:noFill/>
                    </a:lnR>
                    <a:lnT>
                      <a:noFill/>
                    </a:lnT>
                    <a:lnB>
                      <a:noFill/>
                    </a:lnB>
                  </a:tcPr>
                </a:tc>
                <a:tc>
                  <a:txBody>
                    <a:bodyPr/>
                    <a:lstStyle/>
                    <a:p>
                      <a:pPr algn="l" fontAlgn="ctr"/>
                      <a:r>
                        <a:rPr lang="en-US" sz="1100" b="0" i="0" u="none" strike="noStrike">
                          <a:solidFill>
                            <a:srgbClr val="000000"/>
                          </a:solidFill>
                          <a:effectLst/>
                          <a:latin typeface="Calibri" panose="020F0502020204030204" pitchFamily="34" charset="0"/>
                        </a:rPr>
                        <a:t>Error Message is generated stating that stystem is not accessible.</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22267423"/>
                  </a:ext>
                </a:extLst>
              </a:tr>
              <a:tr h="1025645">
                <a:tc>
                  <a:txBody>
                    <a:bodyPr/>
                    <a:lstStyle/>
                    <a:p>
                      <a:pPr algn="l" fontAlgn="ctr"/>
                      <a:r>
                        <a:rPr lang="en-CA" sz="1100" b="0" i="0" u="none" strike="noStrike" dirty="0">
                          <a:solidFill>
                            <a:srgbClr val="000000"/>
                          </a:solidFill>
                          <a:effectLst/>
                          <a:latin typeface="Calibri" panose="020F0502020204030204" pitchFamily="34" charset="0"/>
                        </a:rPr>
                        <a:t>3a</a:t>
                      </a:r>
                    </a:p>
                  </a:txBody>
                  <a:tcPr marL="7620" marR="7620" marT="762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User not reachable at this point</a:t>
                      </a:r>
                    </a:p>
                  </a:txBody>
                  <a:tcPr marL="7620" marR="7620" marT="762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Error Message is generated stating that user is not reachable.</a:t>
                      </a:r>
                    </a:p>
                  </a:txBody>
                  <a:tcPr marL="7620" marR="7620" marT="762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0515083"/>
                  </a:ext>
                </a:extLst>
              </a:tr>
              <a:tr h="210389">
                <a:tc>
                  <a:txBody>
                    <a:bodyPr/>
                    <a:lstStyle/>
                    <a:p>
                      <a:pPr algn="l" fontAlgn="b"/>
                      <a:r>
                        <a:rPr lang="en-CA" sz="1100" b="1" i="0" u="none" strike="noStrike">
                          <a:solidFill>
                            <a:srgbClr val="000000"/>
                          </a:solidFill>
                          <a:effectLst/>
                          <a:latin typeface="Calibri" panose="020F0502020204030204" pitchFamily="34" charset="0"/>
                        </a:rPr>
                        <a:t>Relationships:</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3097203048"/>
                  </a:ext>
                </a:extLst>
              </a:tr>
              <a:tr h="210389">
                <a:tc>
                  <a:txBody>
                    <a:bodyPr/>
                    <a:lstStyle/>
                    <a:p>
                      <a:pPr algn="l" fontAlgn="b"/>
                      <a:r>
                        <a:rPr lang="en-CA" sz="1100" b="1" i="0" u="none" strike="noStrike">
                          <a:solidFill>
                            <a:srgbClr val="000000"/>
                          </a:solidFill>
                          <a:effectLst/>
                          <a:latin typeface="Calibri" panose="020F0502020204030204" pitchFamily="34" charset="0"/>
                        </a:rPr>
                        <a:t>Initiating</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CA" sz="1100" b="0" i="0" u="none" strike="noStrike">
                          <a:solidFill>
                            <a:srgbClr val="000000"/>
                          </a:solidFill>
                          <a:effectLst/>
                          <a:latin typeface="Calibri" panose="020F0502020204030204" pitchFamily="34" charset="0"/>
                        </a:rPr>
                        <a:t>Clinic System Agent</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743953456"/>
                  </a:ext>
                </a:extLst>
              </a:tr>
              <a:tr h="219155">
                <a:tc>
                  <a:txBody>
                    <a:bodyPr/>
                    <a:lstStyle/>
                    <a:p>
                      <a:pPr algn="l" fontAlgn="b"/>
                      <a:r>
                        <a:rPr lang="en-CA" sz="1100" b="1" i="0" u="none" strike="noStrike">
                          <a:solidFill>
                            <a:srgbClr val="000000"/>
                          </a:solidFill>
                          <a:effectLst/>
                          <a:latin typeface="Calibri" panose="020F0502020204030204" pitchFamily="34" charset="0"/>
                        </a:rPr>
                        <a:t>Collaborating</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Video Link Agent, Clinic System Agent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2068129"/>
                  </a:ext>
                </a:extLst>
              </a:tr>
              <a:tr h="219155">
                <a:tc gridSpan="3">
                  <a:txBody>
                    <a:bodyPr/>
                    <a:lstStyle/>
                    <a:p>
                      <a:pPr algn="l" fontAlgn="b"/>
                      <a:r>
                        <a:rPr lang="en-CA" sz="1100" b="1" i="0" u="none" strike="noStrike">
                          <a:solidFill>
                            <a:srgbClr val="000000"/>
                          </a:solidFill>
                          <a:effectLst/>
                          <a:latin typeface="Calibri" panose="020F0502020204030204" pitchFamily="34" charset="0"/>
                        </a:rPr>
                        <a:t>Other Diagrams: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51066477"/>
                  </a:ext>
                </a:extLst>
              </a:tr>
              <a:tr h="210389">
                <a:tc>
                  <a:txBody>
                    <a:bodyPr/>
                    <a:lstStyle/>
                    <a:p>
                      <a:pPr algn="l" fontAlgn="b"/>
                      <a:r>
                        <a:rPr lang="en-CA" sz="1100" b="1" i="0" u="none" strike="noStrike">
                          <a:solidFill>
                            <a:srgbClr val="000000"/>
                          </a:solidFill>
                          <a:effectLst/>
                          <a:latin typeface="Calibri" panose="020F0502020204030204" pitchFamily="34" charset="0"/>
                        </a:rPr>
                        <a:t>Data Requirements</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0CECE"/>
                    </a:solidFill>
                  </a:tcPr>
                </a:tc>
                <a:extLst>
                  <a:ext uri="{0D108BD9-81ED-4DB2-BD59-A6C34878D82A}">
                    <a16:rowId xmlns:a16="http://schemas.microsoft.com/office/drawing/2014/main" val="584245877"/>
                  </a:ext>
                </a:extLst>
              </a:tr>
              <a:tr h="210389">
                <a:tc>
                  <a:txBody>
                    <a:bodyPr/>
                    <a:lstStyle/>
                    <a:p>
                      <a:pPr algn="l" fontAlgn="b"/>
                      <a:r>
                        <a:rPr lang="en-CA" sz="1100" b="1" i="0" u="none" strike="noStrike">
                          <a:solidFill>
                            <a:srgbClr val="000000"/>
                          </a:solidFill>
                          <a:effectLst/>
                          <a:latin typeface="Calibri" panose="020F0502020204030204" pitchFamily="34" charset="0"/>
                        </a:rPr>
                        <a:t>Data Required : </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100" b="1" i="0" u="none" strike="noStrike">
                          <a:solidFill>
                            <a:srgbClr val="000000"/>
                          </a:solidFill>
                          <a:effectLst/>
                          <a:latin typeface="Calibri" panose="020F0502020204030204" pitchFamily="34" charset="0"/>
                        </a:rPr>
                        <a:t>Data Required for Notification Agent</a:t>
                      </a:r>
                    </a:p>
                  </a:txBody>
                  <a:tcPr marL="7620" marR="7620" marT="7620" marB="0" anchor="b">
                    <a:lnL>
                      <a:noFill/>
                    </a:lnL>
                    <a:lnR>
                      <a:noFill/>
                    </a:lnR>
                    <a:lnT>
                      <a:noFill/>
                    </a:lnT>
                    <a:lnB>
                      <a:noFill/>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63553938"/>
                  </a:ext>
                </a:extLst>
              </a:tr>
              <a:tr h="210389">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r>
                        <a:rPr lang="en-CA" sz="1100" b="0" i="0" u="none" strike="noStrike">
                          <a:solidFill>
                            <a:srgbClr val="000000"/>
                          </a:solidFill>
                          <a:effectLst/>
                          <a:latin typeface="Calibri" panose="020F0502020204030204" pitchFamily="34" charset="0"/>
                        </a:rPr>
                        <a:t>Video Link</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en-CA"/>
                    </a:p>
                  </a:txBody>
                  <a:tcPr/>
                </a:tc>
                <a:extLst>
                  <a:ext uri="{0D108BD9-81ED-4DB2-BD59-A6C34878D82A}">
                    <a16:rowId xmlns:a16="http://schemas.microsoft.com/office/drawing/2014/main" val="3851404489"/>
                  </a:ext>
                </a:extLst>
              </a:tr>
              <a:tr h="210389">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r>
                        <a:rPr lang="en-US" sz="1100" b="0" i="0" u="none" strike="noStrike">
                          <a:solidFill>
                            <a:srgbClr val="000000"/>
                          </a:solidFill>
                          <a:effectLst/>
                          <a:latin typeface="Calibri" panose="020F0502020204030204" pitchFamily="34" charset="0"/>
                        </a:rPr>
                        <a:t>Email Address and Cell Phone Number of the user</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en-CA"/>
                    </a:p>
                  </a:txBody>
                  <a:tcPr/>
                </a:tc>
                <a:extLst>
                  <a:ext uri="{0D108BD9-81ED-4DB2-BD59-A6C34878D82A}">
                    <a16:rowId xmlns:a16="http://schemas.microsoft.com/office/drawing/2014/main" val="2916741115"/>
                  </a:ext>
                </a:extLst>
              </a:tr>
              <a:tr h="219155">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gridSpan="2">
                  <a:txBody>
                    <a:bodyPr/>
                    <a:lstStyle/>
                    <a:p>
                      <a:pPr algn="l" fontAlgn="b"/>
                      <a:r>
                        <a:rPr lang="en-CA" sz="1100" b="0" i="0" u="none" strike="noStrike" dirty="0">
                          <a:solidFill>
                            <a:srgbClr val="000000"/>
                          </a:solidFill>
                          <a:effectLst/>
                          <a:latin typeface="Calibri" panose="020F0502020204030204" pitchFamily="34" charset="0"/>
                        </a:rPr>
                        <a:t>Booked Appointment details</a:t>
                      </a:r>
                    </a:p>
                  </a:txBody>
                  <a:tcPr marL="7620" marR="7620" marT="762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455242491"/>
                  </a:ext>
                </a:extLst>
              </a:tr>
            </a:tbl>
          </a:graphicData>
        </a:graphic>
      </p:graphicFrame>
      <p:sp>
        <p:nvSpPr>
          <p:cNvPr id="4" name="Date Placeholder 3">
            <a:extLst>
              <a:ext uri="{FF2B5EF4-FFF2-40B4-BE49-F238E27FC236}">
                <a16:creationId xmlns:a16="http://schemas.microsoft.com/office/drawing/2014/main" id="{24741039-9CC1-410F-8517-9D84D09A1E1A}"/>
              </a:ext>
            </a:extLst>
          </p:cNvPr>
          <p:cNvSpPr>
            <a:spLocks noGrp="1"/>
          </p:cNvSpPr>
          <p:nvPr>
            <p:ph type="dt" sz="half" idx="10"/>
          </p:nvPr>
        </p:nvSpPr>
        <p:spPr/>
        <p:txBody>
          <a:bodyPr/>
          <a:lstStyle/>
          <a:p>
            <a:r>
              <a:rPr lang="en-US"/>
              <a:t>SENG697 (Fall 2007)</a:t>
            </a:r>
            <a:endParaRPr lang="en-US" altLang="ja-JP"/>
          </a:p>
        </p:txBody>
      </p:sp>
      <p:sp>
        <p:nvSpPr>
          <p:cNvPr id="5" name="Footer Placeholder 4">
            <a:extLst>
              <a:ext uri="{FF2B5EF4-FFF2-40B4-BE49-F238E27FC236}">
                <a16:creationId xmlns:a16="http://schemas.microsoft.com/office/drawing/2014/main" id="{3B521BBD-219B-451A-B636-BE5D3A38B8D1}"/>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46442F15-EE31-4015-8E8D-C338DBFDD650}"/>
              </a:ext>
            </a:extLst>
          </p:cNvPr>
          <p:cNvSpPr>
            <a:spLocks noGrp="1"/>
          </p:cNvSpPr>
          <p:nvPr>
            <p:ph type="sldNum" sz="quarter" idx="12"/>
          </p:nvPr>
        </p:nvSpPr>
        <p:spPr/>
        <p:txBody>
          <a:bodyPr/>
          <a:lstStyle/>
          <a:p>
            <a:fld id="{A4BAB868-1E00-44C6-B1AB-DFCC5F9865BA}" type="slidenum">
              <a:rPr lang="ja-JP" altLang="en-US" smtClean="0"/>
              <a:t>30</a:t>
            </a:fld>
            <a:endParaRPr lang="en-US" altLang="ja-JP"/>
          </a:p>
        </p:txBody>
      </p:sp>
    </p:spTree>
    <p:extLst>
      <p:ext uri="{BB962C8B-B14F-4D97-AF65-F5344CB8AC3E}">
        <p14:creationId xmlns:p14="http://schemas.microsoft.com/office/powerpoint/2010/main" val="4213622523"/>
      </p:ext>
    </p:extLst>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System Description (cont’d)</a:t>
            </a:r>
          </a:p>
        </p:txBody>
      </p:sp>
      <p:pic>
        <p:nvPicPr>
          <p:cNvPr id="8" name="Content Placeholder 7"/>
          <p:cNvPicPr>
            <a:picLocks noGrp="1" noChangeAspect="1"/>
          </p:cNvPicPr>
          <p:nvPr>
            <p:ph idx="1"/>
          </p:nvPr>
        </p:nvPicPr>
        <p:blipFill>
          <a:blip r:embed="rId2"/>
          <a:stretch>
            <a:fillRect/>
          </a:stretch>
        </p:blipFill>
        <p:spPr>
          <a:xfrm>
            <a:off x="2733676" y="1504950"/>
            <a:ext cx="6517240" cy="4733925"/>
          </a:xfrm>
        </p:spPr>
      </p:pic>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4</a:t>
            </a:fld>
            <a:endParaRPr lang="en-US" altLang="ja-JP"/>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3. Assumptions</a:t>
            </a:r>
          </a:p>
        </p:txBody>
      </p:sp>
      <p:sp>
        <p:nvSpPr>
          <p:cNvPr id="3" name="Content Placeholder 2"/>
          <p:cNvSpPr>
            <a:spLocks noGrp="1"/>
          </p:cNvSpPr>
          <p:nvPr>
            <p:ph idx="1"/>
          </p:nvPr>
        </p:nvSpPr>
        <p:spPr/>
        <p:txBody>
          <a:bodyPr/>
          <a:lstStyle/>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503050405090304" pitchFamily="18" charset="0"/>
              </a:rPr>
              <a:t>To enable video interaction between the doctor and the patient, the system will use existing video conferencing platforms (ZOOM/ Google Meet, etc.)</a:t>
            </a:r>
            <a:endParaRPr lang="en-CA" sz="2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503050405090304" pitchFamily="18" charset="0"/>
              </a:rPr>
              <a:t>The user schedules their appointment using a web interface. The interface captures the user preferences and updates the available time slots in real time. </a:t>
            </a:r>
            <a:endParaRPr lang="en-CA" sz="2800" dirty="0">
              <a:effectLst/>
              <a:latin typeface="Calibri" panose="020F0502020204030204" pitchFamily="34" charset="0"/>
              <a:ea typeface="Calibri" panose="020F0502020204030204" pitchFamily="34" charset="0"/>
              <a:cs typeface="Times New Roman" panose="02020503050405090304" pitchFamily="18" charset="0"/>
            </a:endParaRPr>
          </a:p>
          <a:p>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5</a:t>
            </a:fld>
            <a:endParaRPr lang="en-US" altLang="ja-JP"/>
          </a:p>
        </p:txBody>
      </p:sp>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4. Requirements</a:t>
            </a:r>
          </a:p>
        </p:txBody>
      </p:sp>
      <p:sp>
        <p:nvSpPr>
          <p:cNvPr id="3" name="Content Placeholder 2"/>
          <p:cNvSpPr>
            <a:spLocks noGrp="1"/>
          </p:cNvSpPr>
          <p:nvPr>
            <p:ph idx="1"/>
          </p:nvPr>
        </p:nvSpPr>
        <p:spPr/>
        <p:txBody>
          <a:bodyPr/>
          <a:lstStyle/>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The Video Enabled e-Vet System shall provide a web interface allowing the clients to login and register themselves.</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allow patients to schedule their appointments.</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record patient’s profile in a database and display it based on their name/id.</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remind patients of their appointments.</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send an appointment confirmation to the patient, including an invitation to the scheduled video enabled meeting</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provide multiple printable letter templates to doctors</a:t>
            </a:r>
          </a:p>
          <a:p>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6</a:t>
            </a:fld>
            <a:endParaRPr lang="en-US" altLang="ja-JP"/>
          </a:p>
        </p:txBody>
      </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Wish List (Not Implemented)</a:t>
            </a:r>
            <a:endParaRPr lang="en-CA" dirty="0"/>
          </a:p>
        </p:txBody>
      </p:sp>
      <p:sp>
        <p:nvSpPr>
          <p:cNvPr id="3" name="Content Placeholder 2"/>
          <p:cNvSpPr>
            <a:spLocks noGrp="1"/>
          </p:cNvSpPr>
          <p:nvPr>
            <p:ph idx="1"/>
          </p:nvPr>
        </p:nvSpPr>
        <p:spPr/>
        <p:txBody>
          <a:bodyPr/>
          <a:lstStyle/>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The e-vet system can send a recommendation letter to specialists on behalf of doctors.</a:t>
            </a: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503050405090304" pitchFamily="18" charset="0"/>
              </a:rPr>
              <a:t>The system</a:t>
            </a:r>
            <a:r>
              <a:rPr lang="en-CA" sz="1600" dirty="0">
                <a:effectLst/>
                <a:latin typeface="Calibri" panose="020F0502020204030204" pitchFamily="34" charset="0"/>
                <a:ea typeface="Calibri" panose="020F0502020204030204" pitchFamily="34" charset="0"/>
                <a:cs typeface="Times New Roman" panose="02020503050405090304" pitchFamily="18" charset="0"/>
              </a:rPr>
              <a:t> should offer multiple payment options.</a:t>
            </a: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503050405090304" pitchFamily="18" charset="0"/>
              </a:rPr>
              <a:t>The system</a:t>
            </a:r>
            <a:r>
              <a:rPr lang="en-CA" sz="1600" dirty="0">
                <a:effectLst/>
                <a:latin typeface="Calibri" panose="020F0502020204030204" pitchFamily="34" charset="0"/>
                <a:ea typeface="Calibri" panose="020F0502020204030204" pitchFamily="34" charset="0"/>
                <a:cs typeface="Times New Roman" panose="02020503050405090304" pitchFamily="18" charset="0"/>
              </a:rPr>
              <a:t> should have a mechanism to reply to instant scientific questions to physicians (similar to an encyclopedia).</a:t>
            </a: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503050405090304" pitchFamily="18" charset="0"/>
              </a:rPr>
              <a:t>The system</a:t>
            </a:r>
            <a:r>
              <a:rPr lang="en-CA" sz="1600" dirty="0">
                <a:effectLst/>
                <a:latin typeface="Calibri" panose="020F0502020204030204" pitchFamily="34" charset="0"/>
                <a:ea typeface="Calibri" panose="020F0502020204030204" pitchFamily="34" charset="0"/>
                <a:cs typeface="Times New Roman" panose="02020503050405090304" pitchFamily="18" charset="0"/>
              </a:rPr>
              <a:t> can search in the ontology for relevant documents. </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Doctors can also register themselves on the portal, giving the client freedom to choose their doctor(s).</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Recording patient feedback on the doctor and doctor feedback on the patient.</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E-pharmacy: customers can purchase medicines and other essentials through the portal and get them delivered to their homes. </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Patients can complete a lab requisition through the portal.</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Patients can communicate with the doctor via text messaging.</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The system should display desired graphs and statistics based on a patient’s profile.</a:t>
            </a:r>
          </a:p>
          <a:p>
            <a:endParaRPr lang="en-CA" sz="1600"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7</a:t>
            </a:fld>
            <a:endParaRPr lang="en-US" altLang="ja-JP" dirty="0"/>
          </a:p>
        </p:txBody>
      </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Agent Description</a:t>
            </a:r>
            <a:endParaRPr lang="en-IN" dirty="0"/>
          </a:p>
        </p:txBody>
      </p:sp>
      <p:sp>
        <p:nvSpPr>
          <p:cNvPr id="3" name="Content Placeholder 2"/>
          <p:cNvSpPr>
            <a:spLocks noGrp="1"/>
          </p:cNvSpPr>
          <p:nvPr>
            <p:ph idx="1"/>
          </p:nvPr>
        </p:nvSpPr>
        <p:spPr>
          <a:xfrm>
            <a:off x="1200151" y="1560512"/>
            <a:ext cx="10668000" cy="4821237"/>
          </a:xfrm>
        </p:spPr>
        <p:txBody>
          <a:bodyPr/>
          <a:lstStyle/>
          <a:p>
            <a:pPr marL="0" indent="0">
              <a:lnSpc>
                <a:spcPct val="107000"/>
              </a:lnSpc>
              <a:buNone/>
            </a:pPr>
            <a:r>
              <a:rPr lang="en-US" sz="1800" b="1" i="1" dirty="0">
                <a:solidFill>
                  <a:srgbClr val="D60093"/>
                </a:solidFill>
                <a:effectLst>
                  <a:outerShdw blurRad="38100" dist="38100" dir="2700000" algn="tl">
                    <a:srgbClr val="C0C0C0"/>
                  </a:outerShdw>
                </a:effectLst>
              </a:rPr>
              <a:t>Clinic System Agent</a:t>
            </a:r>
            <a:endParaRPr lang="en-US"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accesses the request sent by the patient(user) through the web interface. In our Architecture the clinic system agent handles the correspondence with all the other agents and in this way, which acts as a central hub.</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is the main agent which has access to the database of our system.</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requests appointments for the patients, search for the patient’s profile in database, shows the profile of patients to the doctor (if available!). Moreover, the clinic system agent also shows the profile of the doctor to the patients. </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also generates a request for the appointment agent to book an appointment whether it’s a first or a consecutive appointment.</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also triggers the reminder agent to remind the patient about the appointments at some given times.</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also requests template agent to generate the required template once the physician had completed the session with the patient.</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buFont typeface="Wingdings" panose="05000000000000000000" pitchFamily="2" charset="2"/>
              <a:buChar char="§"/>
            </a:pPr>
            <a:endParaRPr lang="en-IN"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8</a:t>
            </a:fld>
            <a:endParaRPr lang="en-US" altLang="ja-JP"/>
          </a:p>
        </p:txBody>
      </p:sp>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Agent Description (cont’d)</a:t>
            </a:r>
            <a:endParaRPr lang="en-IN" dirty="0"/>
          </a:p>
        </p:txBody>
      </p:sp>
      <p:sp>
        <p:nvSpPr>
          <p:cNvPr id="3" name="Content Placeholder 2"/>
          <p:cNvSpPr>
            <a:spLocks noGrp="1"/>
          </p:cNvSpPr>
          <p:nvPr>
            <p:ph idx="1"/>
          </p:nvPr>
        </p:nvSpPr>
        <p:spPr/>
        <p:txBody>
          <a:bodyPr/>
          <a:lstStyle/>
          <a:p>
            <a:pPr marL="0" indent="0">
              <a:lnSpc>
                <a:spcPct val="107000"/>
              </a:lnSpc>
              <a:buNone/>
            </a:pPr>
            <a:r>
              <a:rPr lang="en-US" sz="1800" b="1" i="1" dirty="0">
                <a:solidFill>
                  <a:srgbClr val="D60093"/>
                </a:solidFill>
                <a:effectLst>
                  <a:outerShdw blurRad="38100" dist="38100" dir="2700000" algn="tl">
                    <a:srgbClr val="C0C0C0"/>
                  </a:outerShdw>
                </a:effectLst>
              </a:rPr>
              <a:t>Appointment Agent</a:t>
            </a:r>
          </a:p>
          <a:p>
            <a:pPr marL="0" lvl="0" indent="0">
              <a:lnSpc>
                <a:spcPct val="107000"/>
              </a:lnSpc>
              <a:buNone/>
            </a:pPr>
            <a:endParaRPr lang="en-US"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appointment agent communicates with the clinic system agent to book an appointment for the patient. The clinic agent system searches the database and give the required details regarding the available slots to the appointment agent.</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appointment agent can be a new appointment for those patients who registers for the first time. </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pPr>
            <a:r>
              <a:rPr lang="en-US" sz="1800" dirty="0">
                <a:effectLst/>
                <a:latin typeface="Calibri" panose="020F0502020204030204" pitchFamily="34" charset="0"/>
                <a:ea typeface="Calibri" panose="020F0502020204030204" pitchFamily="34" charset="0"/>
                <a:cs typeface="Times New Roman" panose="02020503050405090304" pitchFamily="18" charset="0"/>
              </a:rPr>
              <a:t>Not only for the first time, but the appointment agent will also book appointments for the patients who visits again.</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appointment agent will also interact with the clinic system agent to activate the signal regarding the reminder. The Reminder agent then will remind the patient when the appointment is due.</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endParaRPr lang="en-IN"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9</a:t>
            </a:fld>
            <a:endParaRPr lang="en-US" altLang="ja-JP"/>
          </a:p>
        </p:txBody>
      </p:sp>
    </p:spTree>
  </p:cSld>
  <p:clrMapOvr>
    <a:masterClrMapping/>
  </p:clrMapOvr>
  <p:transition>
    <p:dissolve/>
  </p:transition>
</p:sld>
</file>

<file path=ppt/theme/theme1.xml><?xml version="1.0" encoding="utf-8"?>
<a:theme xmlns:a="http://schemas.openxmlformats.org/drawingml/2006/main" name="UofC_template">
  <a:themeElements>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ofC_template">
      <a:majorFont>
        <a:latin typeface="Arial Rounded MT Bold"/>
        <a:ea typeface="HGあかね平成丸ｺﾞｼｯｸ体W8-S"/>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none" strike="noStrike" cap="none" normalizeH="0" baseline="0" smtClean="0">
            <a:ln>
              <a:noFill/>
            </a:ln>
            <a:solidFill>
              <a:schemeClr val="tx1"/>
            </a:solidFill>
            <a:effectLst/>
            <a:latin typeface="Tahoma" panose="020B0604030504040204" pitchFamily="34" charset="0"/>
            <a:ea typeface="MS PGothic"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none" strike="noStrike" cap="none" normalizeH="0" baseline="0" smtClean="0">
            <a:ln>
              <a:noFill/>
            </a:ln>
            <a:solidFill>
              <a:schemeClr val="tx1"/>
            </a:solidFill>
            <a:effectLst/>
            <a:latin typeface="Tahoma" panose="020B0604030504040204" pitchFamily="34" charset="0"/>
            <a:ea typeface="MS PGothic" pitchFamily="50" charset="-128"/>
          </a:defRPr>
        </a:defPPr>
      </a:lstStyle>
    </a:lnDef>
  </a:objectDefaults>
  <a:extraClrSchemeLst>
    <a:extraClrScheme>
      <a:clrScheme name="UofC_templat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ofC_templat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UofC_templat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ofC_templat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ofC_templat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UofC_templat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TotalTime>
  <Words>2920</Words>
  <Application>Microsoft Office PowerPoint</Application>
  <PresentationFormat>Widescreen</PresentationFormat>
  <Paragraphs>334</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 Rounded MT Bold</vt:lpstr>
      <vt:lpstr>Calibri</vt:lpstr>
      <vt:lpstr>Tahoma</vt:lpstr>
      <vt:lpstr>Times New Roman</vt:lpstr>
      <vt:lpstr>Wingdings</vt:lpstr>
      <vt:lpstr>UofC_template</vt:lpstr>
      <vt:lpstr>1. Business Case</vt:lpstr>
      <vt:lpstr>1. Business Case (cont’d)</vt:lpstr>
      <vt:lpstr>2. System Description</vt:lpstr>
      <vt:lpstr>System Description (cont’d)</vt:lpstr>
      <vt:lpstr>3. Assumptions</vt:lpstr>
      <vt:lpstr>4. Requirements</vt:lpstr>
      <vt:lpstr>5. Wish List (Not Implemented)</vt:lpstr>
      <vt:lpstr>Agent Description</vt:lpstr>
      <vt:lpstr>Agent Description (cont’d)</vt:lpstr>
      <vt:lpstr>Agent Description (cont’d)</vt:lpstr>
      <vt:lpstr>Agent Description (cont’d)</vt:lpstr>
      <vt:lpstr>Agent Description (cont’d)</vt:lpstr>
      <vt:lpstr>6. Design: Agent Model</vt:lpstr>
      <vt:lpstr>7. Design: Service Model</vt:lpstr>
      <vt:lpstr>8. Design: Acquaintance Model</vt:lpstr>
      <vt:lpstr>9. Use Cases : Clinic Agent</vt:lpstr>
      <vt:lpstr>Use Case Definition : Clinic Agent</vt:lpstr>
      <vt:lpstr>Use Case Definition : Clinic Agent</vt:lpstr>
      <vt:lpstr>9. Use Cases : Appointment Agent</vt:lpstr>
      <vt:lpstr>Use Case Definition : Appointment Agent</vt:lpstr>
      <vt:lpstr>Use Case Definition : Appointment Agent</vt:lpstr>
      <vt:lpstr>10. Use Cases : Video Link Agent</vt:lpstr>
      <vt:lpstr>Use Case Definition : Video Link Agent</vt:lpstr>
      <vt:lpstr>Use Case Definition : Video Link Agent</vt:lpstr>
      <vt:lpstr>11. Use Cases : PDF(Template) Agent</vt:lpstr>
      <vt:lpstr>Use Case Definition : Template Agent</vt:lpstr>
      <vt:lpstr>Use Case Definition : Template Agent</vt:lpstr>
      <vt:lpstr>11. Use Cases : Notification Agent</vt:lpstr>
      <vt:lpstr>Use Case Definition : Notification Agent</vt:lpstr>
      <vt:lpstr>Use Case Definition : Notification Agent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Anish Mukherjee</dc:creator>
  <cp:lastModifiedBy>Sampreet Vaidya</cp:lastModifiedBy>
  <cp:revision>39</cp:revision>
  <dcterms:created xsi:type="dcterms:W3CDTF">2021-10-27T18:34:28Z</dcterms:created>
  <dcterms:modified xsi:type="dcterms:W3CDTF">2021-11-28T01:32:45Z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0x010100167A42814A0A7A429FBAAD58A3662C43</vt:lpwstr>
  </property>
  <property fmtid="{D5CDD505-2E9C-101B-9397-08002B2CF9AE}" pid="3" name="KSOProductBuildVer">
    <vt:lpwstr>1033-3.1.6.6275</vt:lpwstr>
  </property>
</Properties>
</file>