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1" r:id="rId5"/>
    <p:sldId id="262" r:id="rId6"/>
    <p:sldId id="264" r:id="rId7"/>
    <p:sldId id="265" r:id="rId8"/>
    <p:sldId id="298" r:id="rId9"/>
    <p:sldId id="301" r:id="rId10"/>
    <p:sldId id="300" r:id="rId11"/>
    <p:sldId id="296" r:id="rId12"/>
    <p:sldId id="297" r:id="rId13"/>
    <p:sldId id="288" r:id="rId14"/>
    <p:sldId id="289" r:id="rId15"/>
    <p:sldId id="290" r:id="rId16"/>
    <p:sldId id="299" r:id="rId17"/>
    <p:sldId id="271" r:id="rId18"/>
    <p:sldId id="266" r:id="rId19"/>
    <p:sldId id="267" r:id="rId20"/>
    <p:sldId id="268" r:id="rId21"/>
    <p:sldId id="302" r:id="rId22"/>
    <p:sldId id="303" r:id="rId23"/>
    <p:sldId id="304" r:id="rId24"/>
    <p:sldId id="305" r:id="rId25"/>
    <p:sldId id="272" r:id="rId26"/>
    <p:sldId id="277" r:id="rId27"/>
    <p:sldId id="307" r:id="rId28"/>
    <p:sldId id="273" r:id="rId29"/>
    <p:sldId id="279" r:id="rId30"/>
    <p:sldId id="306" r:id="rId31"/>
    <p:sldId id="274" r:id="rId32"/>
    <p:sldId id="283" r:id="rId33"/>
    <p:sldId id="286" r:id="rId34"/>
    <p:sldId id="275" r:id="rId35"/>
    <p:sldId id="284" r:id="rId36"/>
    <p:sldId id="287" r:id="rId37"/>
    <p:sldId id="276" r:id="rId38"/>
    <p:sldId id="281" r:id="rId39"/>
    <p:sldId id="282" r:id="rId40"/>
    <p:sldId id="308" r:id="rId41"/>
    <p:sldId id="292" r:id="rId42"/>
    <p:sldId id="293" r:id="rId43"/>
    <p:sldId id="294" r:id="rId44"/>
    <p:sldId id="295" r:id="rId45"/>
    <p:sldId id="309" r:id="rId46"/>
    <p:sldId id="310" r:id="rId47"/>
    <p:sldId id="311" r:id="rId48"/>
    <p:sldId id="340" r:id="rId49"/>
    <p:sldId id="34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32"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8203" name="Picture 11" descr="WP138"/>
          <p:cNvPicPr>
            <a:picLocks noChangeAspect="1" noChangeArrowheads="1"/>
          </p:cNvPicPr>
          <p:nvPr userDrawn="1"/>
        </p:nvPicPr>
        <p:blipFill>
          <a:blip r:embed="rId2"/>
          <a:srcRect/>
          <a:stretch>
            <a:fillRect/>
          </a:stretch>
        </p:blipFill>
        <p:spPr bwMode="auto">
          <a:xfrm>
            <a:off x="0" y="0"/>
            <a:ext cx="12192000" cy="6858000"/>
          </a:xfrm>
          <a:prstGeom prst="rect">
            <a:avLst/>
          </a:prstGeom>
          <a:noFill/>
        </p:spPr>
      </p:pic>
      <p:pic>
        <p:nvPicPr>
          <p:cNvPr id="648195" name="Picture 3" descr="logo1"/>
          <p:cNvPicPr>
            <a:picLocks noChangeAspect="1" noChangeArrowheads="1"/>
          </p:cNvPicPr>
          <p:nvPr/>
        </p:nvPicPr>
        <p:blipFill>
          <a:blip r:embed="rId3"/>
          <a:srcRect/>
          <a:stretch>
            <a:fillRect/>
          </a:stretch>
        </p:blipFill>
        <p:spPr bwMode="auto">
          <a:xfrm>
            <a:off x="292100" y="1916114"/>
            <a:ext cx="1964267" cy="1512887"/>
          </a:xfrm>
          <a:prstGeom prst="rect">
            <a:avLst/>
          </a:prstGeom>
          <a:noFill/>
        </p:spPr>
      </p:pic>
      <p:sp>
        <p:nvSpPr>
          <p:cNvPr id="648196" name="Line 4"/>
          <p:cNvSpPr>
            <a:spLocks noChangeShapeType="1"/>
          </p:cNvSpPr>
          <p:nvPr/>
        </p:nvSpPr>
        <p:spPr bwMode="auto">
          <a:xfrm>
            <a:off x="237067" y="3573463"/>
            <a:ext cx="11523133" cy="0"/>
          </a:xfrm>
          <a:prstGeom prst="line">
            <a:avLst/>
          </a:prstGeom>
          <a:noFill/>
          <a:ln w="28575">
            <a:solidFill>
              <a:srgbClr val="FF9900"/>
            </a:solidFill>
            <a:miter lim="800000"/>
            <a:headEnd type="oval" w="med" len="med"/>
            <a:tailEnd type="oval" w="med" len="med"/>
          </a:ln>
          <a:effectLst/>
        </p:spPr>
        <p:txBody>
          <a:bodyPr wrap="none"/>
          <a:lstStyle/>
          <a:p>
            <a:endParaRPr lang="en-CA" sz="1800"/>
          </a:p>
        </p:txBody>
      </p:sp>
      <p:sp>
        <p:nvSpPr>
          <p:cNvPr id="648197" name="Rectangle 5"/>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r>
              <a:rPr lang="en-US"/>
              <a:t>SENG697 (Fall 2007)</a:t>
            </a:r>
            <a:endParaRPr lang="en-US" altLang="ja-JP"/>
          </a:p>
        </p:txBody>
      </p:sp>
      <p:sp>
        <p:nvSpPr>
          <p:cNvPr id="648198" name="Rectangle 6"/>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r>
              <a:rPr lang="ja-JP" altLang="en-US"/>
              <a:t>far@ucalgary.ca</a:t>
            </a:r>
            <a:endParaRPr lang="en-US" altLang="ja-JP"/>
          </a:p>
        </p:txBody>
      </p:sp>
      <p:sp>
        <p:nvSpPr>
          <p:cNvPr id="648199" name="Rectangle 7"/>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95232F20-8D4C-4FF7-ADC1-A97AC17BD314}" type="slidenum">
              <a:rPr lang="ja-JP" altLang="en-US"/>
              <a:t>‹#›</a:t>
            </a:fld>
            <a:endParaRPr lang="en-US" altLang="ja-JP"/>
          </a:p>
        </p:txBody>
      </p:sp>
      <p:sp>
        <p:nvSpPr>
          <p:cNvPr id="648200" name="Rectangle 8"/>
          <p:cNvSpPr>
            <a:spLocks noGrp="1" noChangeArrowheads="1"/>
          </p:cNvSpPr>
          <p:nvPr>
            <p:ph type="subTitle" idx="1"/>
          </p:nvPr>
        </p:nvSpPr>
        <p:spPr>
          <a:xfrm>
            <a:off x="2446867" y="3716338"/>
            <a:ext cx="9313333" cy="1752600"/>
          </a:xfrm>
        </p:spPr>
        <p:txBody>
          <a:bodyPr/>
          <a:lstStyle>
            <a:lvl1pPr marL="0" indent="0" algn="ctr">
              <a:buFont typeface="Wingdings" panose="05000000000000000000" pitchFamily="2" charset="2"/>
              <a:buNone/>
              <a:defRPr/>
            </a:lvl1pPr>
          </a:lstStyle>
          <a:p>
            <a:r>
              <a:rPr lang="en-US" altLang="ja-JP"/>
              <a:t>Click to edit Master subtitle style</a:t>
            </a:r>
          </a:p>
        </p:txBody>
      </p:sp>
      <p:sp>
        <p:nvSpPr>
          <p:cNvPr id="648201" name="Rectangle 9"/>
          <p:cNvSpPr>
            <a:spLocks noGrp="1" noChangeArrowheads="1"/>
          </p:cNvSpPr>
          <p:nvPr>
            <p:ph type="ctrTitle"/>
          </p:nvPr>
        </p:nvSpPr>
        <p:spPr>
          <a:xfrm>
            <a:off x="2446867" y="1371600"/>
            <a:ext cx="9237133" cy="2128838"/>
          </a:xfrm>
        </p:spPr>
        <p:txBody>
          <a:bodyPr/>
          <a:lstStyle>
            <a:lvl1pPr>
              <a:defRPr>
                <a:ea typeface="Arial Unicode MS" panose="020B0604020202020204" pitchFamily="50" charset="-128"/>
                <a:cs typeface="Arial Unicode MS" panose="020B0604020202020204" pitchFamily="50" charset="-128"/>
              </a:defRPr>
            </a:lvl1pPr>
          </a:lstStyle>
          <a:p>
            <a:r>
              <a:rPr lang="en-US" altLang="ja-JP"/>
              <a:t>Click to edit Master title style</a:t>
            </a:r>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E6B1DEAD-7992-420D-B87A-30322BA01843}" type="slidenum">
              <a:rPr lang="ja-JP" altLang="en-US"/>
              <a:t>‹#›</a:t>
            </a:fld>
            <a:endParaRPr lang="en-US" altLang="ja-JP"/>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5601" y="260351"/>
            <a:ext cx="2679700" cy="58324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200152" y="260351"/>
            <a:ext cx="7842249"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04D34B5C-7F3E-425E-ADF3-038868261E82}" type="slidenum">
              <a:rPr lang="ja-JP" altLang="en-US"/>
              <a:t>‹#›</a:t>
            </a:fld>
            <a:endParaRPr lang="en-US" altLang="ja-JP"/>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A4BAB868-1E00-44C6-B1AB-DFCC5F9865BA}" type="slidenum">
              <a:rPr lang="ja-JP" altLang="en-US"/>
              <a:t>‹#›</a:t>
            </a:fld>
            <a:endParaRPr lang="en-US" altLang="ja-JP"/>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55A9038B-FC62-430B-ABCA-52AB400C562E}" type="slidenum">
              <a:rPr lang="ja-JP" altLang="en-US"/>
              <a:t>‹#›</a:t>
            </a:fld>
            <a:endParaRPr lang="en-US" altLang="ja-JP"/>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12001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6357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C6195CBF-EE0B-4DF9-B750-9D88F27AD928}" type="slidenum">
              <a:rPr lang="ja-JP" altLang="en-US"/>
              <a:t>‹#›</a:t>
            </a:fld>
            <a:endParaRPr lang="en-US" altLang="ja-JP"/>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r>
              <a:rPr lang="en-US"/>
              <a:t>SENG697 (Fall 2007)</a:t>
            </a:r>
            <a:endParaRPr lang="en-US" altLang="ja-JP"/>
          </a:p>
        </p:txBody>
      </p:sp>
      <p:sp>
        <p:nvSpPr>
          <p:cNvPr id="8" name="Footer Placeholder 7"/>
          <p:cNvSpPr>
            <a:spLocks noGrp="1"/>
          </p:cNvSpPr>
          <p:nvPr>
            <p:ph type="ftr" sz="quarter" idx="11"/>
          </p:nvPr>
        </p:nvSpPr>
        <p:spPr/>
        <p:txBody>
          <a:bodyPr/>
          <a:lstStyle>
            <a:lvl1pPr>
              <a:defRPr/>
            </a:lvl1pPr>
          </a:lstStyle>
          <a:p>
            <a:r>
              <a:rPr lang="ja-JP" altLang="en-US"/>
              <a:t>far@ucalgary.ca</a:t>
            </a:r>
            <a:endParaRPr lang="en-US" altLang="ja-JP"/>
          </a:p>
        </p:txBody>
      </p:sp>
      <p:sp>
        <p:nvSpPr>
          <p:cNvPr id="9" name="Slide Number Placeholder 8"/>
          <p:cNvSpPr>
            <a:spLocks noGrp="1"/>
          </p:cNvSpPr>
          <p:nvPr>
            <p:ph type="sldNum" sz="quarter" idx="12"/>
          </p:nvPr>
        </p:nvSpPr>
        <p:spPr/>
        <p:txBody>
          <a:bodyPr/>
          <a:lstStyle>
            <a:lvl1pPr>
              <a:defRPr/>
            </a:lvl1pPr>
          </a:lstStyle>
          <a:p>
            <a:fld id="{52BBF39D-ED5C-4FEE-8FC6-1B1A39BD3660}" type="slidenum">
              <a:rPr lang="ja-JP" altLang="en-US"/>
              <a:t>‹#›</a:t>
            </a:fld>
            <a:endParaRPr lang="en-US" altLang="ja-JP"/>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r>
              <a:rPr lang="en-US"/>
              <a:t>SENG697 (Fall 2007)</a:t>
            </a:r>
            <a:endParaRPr lang="en-US" altLang="ja-JP"/>
          </a:p>
        </p:txBody>
      </p:sp>
      <p:sp>
        <p:nvSpPr>
          <p:cNvPr id="4" name="Footer Placeholder 3"/>
          <p:cNvSpPr>
            <a:spLocks noGrp="1"/>
          </p:cNvSpPr>
          <p:nvPr>
            <p:ph type="ftr" sz="quarter" idx="11"/>
          </p:nvPr>
        </p:nvSpPr>
        <p:spPr/>
        <p:txBody>
          <a:bodyPr/>
          <a:lstStyle>
            <a:lvl1pPr>
              <a:defRPr/>
            </a:lvl1p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lvl1pPr>
              <a:defRPr/>
            </a:lvl1pPr>
          </a:lstStyle>
          <a:p>
            <a:fld id="{37FD599C-677F-4B2D-863C-EFEC37F35933}" type="slidenum">
              <a:rPr lang="ja-JP" altLang="en-US"/>
              <a:t>‹#›</a:t>
            </a:fld>
            <a:endParaRPr lang="en-US" altLang="ja-JP"/>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SENG697 (Fall 2007)</a:t>
            </a:r>
            <a:endParaRPr lang="en-US" altLang="ja-JP"/>
          </a:p>
        </p:txBody>
      </p:sp>
      <p:sp>
        <p:nvSpPr>
          <p:cNvPr id="3" name="Footer Placeholder 2"/>
          <p:cNvSpPr>
            <a:spLocks noGrp="1"/>
          </p:cNvSpPr>
          <p:nvPr>
            <p:ph type="ftr" sz="quarter" idx="11"/>
          </p:nvPr>
        </p:nvSpPr>
        <p:spPr/>
        <p:txBody>
          <a:bodyPr/>
          <a:lstStyle>
            <a:lvl1pPr>
              <a:defRPr/>
            </a:lvl1pPr>
          </a:lstStyle>
          <a:p>
            <a:r>
              <a:rPr lang="ja-JP" altLang="en-US"/>
              <a:t>far@ucalgary.ca</a:t>
            </a:r>
            <a:endParaRPr lang="en-US" altLang="ja-JP"/>
          </a:p>
        </p:txBody>
      </p:sp>
      <p:sp>
        <p:nvSpPr>
          <p:cNvPr id="4" name="Slide Number Placeholder 3"/>
          <p:cNvSpPr>
            <a:spLocks noGrp="1"/>
          </p:cNvSpPr>
          <p:nvPr>
            <p:ph type="sldNum" sz="quarter" idx="12"/>
          </p:nvPr>
        </p:nvSpPr>
        <p:spPr/>
        <p:txBody>
          <a:bodyPr/>
          <a:lstStyle>
            <a:lvl1pPr>
              <a:defRPr/>
            </a:lvl1pPr>
          </a:lstStyle>
          <a:p>
            <a:fld id="{672F6B94-B843-496F-BFD6-5ED1A58B620C}" type="slidenum">
              <a:rPr lang="ja-JP" altLang="en-US"/>
              <a:t>‹#›</a:t>
            </a:fld>
            <a:endParaRPr lang="en-US" altLang="ja-JP"/>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FCB87EBA-444C-4109-96D4-2F266CF6C88F}" type="slidenum">
              <a:rPr lang="ja-JP" altLang="en-US"/>
              <a:t>‹#›</a:t>
            </a:fld>
            <a:endParaRPr lang="en-US" altLang="ja-JP"/>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98DAC2A1-4CF9-4B24-A3D3-7DE7BAC9C17A}" type="slidenum">
              <a:rPr lang="ja-JP" altLang="en-US"/>
              <a:t>‹#›</a:t>
            </a:fld>
            <a:endParaRPr lang="en-US" altLang="ja-JP"/>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7193" name="Picture 25" descr="WP138"/>
          <p:cNvPicPr>
            <a:picLocks noChangeAspect="1" noChangeArrowheads="1"/>
          </p:cNvPicPr>
          <p:nvPr userDrawn="1"/>
        </p:nvPicPr>
        <p:blipFill>
          <a:blip r:embed="rId13"/>
          <a:srcRect/>
          <a:stretch>
            <a:fillRect/>
          </a:stretch>
        </p:blipFill>
        <p:spPr bwMode="auto">
          <a:xfrm>
            <a:off x="0" y="0"/>
            <a:ext cx="12192000" cy="6858000"/>
          </a:xfrm>
          <a:prstGeom prst="rect">
            <a:avLst/>
          </a:prstGeom>
          <a:noFill/>
        </p:spPr>
      </p:pic>
      <p:pic>
        <p:nvPicPr>
          <p:cNvPr id="647171" name="Picture 3" descr="logo4"/>
          <p:cNvPicPr>
            <a:picLocks noChangeAspect="1" noChangeArrowheads="1"/>
          </p:cNvPicPr>
          <p:nvPr/>
        </p:nvPicPr>
        <p:blipFill>
          <a:blip r:embed="rId14"/>
          <a:srcRect/>
          <a:stretch>
            <a:fillRect/>
          </a:stretch>
        </p:blipFill>
        <p:spPr bwMode="auto">
          <a:xfrm>
            <a:off x="334434" y="6180138"/>
            <a:ext cx="1536700" cy="488950"/>
          </a:xfrm>
          <a:prstGeom prst="rect">
            <a:avLst/>
          </a:prstGeom>
          <a:noFill/>
        </p:spPr>
      </p:pic>
      <p:sp>
        <p:nvSpPr>
          <p:cNvPr id="647172" name="Line 4"/>
          <p:cNvSpPr>
            <a:spLocks noChangeShapeType="1"/>
          </p:cNvSpPr>
          <p:nvPr/>
        </p:nvSpPr>
        <p:spPr bwMode="auto">
          <a:xfrm>
            <a:off x="1102785" y="1412875"/>
            <a:ext cx="10754783" cy="0"/>
          </a:xfrm>
          <a:prstGeom prst="line">
            <a:avLst/>
          </a:prstGeom>
          <a:noFill/>
          <a:ln w="38100">
            <a:solidFill>
              <a:srgbClr val="FF9900"/>
            </a:solidFill>
            <a:miter lim="800000"/>
            <a:headEnd type="oval" w="med" len="med"/>
            <a:tailEnd type="oval" w="med" len="med"/>
          </a:ln>
          <a:effectLst/>
        </p:spPr>
        <p:txBody>
          <a:bodyPr wrap="none"/>
          <a:lstStyle/>
          <a:p>
            <a:endParaRPr lang="en-CA" sz="1800"/>
          </a:p>
        </p:txBody>
      </p:sp>
      <p:sp>
        <p:nvSpPr>
          <p:cNvPr id="647177" name="Rectangle 9"/>
          <p:cNvSpPr>
            <a:spLocks noGrp="1" noChangeArrowheads="1"/>
          </p:cNvSpPr>
          <p:nvPr>
            <p:ph type="body" idx="1"/>
          </p:nvPr>
        </p:nvSpPr>
        <p:spPr bwMode="auto">
          <a:xfrm>
            <a:off x="1200151" y="1560513"/>
            <a:ext cx="10668000" cy="4532312"/>
          </a:xfrm>
          <a:prstGeom prst="rect">
            <a:avLst/>
          </a:prstGeom>
          <a:noFill/>
          <a:ln w="9525">
            <a:noFill/>
            <a:miter lim="800000"/>
          </a:ln>
          <a:effectLst/>
        </p:spPr>
        <p:txBody>
          <a:bodyPr vert="horz" wrap="square" lIns="91440" tIns="45720" rIns="91440" bIns="45720" numCol="1" anchor="t" anchorCtr="0" compatLnSpc="1"/>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47178" name="Rectangle 10"/>
          <p:cNvSpPr>
            <a:spLocks noGrp="1" noChangeArrowheads="1"/>
          </p:cNvSpPr>
          <p:nvPr>
            <p:ph type="dt" sz="half" idx="2"/>
          </p:nvPr>
        </p:nvSpPr>
        <p:spPr bwMode="auto">
          <a:xfrm>
            <a:off x="1219200" y="6381750"/>
            <a:ext cx="2540000" cy="400050"/>
          </a:xfrm>
          <a:prstGeom prst="rect">
            <a:avLst/>
          </a:prstGeom>
          <a:noFill/>
          <a:ln w="9525">
            <a:noFill/>
            <a:miter lim="800000"/>
          </a:ln>
          <a:effectLst/>
        </p:spPr>
        <p:txBody>
          <a:bodyPr vert="horz" wrap="square" lIns="91440" tIns="45720" rIns="91440" bIns="45720" numCol="1" anchor="b" anchorCtr="0" compatLnSpc="1"/>
          <a:lstStyle>
            <a:lvl1pPr>
              <a:defRPr kumimoji="0" sz="1200" b="0"/>
            </a:lvl1pPr>
          </a:lstStyle>
          <a:p>
            <a:r>
              <a:rPr lang="en-US"/>
              <a:t>SENG697 (Fall 2007)</a:t>
            </a:r>
            <a:endParaRPr lang="en-US" altLang="ja-JP"/>
          </a:p>
        </p:txBody>
      </p:sp>
      <p:sp>
        <p:nvSpPr>
          <p:cNvPr id="647179" name="Rectangle 11"/>
          <p:cNvSpPr>
            <a:spLocks noGrp="1" noChangeArrowheads="1"/>
          </p:cNvSpPr>
          <p:nvPr>
            <p:ph type="ftr" sz="quarter" idx="3"/>
          </p:nvPr>
        </p:nvSpPr>
        <p:spPr bwMode="auto">
          <a:xfrm>
            <a:off x="4470400" y="6381750"/>
            <a:ext cx="3860800" cy="400050"/>
          </a:xfrm>
          <a:prstGeom prst="rect">
            <a:avLst/>
          </a:prstGeom>
          <a:noFill/>
          <a:ln w="9525">
            <a:noFill/>
            <a:miter lim="800000"/>
          </a:ln>
          <a:effectLst/>
        </p:spPr>
        <p:txBody>
          <a:bodyPr vert="horz" wrap="square" lIns="91440" tIns="45720" rIns="91440" bIns="45720" numCol="1" anchor="b" anchorCtr="0" compatLnSpc="1"/>
          <a:lstStyle>
            <a:lvl1pPr algn="ctr">
              <a:defRPr kumimoji="0" sz="1200" b="0"/>
            </a:lvl1pPr>
          </a:lstStyle>
          <a:p>
            <a:r>
              <a:rPr lang="ja-JP" altLang="en-US"/>
              <a:t>far@ucalgary.ca</a:t>
            </a:r>
            <a:endParaRPr lang="en-US" altLang="ja-JP"/>
          </a:p>
        </p:txBody>
      </p:sp>
      <p:sp>
        <p:nvSpPr>
          <p:cNvPr id="647180" name="Rectangle 12"/>
          <p:cNvSpPr>
            <a:spLocks noGrp="1" noChangeArrowheads="1"/>
          </p:cNvSpPr>
          <p:nvPr>
            <p:ph type="sldNum" sz="quarter" idx="4"/>
          </p:nvPr>
        </p:nvSpPr>
        <p:spPr bwMode="auto">
          <a:xfrm>
            <a:off x="9042400" y="6381750"/>
            <a:ext cx="2540000" cy="400050"/>
          </a:xfrm>
          <a:prstGeom prst="rect">
            <a:avLst/>
          </a:prstGeom>
          <a:noFill/>
          <a:ln w="9525">
            <a:noFill/>
            <a:miter lim="800000"/>
          </a:ln>
          <a:effectLst/>
        </p:spPr>
        <p:txBody>
          <a:bodyPr vert="horz" wrap="square" lIns="91440" tIns="45720" rIns="91440" bIns="45720" numCol="1" anchor="b" anchorCtr="0" compatLnSpc="1"/>
          <a:lstStyle>
            <a:lvl1pPr algn="r">
              <a:defRPr kumimoji="0" sz="1200" b="0"/>
            </a:lvl1pPr>
          </a:lstStyle>
          <a:p>
            <a:fld id="{B11B43A2-5F84-46DB-BF79-78890F90E6E9}" type="slidenum">
              <a:rPr lang="ja-JP" altLang="en-US"/>
              <a:t>‹#›</a:t>
            </a:fld>
            <a:endParaRPr lang="en-US" altLang="ja-JP"/>
          </a:p>
        </p:txBody>
      </p:sp>
      <p:sp>
        <p:nvSpPr>
          <p:cNvPr id="647181" name="Line 13"/>
          <p:cNvSpPr>
            <a:spLocks noChangeShapeType="1"/>
          </p:cNvSpPr>
          <p:nvPr/>
        </p:nvSpPr>
        <p:spPr bwMode="auto">
          <a:xfrm>
            <a:off x="1102784" y="6453188"/>
            <a:ext cx="10657416" cy="0"/>
          </a:xfrm>
          <a:prstGeom prst="line">
            <a:avLst/>
          </a:prstGeom>
          <a:noFill/>
          <a:ln w="19050">
            <a:solidFill>
              <a:srgbClr val="FF9900"/>
            </a:solidFill>
            <a:miter lim="800000"/>
            <a:headEnd type="oval" w="med" len="med"/>
            <a:tailEnd type="oval" w="med" len="med"/>
          </a:ln>
          <a:effectLst/>
        </p:spPr>
        <p:txBody>
          <a:bodyPr wrap="none"/>
          <a:lstStyle/>
          <a:p>
            <a:endParaRPr lang="en-CA" sz="1800"/>
          </a:p>
        </p:txBody>
      </p:sp>
      <p:sp>
        <p:nvSpPr>
          <p:cNvPr id="647182" name="Rectangle 14"/>
          <p:cNvSpPr>
            <a:spLocks noGrp="1" noChangeArrowheads="1"/>
          </p:cNvSpPr>
          <p:nvPr>
            <p:ph type="title"/>
          </p:nvPr>
        </p:nvSpPr>
        <p:spPr bwMode="auto">
          <a:xfrm>
            <a:off x="1422401" y="260350"/>
            <a:ext cx="10502900" cy="1143000"/>
          </a:xfrm>
          <a:prstGeom prst="rect">
            <a:avLst/>
          </a:prstGeom>
          <a:noFill/>
          <a:ln w="9525">
            <a:noFill/>
            <a:miter lim="800000"/>
          </a:ln>
          <a:effectLst/>
        </p:spPr>
        <p:txBody>
          <a:bodyPr vert="horz" wrap="square" lIns="91440" tIns="45720" rIns="91440" bIns="45720" numCol="1" anchor="b" anchorCtr="0" compatLnSpc="1"/>
          <a:lstStyle/>
          <a:p>
            <a:pPr lvl="0"/>
            <a:r>
              <a:rPr lang="en-US" altLang="ja-JP"/>
              <a:t>Click to edit Master title style</a:t>
            </a:r>
          </a:p>
        </p:txBody>
      </p:sp>
      <p:pic>
        <p:nvPicPr>
          <p:cNvPr id="647194" name="Picture 26"/>
          <p:cNvPicPr>
            <a:picLocks noChangeAspect="1" noChangeArrowheads="1"/>
          </p:cNvPicPr>
          <p:nvPr userDrawn="1"/>
        </p:nvPicPr>
        <p:blipFill>
          <a:blip r:embed="rId15">
            <a:clrChange>
              <a:clrFrom>
                <a:srgbClr val="FFFFFF"/>
              </a:clrFrom>
              <a:clrTo>
                <a:srgbClr val="FFFFFF">
                  <a:alpha val="0"/>
                </a:srgbClr>
              </a:clrTo>
            </a:clrChange>
          </a:blip>
          <a:srcRect/>
          <a:stretch>
            <a:fillRect/>
          </a:stretch>
        </p:blipFill>
        <p:spPr bwMode="auto">
          <a:xfrm>
            <a:off x="0" y="547689"/>
            <a:ext cx="1481667" cy="115252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dissolve/>
  </p:transition>
  <p:hf hdr="0"/>
  <p:txStyles>
    <p:titleStyle>
      <a:lvl1pPr algn="l" rtl="0" fontAlgn="base">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2pPr>
      <a:lvl3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3pPr>
      <a:lvl4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4pPr>
      <a:lvl5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0184"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10082348"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anose="020B0604030504040204" pitchFamily="34" charset="0"/>
                <a:ea typeface="MS PGothic" pitchFamily="50" charset="-128"/>
              </a:rPr>
              <a:t>1</a:t>
            </a:fld>
            <a:endParaRPr lang="en-US" altLang="ja-JP" dirty="0">
              <a:solidFill>
                <a:srgbClr val="000000"/>
              </a:solidFill>
              <a:latin typeface="Tahoma" panose="020B0604030504040204" pitchFamily="34" charset="0"/>
              <a:ea typeface="MS PGothic" pitchFamily="50" charset="-128"/>
            </a:endParaRPr>
          </a:p>
        </p:txBody>
      </p:sp>
      <p:sp>
        <p:nvSpPr>
          <p:cNvPr id="1370114" name="Rectangle 2"/>
          <p:cNvSpPr>
            <a:spLocks noGrp="1" noChangeArrowheads="1"/>
          </p:cNvSpPr>
          <p:nvPr>
            <p:ph type="title"/>
          </p:nvPr>
        </p:nvSpPr>
        <p:spPr/>
        <p:txBody>
          <a:bodyPr/>
          <a:lstStyle/>
          <a:p>
            <a:r>
              <a:rPr lang="en-CA" dirty="0"/>
              <a:t>1. Business Case</a:t>
            </a:r>
          </a:p>
        </p:txBody>
      </p:sp>
      <p:sp>
        <p:nvSpPr>
          <p:cNvPr id="1370115" name="Rectangle 3"/>
          <p:cNvSpPr>
            <a:spLocks noGrp="1" noChangeArrowheads="1"/>
          </p:cNvSpPr>
          <p:nvPr>
            <p:ph type="body" idx="1"/>
          </p:nvPr>
        </p:nvSpPr>
        <p:spPr>
          <a:xfrm>
            <a:off x="1200151" y="1560513"/>
            <a:ext cx="10668000" cy="4370024"/>
          </a:xfrm>
        </p:spPr>
        <p:txBody>
          <a:bodyPr/>
          <a:lstStyle/>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In Canada, around 58% of households report that they own at least a cat or a dog, and they are in a constant need to visit the </a:t>
            </a:r>
            <a:r>
              <a:rPr lang="en-US" sz="2400">
                <a:latin typeface="Times New Roman" panose="02020503050405090304" pitchFamily="18" charset="0"/>
                <a:cs typeface="Times New Roman" panose="02020503050405090304" pitchFamily="18" charset="0"/>
              </a:rPr>
              <a:t>Pet clinic </a:t>
            </a:r>
            <a:r>
              <a:rPr lang="en-US" sz="2400" dirty="0">
                <a:latin typeface="Times New Roman" panose="02020503050405090304" pitchFamily="18" charset="0"/>
                <a:cs typeface="Times New Roman" panose="02020503050405090304" pitchFamily="18" charset="0"/>
              </a:rPr>
              <a:t>for their pet’s health-checkup. Pet-owners, amidst their busy schedule, await a website that can assist them in addressing their pet’s well-being requirements.</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Currently, pet-owners do not have any centralized repository to store their pet’s health statistics. Maintenance of these records would open a plethora of opportunities for business as we can automate certain processes that expedite an animal’s treatment.</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These records can be shared globally, helping veterinarians around the world to diagnose diseases based on the similarity of symptoms found in the same breeds in another part of the world.</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Architecture(contd.)</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10</a:t>
            </a:fld>
            <a:endParaRPr lang="en-US" altLang="ja-JP" dirty="0"/>
          </a:p>
        </p:txBody>
      </p:sp>
      <p:pic>
        <p:nvPicPr>
          <p:cNvPr id="5" name="Picture 4"/>
          <p:cNvPicPr>
            <a:picLocks noChangeAspect="1"/>
          </p:cNvPicPr>
          <p:nvPr/>
        </p:nvPicPr>
        <p:blipFill>
          <a:blip r:embed="rId2"/>
          <a:stretch>
            <a:fillRect/>
          </a:stretch>
        </p:blipFill>
        <p:spPr>
          <a:xfrm>
            <a:off x="1628503" y="1576251"/>
            <a:ext cx="9953898" cy="4406538"/>
          </a:xfrm>
          <a:prstGeom prst="rect">
            <a:avLst/>
          </a:prstGeom>
        </p:spPr>
      </p:pic>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Role(Model) Identification</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11</a:t>
            </a:fld>
            <a:endParaRPr lang="en-US" altLang="ja-JP" dirty="0"/>
          </a:p>
        </p:txBody>
      </p:sp>
      <p:pic>
        <p:nvPicPr>
          <p:cNvPr id="8" name="Picture 7"/>
          <p:cNvPicPr>
            <a:picLocks noChangeAspect="1"/>
          </p:cNvPicPr>
          <p:nvPr/>
        </p:nvPicPr>
        <p:blipFill>
          <a:blip r:embed="rId2"/>
          <a:stretch>
            <a:fillRect/>
          </a:stretch>
        </p:blipFill>
        <p:spPr>
          <a:xfrm>
            <a:off x="1489164" y="1619794"/>
            <a:ext cx="10067109" cy="4432663"/>
          </a:xfrm>
          <a:prstGeom prst="rect">
            <a:avLst/>
          </a:prstGeom>
        </p:spPr>
      </p:pic>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Interaction Diagram</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12</a:t>
            </a:fld>
            <a:endParaRPr lang="en-US" altLang="ja-JP" dirty="0"/>
          </a:p>
        </p:txBody>
      </p:sp>
      <p:pic>
        <p:nvPicPr>
          <p:cNvPr id="3" name="Picture 2"/>
          <p:cNvPicPr>
            <a:picLocks noChangeAspect="1"/>
          </p:cNvPicPr>
          <p:nvPr/>
        </p:nvPicPr>
        <p:blipFill>
          <a:blip r:embed="rId2"/>
          <a:stretch>
            <a:fillRect/>
          </a:stretch>
        </p:blipFill>
        <p:spPr>
          <a:xfrm>
            <a:off x="1332411" y="1528900"/>
            <a:ext cx="10241280" cy="4585333"/>
          </a:xfrm>
          <a:prstGeom prst="rect">
            <a:avLst/>
          </a:prstGeom>
        </p:spPr>
      </p:pic>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Agent Description</a:t>
            </a:r>
            <a:endParaRPr lang="en-IN" dirty="0"/>
          </a:p>
        </p:txBody>
      </p:sp>
      <p:sp>
        <p:nvSpPr>
          <p:cNvPr id="3" name="Content Placeholder 2"/>
          <p:cNvSpPr>
            <a:spLocks noGrp="1"/>
          </p:cNvSpPr>
          <p:nvPr>
            <p:ph idx="1"/>
          </p:nvPr>
        </p:nvSpPr>
        <p:spPr>
          <a:xfrm>
            <a:off x="1200151" y="1560512"/>
            <a:ext cx="10668000" cy="4821237"/>
          </a:xfrm>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Clinic System Agent</a:t>
            </a:r>
            <a:endParaRPr lang="en-US"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accesses the request sent by the patient(user) through the web interface. In our Architecture the clinic system agent handles the correspondence with all the other agents(as a mediator) and in this way, which acts as a central hub.</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is the main agent which has access to the database of our system.</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requests appointments for the patients, search for the patient’s profile in database, shows the profile of patients to the doctor (if available!). Moreover, the clinic system agent also shows the profile of the doctor to the patients. </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generates a request for the appointment agent to book an appointment whether it’s a first or a consecutive appointment. It also helps to update and cancel an appointment.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triggers the Notification agent to remind the patient about the appointments at some given times.</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requests template(PDF) agent to generate the required template once the physician had completed the session with the patient.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buFont typeface="Wingdings" panose="05000000000000000000" pitchFamily="2" charset="2"/>
              <a:buChar char="§"/>
            </a:pPr>
            <a:endParaRPr lang="en-IN"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13</a:t>
            </a:fld>
            <a:endParaRPr lang="en-US" altLang="ja-JP"/>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endParaRPr lang="en-IN" dirty="0"/>
          </a:p>
        </p:txBody>
      </p:sp>
      <p:sp>
        <p:nvSpPr>
          <p:cNvPr id="3" name="Content Placeholder 2"/>
          <p:cNvSpPr>
            <a:spLocks noGrp="1"/>
          </p:cNvSpPr>
          <p:nvPr>
            <p:ph idx="1"/>
          </p:nvPr>
        </p:nvSpPr>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Appointment Agent</a:t>
            </a:r>
          </a:p>
          <a:p>
            <a:pPr marL="0" lvl="0" indent="0">
              <a:lnSpc>
                <a:spcPct val="107000"/>
              </a:lnSpc>
              <a:buNone/>
            </a:pPr>
            <a:endParaRPr lang="en-US"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communicates with the clinic system agent to book an appointment for the patient. The clinic agent system searches the database and give the required details regarding the available slots to the appointment agent.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can be a new appointment for those patients who registers for the first time. </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Not only for the first time, but the appointment agent will also book appointments for the patients who visits again.</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will also interact with the </a:t>
            </a:r>
            <a:r>
              <a:rPr lang="en-US" sz="1800" dirty="0">
                <a:latin typeface="Calibri" panose="020F0502020204030204" pitchFamily="34" charset="0"/>
                <a:ea typeface="Calibri" panose="020F0502020204030204" pitchFamily="34" charset="0"/>
                <a:cs typeface="Times New Roman" panose="02020503050405090304" pitchFamily="18" charset="0"/>
              </a:rPr>
              <a:t>notification</a:t>
            </a:r>
            <a:r>
              <a:rPr lang="en-US" sz="1800" dirty="0">
                <a:effectLst/>
                <a:latin typeface="Calibri" panose="020F0502020204030204" pitchFamily="34" charset="0"/>
                <a:ea typeface="Calibri" panose="020F0502020204030204" pitchFamily="34" charset="0"/>
                <a:cs typeface="Times New Roman" panose="02020503050405090304" pitchFamily="18" charset="0"/>
              </a:rPr>
              <a:t> agent to signal the sending of SMS and Email notifying the pet-owner.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503050405090304" pitchFamily="18" charset="0"/>
              </a:rPr>
              <a:t>This agent communicates with the video agent to share a video link for use during the online consultation.</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503050405090304" pitchFamily="18" charset="0"/>
              </a:rPr>
              <a:t>The agent will initiate call to the PDF Agent to create a report based on the Doctor’s diagnosis.</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endParaRPr lang="en-IN"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14</a:t>
            </a:fld>
            <a:endParaRPr lang="en-US" altLang="ja-JP"/>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p:txBody>
          <a:bodyPr/>
          <a:lstStyle/>
          <a:p>
            <a:pPr fontAlgn="base">
              <a:spcBef>
                <a:spcPct val="0"/>
              </a:spcBef>
              <a:spcAft>
                <a:spcPct val="0"/>
              </a:spcAft>
            </a:pPr>
            <a:fld id="{0A39796A-6B36-48B4-B417-FA99A9C85417}" type="slidenum">
              <a:rPr lang="ja-JP" altLang="en-US">
                <a:solidFill>
                  <a:srgbClr val="000000"/>
                </a:solidFill>
                <a:latin typeface="Tahoma" panose="020B0604030504040204" pitchFamily="34" charset="0"/>
                <a:ea typeface="MS PGothic" pitchFamily="50" charset="-128"/>
              </a:rPr>
              <a:t>15</a:t>
            </a:fld>
            <a:endParaRPr lang="en-US" altLang="ja-JP">
              <a:solidFill>
                <a:srgbClr val="000000"/>
              </a:solidFill>
              <a:latin typeface="Tahoma" panose="020B0604030504040204" pitchFamily="34" charset="0"/>
              <a:ea typeface="MS PGothic" pitchFamily="50" charset="-128"/>
            </a:endParaRPr>
          </a:p>
        </p:txBody>
      </p:sp>
      <p:sp>
        <p:nvSpPr>
          <p:cNvPr id="1312770" name="Rectangle 2"/>
          <p:cNvSpPr>
            <a:spLocks noGrp="1" noChangeArrowheads="1"/>
          </p:cNvSpPr>
          <p:nvPr>
            <p:ph type="title"/>
          </p:nvPr>
        </p:nvSpPr>
        <p:spPr/>
        <p:txBody>
          <a:bodyPr/>
          <a:lstStyle/>
          <a:p>
            <a:r>
              <a:rPr lang="en-CA" dirty="0"/>
              <a:t>Agent Description (cont’d)</a:t>
            </a:r>
          </a:p>
        </p:txBody>
      </p:sp>
      <p:sp>
        <p:nvSpPr>
          <p:cNvPr id="1312771" name="Rectangle 3"/>
          <p:cNvSpPr>
            <a:spLocks noGrp="1" noChangeArrowheads="1"/>
          </p:cNvSpPr>
          <p:nvPr>
            <p:ph type="body" idx="1"/>
          </p:nvPr>
        </p:nvSpPr>
        <p:spPr>
          <a:xfrm>
            <a:off x="1219200" y="1656307"/>
            <a:ext cx="10432869" cy="4012973"/>
          </a:xfrm>
        </p:spPr>
        <p:txBody>
          <a:bodyPr/>
          <a:lstStyle/>
          <a:p>
            <a:pPr>
              <a:lnSpc>
                <a:spcPct val="80000"/>
              </a:lnSpc>
              <a:buFont typeface="Wingdings" panose="05000000000000000000" pitchFamily="2" charset="2"/>
              <a:buNone/>
            </a:pPr>
            <a:r>
              <a:rPr lang="en-US" sz="2000" b="1" i="1" dirty="0">
                <a:solidFill>
                  <a:srgbClr val="D60093"/>
                </a:solidFill>
                <a:effectLst>
                  <a:outerShdw blurRad="38100" dist="38100" dir="2700000" algn="tl">
                    <a:srgbClr val="C0C0C0"/>
                  </a:outerShdw>
                </a:effectLst>
              </a:rPr>
              <a:t>Reminder(SMS + Email) Agent</a:t>
            </a:r>
          </a:p>
          <a:p>
            <a:pPr>
              <a:lnSpc>
                <a:spcPct val="80000"/>
              </a:lnSpc>
              <a:buFont typeface="Wingdings" panose="05000000000000000000" pitchFamily="2" charset="2"/>
              <a:buChar char="§"/>
            </a:pPr>
            <a:endParaRPr lang="en-US" sz="1600" b="1" i="1" dirty="0">
              <a:solidFill>
                <a:srgbClr val="D60093"/>
              </a:solidFill>
              <a:effectLst>
                <a:outerShdw blurRad="38100" dist="38100" dir="2700000" algn="tl">
                  <a:srgbClr val="C0C0C0"/>
                </a:outerShdw>
              </a:effectLst>
            </a:endParaRPr>
          </a:p>
          <a:p>
            <a:pPr>
              <a:lnSpc>
                <a:spcPct val="80000"/>
              </a:lnSpc>
              <a:buFont typeface="Wingdings" panose="05000000000000000000" pitchFamily="2" charset="2"/>
              <a:buChar char="§"/>
            </a:pPr>
            <a:r>
              <a:rPr lang="en-CA" sz="1700" dirty="0"/>
              <a:t>The Notification Agent communicates with the Clinic Agent at the time of booking an appointment, the Reminder Agent would be sending automated SMS messages and E-mail notifications to the user on his/her registered e-mail account and mobile number. </a:t>
            </a:r>
          </a:p>
          <a:p>
            <a:pPr>
              <a:lnSpc>
                <a:spcPct val="80000"/>
              </a:lnSpc>
              <a:buFont typeface="Wingdings" panose="05000000000000000000" pitchFamily="2" charset="2"/>
              <a:buChar char="§"/>
            </a:pPr>
            <a:r>
              <a:rPr lang="en-CA" sz="1700" dirty="0"/>
              <a:t>Instead of a receptionist logging in every time to trigger a reminder, the Agent by itself sends the message at regular intervals as chosen by the user.</a:t>
            </a:r>
          </a:p>
          <a:p>
            <a:pPr>
              <a:lnSpc>
                <a:spcPct val="80000"/>
              </a:lnSpc>
              <a:buFont typeface="Wingdings" panose="05000000000000000000" pitchFamily="2" charset="2"/>
              <a:buChar char="§"/>
            </a:pPr>
            <a:r>
              <a:rPr lang="en-CA" sz="1700" dirty="0"/>
              <a:t>In case the appointment is cancelled or updated, the Reminder Agent also intelligently updates the text message and sends an updated notification to the user. </a:t>
            </a:r>
          </a:p>
          <a:p>
            <a:pPr>
              <a:lnSpc>
                <a:spcPct val="80000"/>
              </a:lnSpc>
              <a:buFont typeface="Wingdings" panose="05000000000000000000" pitchFamily="2" charset="2"/>
              <a:buChar char="§"/>
            </a:pPr>
            <a:r>
              <a:rPr lang="en-CA" sz="1700" dirty="0"/>
              <a:t>Once the appointment is complete, the Reminder Agent directly accesses the database to update the alerting mechanism for that particular appointment. </a:t>
            </a:r>
          </a:p>
          <a:p>
            <a:pPr>
              <a:lnSpc>
                <a:spcPct val="80000"/>
              </a:lnSpc>
              <a:buFont typeface="Wingdings" panose="05000000000000000000" pitchFamily="2" charset="2"/>
              <a:buChar char="§"/>
            </a:pPr>
            <a:r>
              <a:rPr lang="en-CA" sz="1700" dirty="0"/>
              <a:t>In order to check if the registered email/phone number is valid, the Reminder Agent will trigger an acknowledgement  message at the time of booking the appointment. Subsequently, the other reminder messages will be forwarded in due course.</a:t>
            </a:r>
          </a:p>
          <a:p>
            <a:pPr>
              <a:lnSpc>
                <a:spcPct val="80000"/>
              </a:lnSpc>
              <a:buFont typeface="Wingdings" panose="05000000000000000000" pitchFamily="2" charset="2"/>
              <a:buChar char="§"/>
            </a:pPr>
            <a:r>
              <a:rPr lang="en-CA" sz="1700" dirty="0"/>
              <a:t>The Agent also triggers a notification once the report has been generated, based upon the feedback from the veterinarian. In this case, it will await signal from the Template Agent.</a:t>
            </a:r>
          </a:p>
        </p:txBody>
      </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p>
        </p:txBody>
      </p:sp>
      <p:sp>
        <p:nvSpPr>
          <p:cNvPr id="3" name="Content Placeholder 2"/>
          <p:cNvSpPr>
            <a:spLocks noGrp="1"/>
          </p:cNvSpPr>
          <p:nvPr>
            <p:ph idx="1"/>
          </p:nvPr>
        </p:nvSpPr>
        <p:spPr>
          <a:xfrm>
            <a:off x="1200151" y="1560513"/>
            <a:ext cx="10502900" cy="4532312"/>
          </a:xfrm>
        </p:spPr>
        <p:txBody>
          <a:bodyPr/>
          <a:lstStyle/>
          <a:p>
            <a:pPr marL="0" indent="0">
              <a:buNone/>
            </a:pPr>
            <a:r>
              <a:rPr lang="en-US" sz="2400" b="1" i="1" dirty="0">
                <a:solidFill>
                  <a:srgbClr val="D60093"/>
                </a:solidFill>
                <a:effectLst>
                  <a:outerShdw blurRad="38100" dist="38100" dir="2700000" algn="tl">
                    <a:srgbClr val="C0C0C0"/>
                  </a:outerShdw>
                </a:effectLst>
              </a:rPr>
              <a:t>Feedback(+PDF) Agent</a:t>
            </a:r>
          </a:p>
          <a:p>
            <a:r>
              <a:rPr lang="en-US" sz="2400" dirty="0"/>
              <a:t>The Template Agent provides the doctor with letter reports. Depending upon the video interaction between the doctor and the patient, the doctor can select and use the in-built template to document their diagnosis.</a:t>
            </a:r>
          </a:p>
          <a:p>
            <a:r>
              <a:rPr lang="en-US" sz="2400" dirty="0"/>
              <a:t>The Template Agent communicates with the Clinic System Agent after the video interaction between the client and doctor is complete. </a:t>
            </a:r>
          </a:p>
          <a:p>
            <a:r>
              <a:rPr lang="en-US" sz="2400" dirty="0"/>
              <a:t>If the Template Agent receives a request from the Clinic System Agent, the doctor is requested to input their feedback through mail. </a:t>
            </a:r>
          </a:p>
          <a:p>
            <a:r>
              <a:rPr lang="en-US" sz="2400" dirty="0"/>
              <a:t>A medical report is generated based on the doctor’s feedback and sent to the Clinic System Agent, which presents it to the user.</a:t>
            </a:r>
            <a:endParaRPr lang="en-CA" sz="24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16</a:t>
            </a:fld>
            <a:endParaRPr lang="en-US" altLang="ja-JP" dirty="0"/>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p>
        </p:txBody>
      </p:sp>
      <p:sp>
        <p:nvSpPr>
          <p:cNvPr id="3" name="Content Placeholder 2"/>
          <p:cNvSpPr>
            <a:spLocks noGrp="1"/>
          </p:cNvSpPr>
          <p:nvPr>
            <p:ph idx="1"/>
          </p:nvPr>
        </p:nvSpPr>
        <p:spPr>
          <a:xfrm>
            <a:off x="1200151" y="1560513"/>
            <a:ext cx="10502900" cy="4532312"/>
          </a:xfrm>
        </p:spPr>
        <p:txBody>
          <a:bodyPr/>
          <a:lstStyle/>
          <a:p>
            <a:pPr marL="0" indent="0">
              <a:buNone/>
            </a:pPr>
            <a:r>
              <a:rPr lang="en-US" sz="2400" b="1" i="1" dirty="0">
                <a:solidFill>
                  <a:srgbClr val="D60093"/>
                </a:solidFill>
                <a:effectLst>
                  <a:outerShdw blurRad="38100" dist="38100" dir="2700000" algn="tl">
                    <a:srgbClr val="C0C0C0"/>
                  </a:outerShdw>
                </a:effectLst>
              </a:rPr>
              <a:t>Video link Agent</a:t>
            </a:r>
          </a:p>
          <a:p>
            <a:pPr>
              <a:buFont typeface="Wingdings" panose="05000000000000000000" pitchFamily="2" charset="2"/>
              <a:buChar char="§"/>
            </a:pPr>
            <a:r>
              <a:rPr lang="en-US" sz="2200" dirty="0"/>
              <a:t>The video link agent is responsible to generate a video link at the time of the appointment of the patient and send it to the registered email id as well as the registered mobile number of the patient.</a:t>
            </a:r>
          </a:p>
          <a:p>
            <a:pPr>
              <a:buFont typeface="Wingdings" panose="05000000000000000000" pitchFamily="2" charset="2"/>
              <a:buChar char="§"/>
            </a:pPr>
            <a:r>
              <a:rPr lang="en-US" sz="2200" dirty="0"/>
              <a:t>The video agent directly communicates with the clinic system agent and creates the links according to the time slots selected by the patients.</a:t>
            </a:r>
          </a:p>
          <a:p>
            <a:pPr>
              <a:buFont typeface="Wingdings" panose="05000000000000000000" pitchFamily="2" charset="2"/>
              <a:buChar char="§"/>
            </a:pPr>
            <a:r>
              <a:rPr lang="en-US" sz="2200" dirty="0"/>
              <a:t>To facilitate the video-based interaction between the doctor and patient, the system will use existing video conferencing platforms (ZOOM, Google Meet, etc.)</a:t>
            </a:r>
          </a:p>
          <a:p>
            <a:pPr>
              <a:buFont typeface="Wingdings" panose="05000000000000000000" pitchFamily="2" charset="2"/>
              <a:buChar char="§"/>
            </a:pPr>
            <a:r>
              <a:rPr lang="en-US" sz="2200" dirty="0"/>
              <a:t>Patients will be able to join the meeting at their scheduled appointment time and the link will expire in 60 minutes which is the maximum time for consultation.</a:t>
            </a:r>
          </a:p>
          <a:p>
            <a:pPr>
              <a:buFont typeface="Wingdings" panose="05000000000000000000" pitchFamily="2" charset="2"/>
              <a:buChar char="§"/>
            </a:pPr>
            <a:r>
              <a:rPr lang="en-US" sz="2200" dirty="0"/>
              <a:t>If the consultation needs more time than 60 minutes, then the patient will have to make another appointment with the clinic in order to continue it.</a:t>
            </a:r>
            <a:endParaRPr lang="en-CA" sz="22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17</a:t>
            </a:fld>
            <a:endParaRPr lang="en-US" altLang="ja-JP" dirty="0"/>
          </a:p>
        </p:txBody>
      </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10. Design: Agent Model</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18</a:t>
            </a:fld>
            <a:endParaRPr lang="en-US" altLang="ja-JP"/>
          </a:p>
        </p:txBody>
      </p:sp>
      <p:pic>
        <p:nvPicPr>
          <p:cNvPr id="12" name="Picture 11"/>
          <p:cNvPicPr>
            <a:picLocks noChangeAspect="1"/>
          </p:cNvPicPr>
          <p:nvPr/>
        </p:nvPicPr>
        <p:blipFill>
          <a:blip r:embed="rId2"/>
          <a:stretch>
            <a:fillRect/>
          </a:stretch>
        </p:blipFill>
        <p:spPr>
          <a:xfrm>
            <a:off x="2162176" y="1628774"/>
            <a:ext cx="8391524" cy="4486275"/>
          </a:xfrm>
          <a:prstGeom prst="rect">
            <a:avLst/>
          </a:prstGeom>
        </p:spPr>
      </p:pic>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11. Design: Service Model</a:t>
            </a:r>
          </a:p>
        </p:txBody>
      </p:sp>
      <p:graphicFrame>
        <p:nvGraphicFramePr>
          <p:cNvPr id="7" name="Content Placeholder 6"/>
          <p:cNvGraphicFramePr>
            <a:graphicFrameLocks noGrp="1"/>
          </p:cNvGraphicFramePr>
          <p:nvPr>
            <p:ph idx="1"/>
          </p:nvPr>
        </p:nvGraphicFramePr>
        <p:xfrm>
          <a:off x="1622613" y="1918447"/>
          <a:ext cx="8803340" cy="3517152"/>
        </p:xfrm>
        <a:graphic>
          <a:graphicData uri="http://schemas.openxmlformats.org/drawingml/2006/table">
            <a:tbl>
              <a:tblPr firstRow="1" firstCol="1" bandRow="1">
                <a:tableStyleId>{5C22544A-7EE6-4342-B048-85BDC9FD1C3A}</a:tableStyleId>
              </a:tblPr>
              <a:tblGrid>
                <a:gridCol w="1484209">
                  <a:extLst>
                    <a:ext uri="{9D8B030D-6E8A-4147-A177-3AD203B41FA5}">
                      <a16:colId xmlns:a16="http://schemas.microsoft.com/office/drawing/2014/main" val="20000"/>
                    </a:ext>
                  </a:extLst>
                </a:gridCol>
                <a:gridCol w="1365164">
                  <a:extLst>
                    <a:ext uri="{9D8B030D-6E8A-4147-A177-3AD203B41FA5}">
                      <a16:colId xmlns:a16="http://schemas.microsoft.com/office/drawing/2014/main" val="20001"/>
                    </a:ext>
                  </a:extLst>
                </a:gridCol>
                <a:gridCol w="2204475">
                  <a:extLst>
                    <a:ext uri="{9D8B030D-6E8A-4147-A177-3AD203B41FA5}">
                      <a16:colId xmlns:a16="http://schemas.microsoft.com/office/drawing/2014/main" val="20002"/>
                    </a:ext>
                  </a:extLst>
                </a:gridCol>
                <a:gridCol w="1888449">
                  <a:extLst>
                    <a:ext uri="{9D8B030D-6E8A-4147-A177-3AD203B41FA5}">
                      <a16:colId xmlns:a16="http://schemas.microsoft.com/office/drawing/2014/main" val="20003"/>
                    </a:ext>
                  </a:extLst>
                </a:gridCol>
                <a:gridCol w="1861043">
                  <a:extLst>
                    <a:ext uri="{9D8B030D-6E8A-4147-A177-3AD203B41FA5}">
                      <a16:colId xmlns:a16="http://schemas.microsoft.com/office/drawing/2014/main" val="20004"/>
                    </a:ext>
                  </a:extLst>
                </a:gridCol>
              </a:tblGrid>
              <a:tr h="542910">
                <a:tc>
                  <a:txBody>
                    <a:bodyPr/>
                    <a:lstStyle/>
                    <a:p>
                      <a:pPr algn="ctr">
                        <a:lnSpc>
                          <a:spcPct val="107000"/>
                        </a:lnSpc>
                        <a:spcAft>
                          <a:spcPts val="800"/>
                        </a:spcAft>
                      </a:pPr>
                      <a:r>
                        <a:rPr lang="en-CA" sz="1100" dirty="0">
                          <a:effectLst/>
                        </a:rPr>
                        <a:t>Service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Input</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Output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Pre – Conditions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Post 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0"/>
                  </a:ext>
                </a:extLst>
              </a:tr>
              <a:tr h="942854">
                <a:tc>
                  <a:txBody>
                    <a:bodyPr/>
                    <a:lstStyle/>
                    <a:p>
                      <a:pPr algn="ctr">
                        <a:lnSpc>
                          <a:spcPct val="107000"/>
                        </a:lnSpc>
                        <a:spcAft>
                          <a:spcPts val="800"/>
                        </a:spcAft>
                      </a:pPr>
                      <a:r>
                        <a:rPr lang="en-CA" sz="1100" dirty="0">
                          <a:effectLst/>
                        </a:rPr>
                        <a:t>E-Video Interaction</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Appointment Schedule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Link for Video Interaction</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Successful connection to ZOOM/GOOGLE API</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Steady connection during the meeting</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1"/>
                  </a:ext>
                </a:extLst>
              </a:tr>
              <a:tr h="1063199">
                <a:tc>
                  <a:txBody>
                    <a:bodyPr/>
                    <a:lstStyle/>
                    <a:p>
                      <a:pPr algn="ctr">
                        <a:lnSpc>
                          <a:spcPct val="107000"/>
                        </a:lnSpc>
                        <a:spcAft>
                          <a:spcPts val="800"/>
                        </a:spcAft>
                      </a:pPr>
                      <a:r>
                        <a:rPr lang="en-CA" sz="1100">
                          <a:effectLst/>
                        </a:rPr>
                        <a:t>Reminder</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Appointment Schedule</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Notifications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User email-id and mobile number required</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 </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2"/>
                  </a:ext>
                </a:extLst>
              </a:tr>
              <a:tr h="968189">
                <a:tc>
                  <a:txBody>
                    <a:bodyPr/>
                    <a:lstStyle/>
                    <a:p>
                      <a:pPr algn="ctr">
                        <a:lnSpc>
                          <a:spcPct val="107000"/>
                        </a:lnSpc>
                        <a:spcAft>
                          <a:spcPts val="800"/>
                        </a:spcAft>
                      </a:pPr>
                      <a:r>
                        <a:rPr lang="en-CA" sz="1100" dirty="0">
                          <a:effectLst/>
                        </a:rPr>
                        <a:t>Template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Doctor’s Feedback</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Report in a PDF format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Successful completion of video interaction</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19</a:t>
            </a:fld>
            <a:endParaRPr lang="en-US" altLang="ja-JP"/>
          </a:p>
        </p:txBody>
      </p:sp>
      <p:sp>
        <p:nvSpPr>
          <p:cNvPr id="8"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CA"/>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8894"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10134599"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anose="020B0604030504040204" pitchFamily="34" charset="0"/>
                <a:ea typeface="MS PGothic" pitchFamily="50" charset="-128"/>
              </a:rPr>
              <a:t>2</a:t>
            </a:fld>
            <a:endParaRPr lang="en-US" altLang="ja-JP" dirty="0">
              <a:solidFill>
                <a:srgbClr val="000000"/>
              </a:solidFill>
              <a:latin typeface="Tahoma" panose="020B0604030504040204" pitchFamily="34" charset="0"/>
              <a:ea typeface="MS PGothic" pitchFamily="50" charset="-128"/>
            </a:endParaRPr>
          </a:p>
        </p:txBody>
      </p:sp>
      <p:sp>
        <p:nvSpPr>
          <p:cNvPr id="1370114" name="Rectangle 2"/>
          <p:cNvSpPr>
            <a:spLocks noGrp="1" noChangeArrowheads="1"/>
          </p:cNvSpPr>
          <p:nvPr>
            <p:ph type="title"/>
          </p:nvPr>
        </p:nvSpPr>
        <p:spPr/>
        <p:txBody>
          <a:bodyPr/>
          <a:lstStyle/>
          <a:p>
            <a:r>
              <a:rPr lang="en-CA" dirty="0"/>
              <a:t>1. Business Case (cont’d)</a:t>
            </a:r>
          </a:p>
        </p:txBody>
      </p:sp>
      <p:sp>
        <p:nvSpPr>
          <p:cNvPr id="1370115" name="Rectangle 3"/>
          <p:cNvSpPr>
            <a:spLocks noGrp="1" noChangeArrowheads="1"/>
          </p:cNvSpPr>
          <p:nvPr>
            <p:ph type="body" idx="1"/>
          </p:nvPr>
        </p:nvSpPr>
        <p:spPr>
          <a:xfrm>
            <a:off x="1173118" y="1403350"/>
            <a:ext cx="10668000" cy="4613864"/>
          </a:xfrm>
        </p:spPr>
        <p:txBody>
          <a:bodyPr/>
          <a:lstStyle/>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Pet-owners are dependent on calls from the veterinary clinic to schedule timely appointments that match their routine and visit in person to get their pets examined. There is no provision to avail these services from home.</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Even after scheduling an appointment, owners might forget to update their schedule and visit the clinic on time. This could play a big role in ensuring timely treatment for the animals.</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Vets currently have to spend a lot of time submitting reports for the animals they examine. Automating the process with a built-in template will maximize the time-utilization and efficiency of the clinic.</a:t>
            </a:r>
          </a:p>
          <a:p>
            <a:pPr marL="285750" indent="-285750">
              <a:buClr>
                <a:srgbClr val="002060"/>
              </a:buClr>
              <a:buFont typeface="Wingdings" panose="05000000000000000000" pitchFamily="2" charset="2"/>
              <a:buChar char="§"/>
            </a:pPr>
            <a:r>
              <a:rPr lang="en-CA" sz="2400" dirty="0"/>
              <a:t>In this situation, intelligent agents have a great potential in helping the owners get timely appointments and prevent deprivation of proper care and diagnosis for their pets.</a:t>
            </a:r>
            <a:endParaRPr lang="en-US" sz="2400" dirty="0">
              <a:latin typeface="Times New Roman" panose="02020503050405090304" pitchFamily="18" charset="0"/>
              <a:cs typeface="Times New Roman" panose="02020503050405090304" pitchFamily="18" charset="0"/>
            </a:endParaRPr>
          </a:p>
          <a:p>
            <a:pPr marL="285750" indent="-285750">
              <a:buClr>
                <a:srgbClr val="002060"/>
              </a:buClr>
              <a:buFont typeface="Wingdings" panose="05000000000000000000" pitchFamily="2" charset="2"/>
              <a:buChar char="§"/>
            </a:pPr>
            <a:endParaRPr lang="en-US" sz="2400" dirty="0">
              <a:latin typeface="Times New Roman" panose="02020503050405090304" pitchFamily="18" charset="0"/>
              <a:cs typeface="Times New Roman" panose="02020503050405090304" pitchFamily="18" charset="0"/>
            </a:endParaRPr>
          </a:p>
        </p:txBody>
      </p:sp>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12. Design: Acquaintance Model</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20</a:t>
            </a:fld>
            <a:endParaRPr lang="en-US" altLang="ja-JP"/>
          </a:p>
        </p:txBody>
      </p:sp>
      <p:pic>
        <p:nvPicPr>
          <p:cNvPr id="10" name="Picture 9"/>
          <p:cNvPicPr>
            <a:picLocks noChangeAspect="1"/>
          </p:cNvPicPr>
          <p:nvPr/>
        </p:nvPicPr>
        <p:blipFill>
          <a:blip r:embed="rId2"/>
          <a:stretch>
            <a:fillRect/>
          </a:stretch>
        </p:blipFill>
        <p:spPr>
          <a:xfrm>
            <a:off x="1219200" y="1492470"/>
            <a:ext cx="9886950" cy="4771696"/>
          </a:xfrm>
          <a:prstGeom prst="rect">
            <a:avLst/>
          </a:prstGeom>
        </p:spPr>
      </p:pic>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599725" y="2836004"/>
            <a:ext cx="6148251" cy="3242579"/>
          </a:xfrm>
          <a:prstGeom prst="rect">
            <a:avLst/>
          </a:prstGeom>
          <a:solidFill>
            <a:schemeClr val="accent1"/>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IN" sz="2400" b="1" i="0" u="none" strike="noStrike" cap="none" normalizeH="0" baseline="0">
              <a:ln>
                <a:noFill/>
              </a:ln>
              <a:solidFill>
                <a:schemeClr val="tx1"/>
              </a:solidFill>
              <a:effectLst/>
              <a:latin typeface="Tahoma" panose="020B0604030504040204" pitchFamily="34" charset="0"/>
              <a:ea typeface="MS PGothic" pitchFamily="50" charset="-128"/>
            </a:endParaRPr>
          </a:p>
        </p:txBody>
      </p:sp>
      <p:sp>
        <p:nvSpPr>
          <p:cNvPr id="2" name="Title 1"/>
          <p:cNvSpPr>
            <a:spLocks noGrp="1"/>
          </p:cNvSpPr>
          <p:nvPr>
            <p:ph type="title"/>
          </p:nvPr>
        </p:nvSpPr>
        <p:spPr/>
        <p:txBody>
          <a:bodyPr/>
          <a:lstStyle/>
          <a:p>
            <a:r>
              <a:rPr lang="en-CA" dirty="0"/>
              <a:t>13. Agent Internal Architecture</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21</a:t>
            </a:fld>
            <a:endParaRPr lang="en-US" altLang="ja-JP"/>
          </a:p>
        </p:txBody>
      </p:sp>
      <p:sp>
        <p:nvSpPr>
          <p:cNvPr id="5" name="Down Arrow Callout 4"/>
          <p:cNvSpPr/>
          <p:nvPr/>
        </p:nvSpPr>
        <p:spPr bwMode="auto">
          <a:xfrm>
            <a:off x="3962398" y="1618564"/>
            <a:ext cx="1907178" cy="1555394"/>
          </a:xfrm>
          <a:prstGeom prst="downArrowCallout">
            <a:avLst/>
          </a:prstGeom>
          <a:solidFill>
            <a:srgbClr val="0070C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200" i="0" u="none" strike="noStrike" cap="none" normalizeH="0" baseline="0" dirty="0">
                <a:ln>
                  <a:noFill/>
                </a:ln>
                <a:solidFill>
                  <a:schemeClr val="tx1"/>
                </a:solidFill>
                <a:effectLst/>
                <a:latin typeface="Tahoma" panose="020B0604030504040204" pitchFamily="34" charset="0"/>
                <a:ea typeface="MS PGothic" pitchFamily="50" charset="-128"/>
              </a:rPr>
              <a:t>Clinic User</a:t>
            </a:r>
            <a:endParaRPr kumimoji="1" lang="en-IN" sz="2200" i="0" u="none" strike="noStrike" cap="none" normalizeH="0" baseline="0" dirty="0">
              <a:ln>
                <a:noFill/>
              </a:ln>
              <a:solidFill>
                <a:schemeClr val="tx1"/>
              </a:solidFill>
              <a:effectLst/>
              <a:latin typeface="Tahoma" panose="020B0604030504040204" pitchFamily="34" charset="0"/>
              <a:ea typeface="MS PGothic" pitchFamily="50" charset="-128"/>
            </a:endParaRPr>
          </a:p>
        </p:txBody>
      </p:sp>
      <p:sp>
        <p:nvSpPr>
          <p:cNvPr id="7" name="Rectangle 6"/>
          <p:cNvSpPr/>
          <p:nvPr/>
        </p:nvSpPr>
        <p:spPr bwMode="auto">
          <a:xfrm>
            <a:off x="4119153" y="3174280"/>
            <a:ext cx="1593669" cy="836022"/>
          </a:xfrm>
          <a:prstGeom prst="rect">
            <a:avLst/>
          </a:prstGeom>
          <a:solidFill>
            <a:srgbClr val="FFFF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200" i="0" u="none" strike="noStrike" cap="none" normalizeH="0" baseline="0" dirty="0">
                <a:ln>
                  <a:noFill/>
                </a:ln>
                <a:solidFill>
                  <a:schemeClr val="tx1"/>
                </a:solidFill>
                <a:effectLst/>
                <a:latin typeface="Tahoma" panose="020B0604030504040204" pitchFamily="34" charset="0"/>
                <a:ea typeface="MS PGothic" pitchFamily="50" charset="-128"/>
              </a:rPr>
              <a:t>Listener</a:t>
            </a:r>
            <a:endParaRPr kumimoji="1" lang="en-IN" sz="2200" i="0" u="none" strike="noStrike" cap="none" normalizeH="0" baseline="0" dirty="0">
              <a:ln>
                <a:noFill/>
              </a:ln>
              <a:solidFill>
                <a:schemeClr val="tx1"/>
              </a:solidFill>
              <a:effectLst/>
              <a:latin typeface="Tahoma" panose="020B0604030504040204" pitchFamily="34" charset="0"/>
              <a:ea typeface="MS PGothic" pitchFamily="50" charset="-128"/>
            </a:endParaRPr>
          </a:p>
        </p:txBody>
      </p:sp>
      <p:sp>
        <p:nvSpPr>
          <p:cNvPr id="9" name="Rectangle 8"/>
          <p:cNvSpPr/>
          <p:nvPr/>
        </p:nvSpPr>
        <p:spPr bwMode="auto">
          <a:xfrm>
            <a:off x="4119154" y="4428313"/>
            <a:ext cx="1593669" cy="836022"/>
          </a:xfrm>
          <a:prstGeom prst="rect">
            <a:avLst/>
          </a:prstGeom>
          <a:solidFill>
            <a:srgbClr val="FFFF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200" i="0" u="none" strike="noStrike" cap="none" normalizeH="0" baseline="0" dirty="0">
                <a:ln>
                  <a:noFill/>
                </a:ln>
                <a:solidFill>
                  <a:schemeClr val="tx1"/>
                </a:solidFill>
                <a:effectLst/>
                <a:latin typeface="Tahoma" panose="020B0604030504040204" pitchFamily="34" charset="0"/>
                <a:ea typeface="MS PGothic" pitchFamily="50" charset="-128"/>
              </a:rPr>
              <a:t>Processor</a:t>
            </a:r>
            <a:endParaRPr kumimoji="1" lang="en-IN" sz="2200" i="0" u="none" strike="noStrike" cap="none" normalizeH="0" baseline="0" dirty="0">
              <a:ln>
                <a:noFill/>
              </a:ln>
              <a:solidFill>
                <a:schemeClr val="tx1"/>
              </a:solidFill>
              <a:effectLst/>
              <a:latin typeface="Tahoma" panose="020B0604030504040204" pitchFamily="34" charset="0"/>
              <a:ea typeface="MS PGothic" pitchFamily="50" charset="-128"/>
            </a:endParaRPr>
          </a:p>
        </p:txBody>
      </p:sp>
      <p:sp>
        <p:nvSpPr>
          <p:cNvPr id="11" name="Rectangle 10"/>
          <p:cNvSpPr/>
          <p:nvPr/>
        </p:nvSpPr>
        <p:spPr bwMode="auto">
          <a:xfrm>
            <a:off x="7815943" y="3174280"/>
            <a:ext cx="1593669" cy="836022"/>
          </a:xfrm>
          <a:prstGeom prst="rect">
            <a:avLst/>
          </a:prstGeom>
          <a:solidFill>
            <a:srgbClr val="FFFF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000" i="0" u="none" strike="noStrike" cap="none" normalizeH="0" baseline="0" dirty="0">
                <a:ln>
                  <a:noFill/>
                </a:ln>
                <a:solidFill>
                  <a:schemeClr val="tx1"/>
                </a:solidFill>
                <a:effectLst/>
                <a:latin typeface="Tahoma" panose="020B0604030504040204" pitchFamily="34" charset="0"/>
                <a:ea typeface="MS PGothic" pitchFamily="50" charset="-128"/>
              </a:rPr>
              <a:t>Interpreter</a:t>
            </a:r>
            <a:endParaRPr kumimoji="1" lang="en-IN" sz="2000" i="0" u="none" strike="noStrike" cap="none" normalizeH="0" baseline="0" dirty="0">
              <a:ln>
                <a:noFill/>
              </a:ln>
              <a:solidFill>
                <a:schemeClr val="tx1"/>
              </a:solidFill>
              <a:effectLst/>
              <a:latin typeface="Tahoma" panose="020B0604030504040204" pitchFamily="34" charset="0"/>
              <a:ea typeface="MS PGothic" pitchFamily="50" charset="-128"/>
            </a:endParaRPr>
          </a:p>
        </p:txBody>
      </p:sp>
      <p:sp>
        <p:nvSpPr>
          <p:cNvPr id="12" name="Rectangle 11"/>
          <p:cNvSpPr/>
          <p:nvPr/>
        </p:nvSpPr>
        <p:spPr bwMode="auto">
          <a:xfrm>
            <a:off x="7815943" y="4428313"/>
            <a:ext cx="1593669" cy="836022"/>
          </a:xfrm>
          <a:prstGeom prst="rect">
            <a:avLst/>
          </a:prstGeom>
          <a:solidFill>
            <a:srgbClr val="FFFF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000" i="0" u="none" strike="noStrike" cap="none" normalizeH="0" baseline="0" dirty="0">
                <a:ln>
                  <a:noFill/>
                </a:ln>
                <a:solidFill>
                  <a:schemeClr val="tx1"/>
                </a:solidFill>
                <a:effectLst/>
                <a:latin typeface="Tahoma" panose="020B0604030504040204" pitchFamily="34" charset="0"/>
                <a:ea typeface="MS PGothic" pitchFamily="50" charset="-128"/>
              </a:rPr>
              <a:t>Discovery</a:t>
            </a:r>
          </a:p>
          <a:p>
            <a:pPr marL="0" marR="0" indent="0" algn="ctr" defTabSz="914400" rtl="0" eaLnBrk="1" fontAlgn="base" latinLnBrk="0" hangingPunct="1">
              <a:lnSpc>
                <a:spcPct val="100000"/>
              </a:lnSpc>
              <a:spcBef>
                <a:spcPct val="0"/>
              </a:spcBef>
              <a:spcAft>
                <a:spcPct val="0"/>
              </a:spcAft>
              <a:buClrTx/>
              <a:buSzTx/>
              <a:buFontTx/>
              <a:buNone/>
            </a:pPr>
            <a:r>
              <a:rPr kumimoji="1" lang="en-US" sz="2000" i="0" u="none" strike="noStrike" cap="none" normalizeH="0" baseline="0" dirty="0">
                <a:ln>
                  <a:noFill/>
                </a:ln>
                <a:solidFill>
                  <a:schemeClr val="tx1"/>
                </a:solidFill>
                <a:effectLst/>
                <a:latin typeface="Tahoma" panose="020B0604030504040204" pitchFamily="34" charset="0"/>
                <a:ea typeface="MS PGothic" pitchFamily="50" charset="-128"/>
              </a:rPr>
              <a:t>Agent</a:t>
            </a:r>
            <a:endParaRPr kumimoji="1" lang="en-IN" sz="2000" i="0" u="none" strike="noStrike" cap="none" normalizeH="0" baseline="0" dirty="0">
              <a:ln>
                <a:noFill/>
              </a:ln>
              <a:solidFill>
                <a:schemeClr val="tx1"/>
              </a:solidFill>
              <a:effectLst/>
              <a:latin typeface="Tahoma" panose="020B0604030504040204" pitchFamily="34" charset="0"/>
              <a:ea typeface="MS PGothic" pitchFamily="50" charset="-128"/>
            </a:endParaRPr>
          </a:p>
        </p:txBody>
      </p:sp>
      <p:cxnSp>
        <p:nvCxnSpPr>
          <p:cNvPr id="13" name="Straight Arrow Connector 12"/>
          <p:cNvCxnSpPr>
            <a:stCxn id="7" idx="2"/>
            <a:endCxn id="9" idx="0"/>
          </p:cNvCxnSpPr>
          <p:nvPr/>
        </p:nvCxnSpPr>
        <p:spPr bwMode="auto">
          <a:xfrm>
            <a:off x="4915988" y="4010302"/>
            <a:ext cx="1" cy="418011"/>
          </a:xfrm>
          <a:prstGeom prst="straightConnector1">
            <a:avLst/>
          </a:prstGeom>
          <a:solidFill>
            <a:schemeClr val="accent1"/>
          </a:solidFill>
          <a:ln w="9525" cap="flat" cmpd="sng" algn="ctr">
            <a:solidFill>
              <a:schemeClr val="tx1"/>
            </a:solidFill>
            <a:prstDash val="solid"/>
            <a:miter lim="800000"/>
            <a:headEnd type="none" w="med" len="med"/>
            <a:tailEnd type="triangle"/>
          </a:ln>
        </p:spPr>
      </p:cxnSp>
      <p:cxnSp>
        <p:nvCxnSpPr>
          <p:cNvPr id="15" name="Straight Arrow Connector 14"/>
          <p:cNvCxnSpPr>
            <a:stCxn id="9" idx="3"/>
            <a:endCxn id="11" idx="1"/>
          </p:cNvCxnSpPr>
          <p:nvPr/>
        </p:nvCxnSpPr>
        <p:spPr bwMode="auto">
          <a:xfrm flipV="1">
            <a:off x="5712823" y="3592291"/>
            <a:ext cx="2103120" cy="1254033"/>
          </a:xfrm>
          <a:prstGeom prst="straightConnector1">
            <a:avLst/>
          </a:prstGeom>
          <a:solidFill>
            <a:schemeClr val="accent1"/>
          </a:solidFill>
          <a:ln w="9525" cap="flat" cmpd="sng" algn="ctr">
            <a:solidFill>
              <a:schemeClr val="tx1"/>
            </a:solidFill>
            <a:prstDash val="solid"/>
            <a:miter lim="800000"/>
            <a:headEnd type="none" w="med" len="med"/>
            <a:tailEnd type="triangle"/>
          </a:ln>
        </p:spPr>
      </p:cxnSp>
      <p:cxnSp>
        <p:nvCxnSpPr>
          <p:cNvPr id="17" name="Straight Arrow Connector 16"/>
          <p:cNvCxnSpPr>
            <a:stCxn id="9" idx="3"/>
            <a:endCxn id="12" idx="1"/>
          </p:cNvCxnSpPr>
          <p:nvPr/>
        </p:nvCxnSpPr>
        <p:spPr bwMode="auto">
          <a:xfrm>
            <a:off x="5712823" y="4846324"/>
            <a:ext cx="2103120" cy="0"/>
          </a:xfrm>
          <a:prstGeom prst="straightConnector1">
            <a:avLst/>
          </a:prstGeom>
          <a:solidFill>
            <a:schemeClr val="accent1"/>
          </a:solidFill>
          <a:ln w="9525" cap="flat" cmpd="sng" algn="ctr">
            <a:solidFill>
              <a:schemeClr val="tx1"/>
            </a:solidFill>
            <a:prstDash val="solid"/>
            <a:miter lim="800000"/>
            <a:headEnd type="triangle"/>
            <a:tailEnd type="triangle"/>
          </a:ln>
        </p:spPr>
      </p:cxnSp>
      <p:sp>
        <p:nvSpPr>
          <p:cNvPr id="19" name="TextBox 18"/>
          <p:cNvSpPr txBox="1"/>
          <p:nvPr/>
        </p:nvSpPr>
        <p:spPr>
          <a:xfrm>
            <a:off x="3648892" y="5682991"/>
            <a:ext cx="1953622" cy="369332"/>
          </a:xfrm>
          <a:prstGeom prst="rect">
            <a:avLst/>
          </a:prstGeom>
          <a:solidFill>
            <a:srgbClr val="FFFF00"/>
          </a:solidFill>
        </p:spPr>
        <p:txBody>
          <a:bodyPr wrap="square" rtlCol="0">
            <a:spAutoFit/>
          </a:bodyPr>
          <a:lstStyle/>
          <a:p>
            <a:r>
              <a:rPr lang="en-US" b="1" dirty="0"/>
              <a:t>Agent Boundary</a:t>
            </a:r>
            <a:endParaRPr lang="en-IN" b="1" dirty="0"/>
          </a:p>
        </p:txBody>
      </p:sp>
      <p:sp>
        <p:nvSpPr>
          <p:cNvPr id="20" name="Flowchart: Multidocument 19"/>
          <p:cNvSpPr/>
          <p:nvPr/>
        </p:nvSpPr>
        <p:spPr bwMode="auto">
          <a:xfrm>
            <a:off x="1422401" y="4301290"/>
            <a:ext cx="1349828" cy="1090067"/>
          </a:xfrm>
          <a:prstGeom prst="flowChartMultidocument">
            <a:avLst/>
          </a:prstGeom>
          <a:solidFill>
            <a:srgbClr val="FFC0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sz="1600" i="0" u="none" strike="noStrike" cap="none" normalizeH="0" baseline="0" dirty="0">
                <a:ln>
                  <a:noFill/>
                </a:ln>
                <a:solidFill>
                  <a:schemeClr val="tx1"/>
                </a:solidFill>
                <a:effectLst/>
                <a:latin typeface="Tahoma" panose="020B0604030504040204" pitchFamily="34" charset="0"/>
                <a:ea typeface="MS PGothic" pitchFamily="50" charset="-128"/>
              </a:rPr>
              <a:t>Rest API/</a:t>
            </a:r>
          </a:p>
          <a:p>
            <a:pPr marL="0" marR="0" indent="0" algn="l" defTabSz="914400" rtl="0" eaLnBrk="1" fontAlgn="base" latinLnBrk="0" hangingPunct="1">
              <a:lnSpc>
                <a:spcPct val="100000"/>
              </a:lnSpc>
              <a:spcBef>
                <a:spcPct val="0"/>
              </a:spcBef>
              <a:spcAft>
                <a:spcPct val="0"/>
              </a:spcAft>
              <a:buClrTx/>
              <a:buSzTx/>
              <a:buFontTx/>
              <a:buNone/>
            </a:pPr>
            <a:r>
              <a:rPr kumimoji="1" lang="en-US" sz="1600" dirty="0">
                <a:latin typeface="Tahoma" panose="020B0604030504040204" pitchFamily="34" charset="0"/>
                <a:ea typeface="MS PGothic" pitchFamily="50" charset="-128"/>
              </a:rPr>
              <a:t>Web Svc.</a:t>
            </a:r>
            <a:endParaRPr kumimoji="1" lang="en-IN" sz="1600" i="0" u="none" strike="noStrike" cap="none" normalizeH="0" baseline="0" dirty="0">
              <a:ln>
                <a:noFill/>
              </a:ln>
              <a:solidFill>
                <a:schemeClr val="tx1"/>
              </a:solidFill>
              <a:effectLst/>
              <a:latin typeface="Tahoma" panose="020B0604030504040204" pitchFamily="34" charset="0"/>
              <a:ea typeface="MS PGothic" pitchFamily="50" charset="-128"/>
            </a:endParaRPr>
          </a:p>
        </p:txBody>
      </p:sp>
      <p:cxnSp>
        <p:nvCxnSpPr>
          <p:cNvPr id="22" name="Straight Arrow Connector 21"/>
          <p:cNvCxnSpPr>
            <a:stCxn id="20" idx="3"/>
            <a:endCxn id="9" idx="1"/>
          </p:cNvCxnSpPr>
          <p:nvPr/>
        </p:nvCxnSpPr>
        <p:spPr bwMode="auto">
          <a:xfrm>
            <a:off x="2772229" y="4846324"/>
            <a:ext cx="1346925" cy="0"/>
          </a:xfrm>
          <a:prstGeom prst="straightConnector1">
            <a:avLst/>
          </a:prstGeom>
          <a:solidFill>
            <a:schemeClr val="accent1"/>
          </a:solidFill>
          <a:ln w="9525" cap="flat" cmpd="sng" algn="ctr">
            <a:solidFill>
              <a:schemeClr val="tx1"/>
            </a:solidFill>
            <a:prstDash val="solid"/>
            <a:miter lim="800000"/>
            <a:headEnd type="none" w="med" len="med"/>
            <a:tailEnd type="triangle"/>
          </a:ln>
        </p:spPr>
      </p:cxn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Internal Architecture(contd.)</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22</a:t>
            </a:fld>
            <a:endParaRPr lang="en-US" altLang="ja-JP"/>
          </a:p>
        </p:txBody>
      </p:sp>
      <p:sp>
        <p:nvSpPr>
          <p:cNvPr id="3" name="Rectangle 2"/>
          <p:cNvSpPr/>
          <p:nvPr/>
        </p:nvSpPr>
        <p:spPr>
          <a:xfrm>
            <a:off x="1596572" y="1625383"/>
            <a:ext cx="9184639" cy="4278094"/>
          </a:xfrm>
          <a:prstGeom prst="rect">
            <a:avLst/>
          </a:prstGeom>
        </p:spPr>
        <p:txBody>
          <a:bodyPr wrap="square">
            <a:spAutoFit/>
          </a:bodyPr>
          <a:lstStyle/>
          <a:p>
            <a:r>
              <a:rPr lang="en-US" b="1" dirty="0">
                <a:solidFill>
                  <a:srgbClr val="000000"/>
                </a:solidFill>
                <a:latin typeface="TimesNewRomanPS-BoldMT" panose="02020503050405090304"/>
              </a:rPr>
              <a:t>Listener</a:t>
            </a:r>
            <a:r>
              <a:rPr lang="en-US" dirty="0">
                <a:solidFill>
                  <a:srgbClr val="000000"/>
                </a:solidFill>
                <a:latin typeface="TimesNewRomanPSMT" panose="02020503050405090304"/>
              </a:rPr>
              <a:t>:</a:t>
            </a:r>
          </a:p>
          <a:p>
            <a:pPr marL="285750" indent="-285750">
              <a:buClr>
                <a:schemeClr val="tx2">
                  <a:lumMod val="75000"/>
                </a:schemeClr>
              </a:buClr>
              <a:buSzPct val="150000"/>
              <a:buFont typeface="Wingdings" panose="05000000000000000000" pitchFamily="2" charset="2"/>
              <a:buChar char="§"/>
            </a:pPr>
            <a:r>
              <a:rPr lang="en-US" sz="1600" dirty="0">
                <a:solidFill>
                  <a:srgbClr val="000000"/>
                </a:solidFill>
                <a:latin typeface="TimesNewRomanPSMT" panose="02020503050405090304"/>
              </a:rPr>
              <a:t>The </a:t>
            </a:r>
            <a:r>
              <a:rPr lang="en-US" sz="1600" i="1" dirty="0">
                <a:solidFill>
                  <a:srgbClr val="000000"/>
                </a:solidFill>
                <a:latin typeface="TimesNewRomanPS-ItalicMT" panose="02020503050405090304"/>
              </a:rPr>
              <a:t>Listener </a:t>
            </a:r>
            <a:r>
              <a:rPr lang="en-US" sz="1600" dirty="0">
                <a:solidFill>
                  <a:srgbClr val="000000"/>
                </a:solidFill>
                <a:latin typeface="TimesNewRomanPSMT" panose="02020503050405090304"/>
              </a:rPr>
              <a:t>component listens to a port for any incoming Agent requests from the E-Vet Clinic application.</a:t>
            </a:r>
          </a:p>
          <a:p>
            <a:pPr>
              <a:buClr>
                <a:schemeClr val="tx2">
                  <a:lumMod val="75000"/>
                </a:schemeClr>
              </a:buClr>
              <a:buSzPct val="150000"/>
            </a:pPr>
            <a:br>
              <a:rPr lang="en-US" dirty="0">
                <a:solidFill>
                  <a:srgbClr val="000000"/>
                </a:solidFill>
                <a:latin typeface="TimesNewRomanPSMT" panose="02020503050405090304"/>
              </a:rPr>
            </a:br>
            <a:r>
              <a:rPr lang="en-US" b="1" dirty="0">
                <a:solidFill>
                  <a:srgbClr val="000000"/>
                </a:solidFill>
                <a:latin typeface="TimesNewRomanPS-BoldMT" panose="02020503050405090304"/>
              </a:rPr>
              <a:t>Interpreter</a:t>
            </a:r>
          </a:p>
          <a:p>
            <a:pPr marL="285750" indent="-285750">
              <a:buClr>
                <a:schemeClr val="tx2">
                  <a:lumMod val="75000"/>
                </a:schemeClr>
              </a:buClr>
              <a:buSzPct val="150000"/>
              <a:buFont typeface="Wingdings" panose="05000000000000000000" pitchFamily="2" charset="2"/>
              <a:buChar char="§"/>
            </a:pPr>
            <a:r>
              <a:rPr lang="en-US" sz="1600" dirty="0">
                <a:solidFill>
                  <a:srgbClr val="000000"/>
                </a:solidFill>
                <a:latin typeface="TimesNewRomanPSMT" panose="02020503050405090304"/>
              </a:rPr>
              <a:t>The Interpreter parses and interprets the incoming Appointment class Objects. We assume that all agents have agreed on a Document Type Definition (DTD).</a:t>
            </a:r>
          </a:p>
          <a:p>
            <a:pPr>
              <a:buClr>
                <a:schemeClr val="tx2">
                  <a:lumMod val="75000"/>
                </a:schemeClr>
              </a:buClr>
              <a:buSzPct val="150000"/>
            </a:pPr>
            <a:br>
              <a:rPr lang="en-US" dirty="0">
                <a:solidFill>
                  <a:srgbClr val="000000"/>
                </a:solidFill>
                <a:latin typeface="TimesNewRomanPSMT" panose="02020503050405090304"/>
              </a:rPr>
            </a:br>
            <a:r>
              <a:rPr lang="en-US" b="1" dirty="0">
                <a:solidFill>
                  <a:srgbClr val="000000"/>
                </a:solidFill>
                <a:latin typeface="TimesNewRomanPS-BoldMT" panose="02020503050405090304"/>
              </a:rPr>
              <a:t>Processor</a:t>
            </a:r>
            <a:r>
              <a:rPr lang="en-US" dirty="0">
                <a:solidFill>
                  <a:srgbClr val="000000"/>
                </a:solidFill>
                <a:latin typeface="TimesNewRomanPSMT" panose="02020503050405090304"/>
              </a:rPr>
              <a:t>:</a:t>
            </a:r>
          </a:p>
          <a:p>
            <a:pPr marL="285750" indent="-285750">
              <a:buClr>
                <a:schemeClr val="tx2">
                  <a:lumMod val="75000"/>
                </a:schemeClr>
              </a:buClr>
              <a:buSzPct val="150000"/>
              <a:buFont typeface="Wingdings" panose="05000000000000000000" pitchFamily="2" charset="2"/>
              <a:buChar char="§"/>
            </a:pPr>
            <a:r>
              <a:rPr lang="en-US" sz="1600" dirty="0">
                <a:solidFill>
                  <a:srgbClr val="000000"/>
                </a:solidFill>
                <a:latin typeface="TimesNewRomanPSMT" panose="02020503050405090304"/>
              </a:rPr>
              <a:t>The Processor receives an Object as an input. It uses the Interpreter to parse the document, and calls the appropriate function to run a process. It looks up the agent from the Directory Facilitator(DF).</a:t>
            </a:r>
          </a:p>
          <a:p>
            <a:pPr>
              <a:buClr>
                <a:schemeClr val="tx2">
                  <a:lumMod val="75000"/>
                </a:schemeClr>
              </a:buClr>
              <a:buSzPct val="150000"/>
            </a:pPr>
            <a:br>
              <a:rPr lang="en-US" dirty="0">
                <a:solidFill>
                  <a:srgbClr val="000000"/>
                </a:solidFill>
                <a:latin typeface="TimesNewRomanPSMT" panose="02020503050405090304"/>
              </a:rPr>
            </a:br>
            <a:r>
              <a:rPr lang="en-US" b="1" dirty="0">
                <a:solidFill>
                  <a:srgbClr val="000000"/>
                </a:solidFill>
                <a:latin typeface="TimesNewRomanPS-BoldMT" panose="02020503050405090304"/>
              </a:rPr>
              <a:t>Discovery Agent:</a:t>
            </a:r>
          </a:p>
          <a:p>
            <a:pPr marL="285750" indent="-285750">
              <a:buClr>
                <a:schemeClr val="tx2">
                  <a:lumMod val="75000"/>
                </a:schemeClr>
              </a:buClr>
              <a:buSzPct val="150000"/>
              <a:buFont typeface="Wingdings" panose="05000000000000000000" pitchFamily="2" charset="2"/>
              <a:buChar char="§"/>
            </a:pPr>
            <a:r>
              <a:rPr lang="en-US" sz="1600" dirty="0">
                <a:solidFill>
                  <a:srgbClr val="000000"/>
                </a:solidFill>
                <a:latin typeface="TimesNewRomanPSMT" panose="02020503050405090304"/>
              </a:rPr>
              <a:t>The </a:t>
            </a:r>
            <a:r>
              <a:rPr lang="en-US" sz="1600" i="1" dirty="0">
                <a:solidFill>
                  <a:srgbClr val="000000"/>
                </a:solidFill>
                <a:latin typeface="TimesNewRomanPS-ItalicMT" panose="02020503050405090304"/>
              </a:rPr>
              <a:t>Discovery Agent </a:t>
            </a:r>
            <a:r>
              <a:rPr lang="en-US" sz="1600" dirty="0">
                <a:solidFill>
                  <a:srgbClr val="000000"/>
                </a:solidFill>
                <a:latin typeface="TimesNewRomanPSMT" panose="02020503050405090304"/>
              </a:rPr>
              <a:t>provides the service discovery base-service (a superset of UDDI). </a:t>
            </a:r>
            <a:br>
              <a:rPr lang="en-US" dirty="0"/>
            </a:br>
            <a:endParaRPr lang="en-IN" dirty="0"/>
          </a:p>
        </p:txBody>
      </p:sp>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14. Technology Overview </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23</a:t>
            </a:fld>
            <a:endParaRPr lang="en-US" altLang="ja-JP"/>
          </a:p>
        </p:txBody>
      </p:sp>
      <p:sp>
        <p:nvSpPr>
          <p:cNvPr id="5" name="TextBox 4"/>
          <p:cNvSpPr txBox="1"/>
          <p:nvPr/>
        </p:nvSpPr>
        <p:spPr>
          <a:xfrm>
            <a:off x="1489165" y="1506582"/>
            <a:ext cx="6607913" cy="4769485"/>
          </a:xfrm>
          <a:prstGeom prst="rect">
            <a:avLst/>
          </a:prstGeom>
          <a:noFill/>
        </p:spPr>
        <p:txBody>
          <a:bodyPr wrap="square" rtlCol="0">
            <a:spAutoFit/>
          </a:bodyPr>
          <a:lstStyle/>
          <a:p>
            <a:r>
              <a:rPr kumimoji="1" lang="en-US" sz="2000" b="1" i="1" dirty="0">
                <a:solidFill>
                  <a:srgbClr val="D60093"/>
                </a:solidFill>
                <a:effectLst>
                  <a:outerShdw blurRad="38100" dist="38100" dir="2700000" algn="tl">
                    <a:srgbClr val="C0C0C0"/>
                  </a:outerShdw>
                </a:effectLst>
              </a:rPr>
              <a:t>Twilio SMS Services :-</a:t>
            </a:r>
          </a:p>
          <a:p>
            <a:endParaRPr lang="en-US" dirty="0"/>
          </a:p>
          <a:p>
            <a:r>
              <a:rPr kumimoji="1" lang="en-US" sz="1600" b="1" i="1" dirty="0">
                <a:solidFill>
                  <a:srgbClr val="D60093"/>
                </a:solidFill>
                <a:effectLst>
                  <a:outerShdw blurRad="38100" dist="38100" dir="2700000" algn="tl">
                    <a:srgbClr val="C0C0C0"/>
                  </a:outerShdw>
                </a:effectLst>
              </a:rPr>
              <a:t>Logical Information </a:t>
            </a:r>
            <a:endParaRPr lang="en-US" sz="1600" dirty="0"/>
          </a:p>
          <a:p>
            <a:endParaRPr lang="en-US" dirty="0"/>
          </a:p>
          <a:p>
            <a:r>
              <a:rPr lang="en-US" dirty="0"/>
              <a:t>Every client need to be reminded about the appointment on SMS so that the appointment is not missed. Twilio SMS services helps us in providing the SMS reminder service to the client. </a:t>
            </a:r>
            <a:br>
              <a:rPr lang="en-US" dirty="0"/>
            </a:br>
            <a:endParaRPr lang="en-US" dirty="0"/>
          </a:p>
          <a:p>
            <a:endParaRPr lang="en-US" dirty="0"/>
          </a:p>
          <a:p>
            <a:r>
              <a:rPr kumimoji="1" lang="en-US" sz="1600" b="1" i="1" dirty="0">
                <a:solidFill>
                  <a:srgbClr val="D60093"/>
                </a:solidFill>
                <a:effectLst>
                  <a:outerShdw blurRad="38100" dist="38100" dir="2700000" algn="tl">
                    <a:srgbClr val="C0C0C0"/>
                  </a:outerShdw>
                </a:effectLst>
              </a:rPr>
              <a:t>Technical Information</a:t>
            </a:r>
          </a:p>
          <a:p>
            <a:r>
              <a:rPr lang="en-US" dirty="0"/>
              <a:t>Twilio is a large-scale customer engagement platform used for SMS and other services through its APIs. It has imported in our code by using </a:t>
            </a:r>
            <a:r>
              <a:rPr lang="en-US" dirty="0" err="1"/>
              <a:t>twilio</a:t>
            </a:r>
            <a:r>
              <a:rPr lang="en-US" dirty="0"/>
              <a:t> package and rest API with v2010. It is initialized by the </a:t>
            </a:r>
            <a:r>
              <a:rPr lang="en-US" dirty="0" err="1"/>
              <a:t>account_SID</a:t>
            </a:r>
            <a:r>
              <a:rPr lang="en-US" dirty="0"/>
              <a:t> and AUTH_TOKEN. We must always make sure that the country code is added correctly for the </a:t>
            </a:r>
            <a:r>
              <a:rPr lang="en-US" dirty="0" err="1"/>
              <a:t>twilio</a:t>
            </a:r>
            <a:r>
              <a:rPr lang="en-US" dirty="0"/>
              <a:t> number to send SMS.</a:t>
            </a:r>
          </a:p>
          <a:p>
            <a:endParaRPr lang="en-IN" dirty="0"/>
          </a:p>
        </p:txBody>
      </p:sp>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Technology Overview(contd.)</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24</a:t>
            </a:fld>
            <a:endParaRPr lang="en-US" altLang="ja-JP"/>
          </a:p>
        </p:txBody>
      </p:sp>
      <p:sp>
        <p:nvSpPr>
          <p:cNvPr id="5" name="TextBox 4"/>
          <p:cNvSpPr txBox="1"/>
          <p:nvPr/>
        </p:nvSpPr>
        <p:spPr>
          <a:xfrm>
            <a:off x="1489165" y="1506582"/>
            <a:ext cx="9936480" cy="5324535"/>
          </a:xfrm>
          <a:prstGeom prst="rect">
            <a:avLst/>
          </a:prstGeom>
          <a:noFill/>
        </p:spPr>
        <p:txBody>
          <a:bodyPr wrap="square" rtlCol="0">
            <a:spAutoFit/>
          </a:bodyPr>
          <a:lstStyle/>
          <a:p>
            <a:r>
              <a:rPr kumimoji="1" lang="en-US" sz="2000" b="1" i="1" dirty="0">
                <a:solidFill>
                  <a:srgbClr val="D60093"/>
                </a:solidFill>
                <a:effectLst>
                  <a:outerShdw blurRad="38100" dist="38100" dir="2700000" algn="tl">
                    <a:srgbClr val="C0C0C0"/>
                  </a:outerShdw>
                </a:effectLst>
              </a:rPr>
              <a:t>Video Link Agent :-</a:t>
            </a:r>
          </a:p>
          <a:p>
            <a:endParaRPr lang="en-US" dirty="0"/>
          </a:p>
          <a:p>
            <a:r>
              <a:rPr kumimoji="1" lang="en-US" sz="1600" b="1" i="1" dirty="0">
                <a:solidFill>
                  <a:srgbClr val="D60093"/>
                </a:solidFill>
                <a:effectLst>
                  <a:outerShdw blurRad="38100" dist="38100" dir="2700000" algn="tl">
                    <a:srgbClr val="C0C0C0"/>
                  </a:outerShdw>
                </a:effectLst>
              </a:rPr>
              <a:t>Logical Information </a:t>
            </a:r>
            <a:endParaRPr lang="en-US" sz="1600" dirty="0"/>
          </a:p>
          <a:p>
            <a:endParaRPr lang="en-US" dirty="0"/>
          </a:p>
          <a:p>
            <a:r>
              <a:rPr lang="en-US" dirty="0"/>
              <a:t>The video link agent will generate a video link for the consultation and will send it to the registered mobile number at the time of the appointment. With this the client will be able to connect with the doctor for the stipulated time.</a:t>
            </a:r>
            <a:br>
              <a:rPr lang="en-US" dirty="0"/>
            </a:br>
            <a:endParaRPr lang="en-US" dirty="0"/>
          </a:p>
          <a:p>
            <a:endParaRPr lang="en-US" dirty="0"/>
          </a:p>
          <a:p>
            <a:r>
              <a:rPr kumimoji="1" lang="en-US" sz="1600" b="1" i="1" dirty="0">
                <a:solidFill>
                  <a:srgbClr val="D60093"/>
                </a:solidFill>
                <a:effectLst>
                  <a:outerShdw blurRad="38100" dist="38100" dir="2700000" algn="tl">
                    <a:srgbClr val="C0C0C0"/>
                  </a:outerShdw>
                </a:effectLst>
              </a:rPr>
              <a:t>Technical Information</a:t>
            </a:r>
          </a:p>
          <a:p>
            <a:endParaRPr lang="en-US" dirty="0"/>
          </a:p>
          <a:p>
            <a:r>
              <a:rPr lang="en-US" dirty="0"/>
              <a:t>We have created a  client and a server stub and written a code for the  connection service using JDPC which connects to the SQL database . Zoom links table stores the meeting </a:t>
            </a:r>
            <a:r>
              <a:rPr lang="en-US" dirty="0" err="1"/>
              <a:t>id,password</a:t>
            </a:r>
            <a:r>
              <a:rPr lang="en-US" dirty="0"/>
              <a:t> and </a:t>
            </a:r>
            <a:r>
              <a:rPr lang="en-US" dirty="0" err="1"/>
              <a:t>url</a:t>
            </a:r>
            <a:r>
              <a:rPr lang="en-US" dirty="0"/>
              <a:t> for every combination of username and surname provided. Connection is happening through soap on XML. Inputs are username and surname  and output is a list of zoom links pertaining to the input provided. The </a:t>
            </a:r>
            <a:r>
              <a:rPr lang="en-US" dirty="0" err="1"/>
              <a:t>db</a:t>
            </a:r>
            <a:r>
              <a:rPr lang="en-US" dirty="0"/>
              <a:t> contains list of all </a:t>
            </a:r>
            <a:r>
              <a:rPr lang="en-US" dirty="0" err="1"/>
              <a:t>urls</a:t>
            </a:r>
            <a:r>
              <a:rPr lang="en-US" dirty="0"/>
              <a:t> and the server  queries the inputs and returns a list of all the </a:t>
            </a:r>
            <a:r>
              <a:rPr lang="en-US" dirty="0" err="1"/>
              <a:t>urls</a:t>
            </a:r>
            <a:r>
              <a:rPr lang="en-US" dirty="0"/>
              <a:t> that pertain to the username and surname provided</a:t>
            </a:r>
            <a:br>
              <a:rPr lang="en-US" dirty="0"/>
            </a:br>
            <a:endParaRPr lang="en-US" dirty="0"/>
          </a:p>
          <a:p>
            <a:endParaRPr lang="en-IN" dirty="0"/>
          </a:p>
        </p:txBody>
      </p:sp>
    </p:spTree>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9. Use Cases : Clinic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25</a:t>
            </a:fld>
            <a:endParaRPr lang="en-US" altLang="ja-JP"/>
          </a:p>
        </p:txBody>
      </p:sp>
      <p:pic>
        <p:nvPicPr>
          <p:cNvPr id="8" name="Picture 7"/>
          <p:cNvPicPr>
            <a:picLocks noChangeAspect="1"/>
          </p:cNvPicPr>
          <p:nvPr/>
        </p:nvPicPr>
        <p:blipFill>
          <a:blip r:embed="rId2"/>
          <a:stretch>
            <a:fillRect/>
          </a:stretch>
        </p:blipFill>
        <p:spPr>
          <a:xfrm>
            <a:off x="1552983" y="1584959"/>
            <a:ext cx="8052572" cy="4241075"/>
          </a:xfrm>
          <a:prstGeom prst="rect">
            <a:avLst/>
          </a:prstGeom>
        </p:spPr>
      </p:pic>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Clinic Agent</a:t>
            </a:r>
            <a:endParaRPr lang="en-IN" dirty="0"/>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26</a:t>
            </a:fld>
            <a:endParaRPr lang="en-US" altLang="ja-JP"/>
          </a:p>
        </p:txBody>
      </p:sp>
      <p:graphicFrame>
        <p:nvGraphicFramePr>
          <p:cNvPr id="8" name="Table 7"/>
          <p:cNvGraphicFramePr>
            <a:graphicFrameLocks noGrp="1"/>
          </p:cNvGraphicFramePr>
          <p:nvPr/>
        </p:nvGraphicFramePr>
        <p:xfrm>
          <a:off x="1541272" y="1789397"/>
          <a:ext cx="9705848" cy="3923550"/>
        </p:xfrm>
        <a:graphic>
          <a:graphicData uri="http://schemas.openxmlformats.org/drawingml/2006/table">
            <a:tbl>
              <a:tblPr firstRow="1" firstCol="1" bandRow="1"/>
              <a:tblGrid>
                <a:gridCol w="2294486">
                  <a:extLst>
                    <a:ext uri="{9D8B030D-6E8A-4147-A177-3AD203B41FA5}">
                      <a16:colId xmlns:a16="http://schemas.microsoft.com/office/drawing/2014/main" val="20000"/>
                    </a:ext>
                  </a:extLst>
                </a:gridCol>
                <a:gridCol w="7411362">
                  <a:extLst>
                    <a:ext uri="{9D8B030D-6E8A-4147-A177-3AD203B41FA5}">
                      <a16:colId xmlns:a16="http://schemas.microsoft.com/office/drawing/2014/main" val="20001"/>
                    </a:ext>
                  </a:extLst>
                </a:gridCol>
              </a:tblGrid>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Brief Description:</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a:effectLst/>
                          <a:latin typeface="Calibri" panose="020F0502020204030204" pitchFamily="34" charset="0"/>
                          <a:ea typeface="Calibri" panose="020F0502020204030204" pitchFamily="34" charset="0"/>
                          <a:cs typeface="Times New Roman" panose="02020503050405090304" pitchFamily="18" charset="0"/>
                        </a:rPr>
                        <a:t>The Actor uses this Use case to Request and Manage Clinic Appointments</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Precondition(s):</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Successful Login for the User is necessary post registration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Post Condition(s):</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Considering all Services work as expected, the actor can manage creation, Update and Deletion of appointments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Process Steps</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Actor logs in into the Clinic Portal by entering his/her username and password.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00280">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Actor Selects the option to create an appointment for a future date, and enters the relevant details (name, age, breed, criticality, etc.).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Clinic Agent receives the request and sends information to the Appointment Agent to book the slot.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Appointment Agent looks in the Database for available slots, and considers the nature of visit.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88414">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Once Appointment slot is fixed, it retrieves the Zoom video link for sharing with user through the VideoLink Agent and Notification Agent.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Clinic Agent then sends notification to the user about confirmation of appointment.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88414">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Actor can choose to update appointment and send a new time as per her/her choice. Clinic Agent calls the Database and removes the appointment booking and makes slot available.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6393">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For Updating of appointment, the slot in the Database is updated as per availability by the Clinic Agent.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6393">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503050405090304" pitchFamily="18" charset="0"/>
                        </a:rPr>
                        <a:t>9</a:t>
                      </a:r>
                      <a:endParaRPr lang="en-IN"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7000"/>
                        </a:lnSpc>
                        <a:spcBef>
                          <a:spcPts val="0"/>
                        </a:spcBef>
                        <a:spcAft>
                          <a:spcPts val="0"/>
                        </a:spcAft>
                        <a:buClrTx/>
                        <a:buSzTx/>
                        <a:buFontTx/>
                        <a:buNone/>
                        <a:defRPr/>
                      </a:pPr>
                      <a:r>
                        <a:rPr lang="en-IN" sz="1100" dirty="0">
                          <a:effectLst/>
                          <a:latin typeface="Calibri" panose="020F0502020204030204" pitchFamily="34" charset="0"/>
                          <a:ea typeface="Calibri" panose="020F0502020204030204" pitchFamily="34" charset="0"/>
                          <a:cs typeface="Times New Roman" panose="02020503050405090304" pitchFamily="18" charset="0"/>
                        </a:rPr>
                        <a:t>In both Steps 8 and 9 … Corresponding confirmation Notifications are sent to the user over email and SMS.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10"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Clinic Agent</a:t>
            </a:r>
            <a:endParaRPr lang="en-CA" dirty="0"/>
          </a:p>
        </p:txBody>
      </p:sp>
      <p:graphicFrame>
        <p:nvGraphicFramePr>
          <p:cNvPr id="8" name="Content Placeholder 7"/>
          <p:cNvGraphicFramePr>
            <a:graphicFrameLocks noGrp="1"/>
          </p:cNvGraphicFramePr>
          <p:nvPr>
            <p:ph idx="1"/>
          </p:nvPr>
        </p:nvGraphicFramePr>
        <p:xfrm>
          <a:off x="1422401" y="1657349"/>
          <a:ext cx="9883775" cy="4359134"/>
        </p:xfrm>
        <a:graphic>
          <a:graphicData uri="http://schemas.openxmlformats.org/drawingml/2006/table">
            <a:tbl>
              <a:tblPr/>
              <a:tblGrid>
                <a:gridCol w="2695575">
                  <a:extLst>
                    <a:ext uri="{9D8B030D-6E8A-4147-A177-3AD203B41FA5}">
                      <a16:colId xmlns:a16="http://schemas.microsoft.com/office/drawing/2014/main" val="20000"/>
                    </a:ext>
                  </a:extLst>
                </a:gridCol>
                <a:gridCol w="3329746">
                  <a:extLst>
                    <a:ext uri="{9D8B030D-6E8A-4147-A177-3AD203B41FA5}">
                      <a16:colId xmlns:a16="http://schemas.microsoft.com/office/drawing/2014/main" val="20001"/>
                    </a:ext>
                  </a:extLst>
                </a:gridCol>
                <a:gridCol w="133319">
                  <a:extLst>
                    <a:ext uri="{9D8B030D-6E8A-4147-A177-3AD203B41FA5}">
                      <a16:colId xmlns:a16="http://schemas.microsoft.com/office/drawing/2014/main" val="20002"/>
                    </a:ext>
                  </a:extLst>
                </a:gridCol>
                <a:gridCol w="131035">
                  <a:extLst>
                    <a:ext uri="{9D8B030D-6E8A-4147-A177-3AD203B41FA5}">
                      <a16:colId xmlns:a16="http://schemas.microsoft.com/office/drawing/2014/main" val="20003"/>
                    </a:ext>
                  </a:extLst>
                </a:gridCol>
                <a:gridCol w="3594100">
                  <a:extLst>
                    <a:ext uri="{9D8B030D-6E8A-4147-A177-3AD203B41FA5}">
                      <a16:colId xmlns:a16="http://schemas.microsoft.com/office/drawing/2014/main" val="20004"/>
                    </a:ext>
                  </a:extLst>
                </a:gridCol>
              </a:tblGrid>
              <a:tr h="259059">
                <a:tc>
                  <a:txBody>
                    <a:bodyPr/>
                    <a:lstStyle/>
                    <a:p>
                      <a:pPr algn="l" fontAlgn="b"/>
                      <a:r>
                        <a:rPr lang="en-CA" sz="1100" b="1" i="0" u="none" strike="noStrike" dirty="0">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gridSpan="2">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US"/>
                    </a:p>
                  </a:txBody>
                  <a:tcPr/>
                </a:tc>
                <a:tc gridSpan="2">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US"/>
                    </a:p>
                  </a:txBody>
                  <a:tcPr/>
                </a:tc>
                <a:extLst>
                  <a:ext uri="{0D108BD9-81ED-4DB2-BD59-A6C34878D82A}">
                    <a16:rowId xmlns:a16="http://schemas.microsoft.com/office/drawing/2014/main" val="10000"/>
                  </a:ext>
                </a:extLst>
              </a:tr>
              <a:tr h="572134">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a:t>
                      </a:r>
                      <a:r>
                        <a:rPr lang="en-US" sz="1100" b="0" i="0" u="none" strike="noStrike" dirty="0" err="1">
                          <a:solidFill>
                            <a:srgbClr val="000000"/>
                          </a:solidFill>
                          <a:effectLst/>
                          <a:latin typeface="Calibri" panose="020F0502020204030204" pitchFamily="34" charset="0"/>
                        </a:rPr>
                        <a:t>stystem</a:t>
                      </a:r>
                      <a:r>
                        <a:rPr lang="en-US" sz="1100" b="0" i="0" u="none" strike="noStrike" dirty="0">
                          <a:solidFill>
                            <a:srgbClr val="000000"/>
                          </a:solidFill>
                          <a:effectLst/>
                          <a:latin typeface="Calibri" panose="020F0502020204030204" pitchFamily="34" charset="0"/>
                        </a:rPr>
                        <a:t> 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1"/>
                  </a:ext>
                </a:extLst>
              </a:tr>
              <a:tr h="582014">
                <a:tc>
                  <a:txBody>
                    <a:bodyPr/>
                    <a:lstStyle/>
                    <a:p>
                      <a:pPr algn="l" fontAlgn="ctr"/>
                      <a:r>
                        <a:rPr lang="en-CA" sz="1100" b="0" i="0" u="none" strike="noStrike" dirty="0">
                          <a:solidFill>
                            <a:srgbClr val="000000"/>
                          </a:solidFill>
                          <a:effectLst/>
                          <a:latin typeface="Calibri" panose="020F0502020204030204" pitchFamily="34" charset="0"/>
                        </a:rPr>
                        <a:t>3a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1100" b="0" i="0" u="none" strike="noStrike" dirty="0">
                          <a:solidFill>
                            <a:srgbClr val="000000"/>
                          </a:solidFill>
                          <a:effectLst/>
                          <a:latin typeface="Calibri" panose="020F0502020204030204" pitchFamily="34" charset="0"/>
                        </a:rPr>
                        <a:t>I/O exceptions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input output functions is not reachable.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2"/>
                  </a:ext>
                </a:extLst>
              </a:tr>
              <a:tr h="582014">
                <a:tc>
                  <a:txBody>
                    <a:bodyPr/>
                    <a:lstStyle/>
                    <a:p>
                      <a:pPr algn="l" fontAlgn="ctr"/>
                      <a:r>
                        <a:rPr lang="en-CA" sz="1100" b="0" i="0" u="none" strike="noStrike" dirty="0">
                          <a:solidFill>
                            <a:srgbClr val="000000"/>
                          </a:solidFill>
                          <a:effectLst/>
                          <a:latin typeface="Calibri" panose="020F0502020204030204" pitchFamily="34" charset="0"/>
                        </a:rPr>
                        <a:t>6b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1100" b="0" i="0" u="none" strike="noStrike" dirty="0">
                          <a:solidFill>
                            <a:srgbClr val="000000"/>
                          </a:solidFill>
                          <a:effectLst/>
                          <a:latin typeface="Calibri" panose="020F0502020204030204" pitchFamily="34" charset="0"/>
                        </a:rPr>
                        <a:t>Unreadable and SQL Exception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l" fontAlgn="ctr"/>
                      <a:r>
                        <a:rPr lang="en-US" sz="1100" b="0" i="0" u="none" strike="noStrike" dirty="0">
                          <a:solidFill>
                            <a:srgbClr val="000000"/>
                          </a:solidFill>
                          <a:effectLst/>
                          <a:latin typeface="Calibri" panose="020F0502020204030204" pitchFamily="34" charset="0"/>
                        </a:rPr>
                        <a:t>Error Message is generated when the agent is unable to send </a:t>
                      </a:r>
                      <a:r>
                        <a:rPr lang="en-US" sz="1100" b="0" i="0" u="none" strike="noStrike" dirty="0" err="1">
                          <a:solidFill>
                            <a:srgbClr val="000000"/>
                          </a:solidFill>
                          <a:effectLst/>
                          <a:latin typeface="Calibri" panose="020F0502020204030204" pitchFamily="34" charset="0"/>
                        </a:rPr>
                        <a:t>sms</a:t>
                      </a:r>
                      <a:r>
                        <a:rPr lang="en-US" sz="1100" b="0" i="0" u="none" strike="noStrike" dirty="0">
                          <a:solidFill>
                            <a:srgbClr val="000000"/>
                          </a:solidFill>
                          <a:effectLst/>
                          <a:latin typeface="Calibri" panose="020F0502020204030204" pitchFamily="34" charset="0"/>
                        </a:rPr>
                        <a:t> or any SQL database error.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3"/>
                  </a:ext>
                </a:extLst>
              </a:tr>
              <a:tr h="259059">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gridSpan="2">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n-US"/>
                    </a:p>
                  </a:txBody>
                  <a:tcPr/>
                </a:tc>
                <a:tc gridSpan="2">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n-US"/>
                    </a:p>
                  </a:txBody>
                  <a:tcPr/>
                </a:tc>
                <a:extLst>
                  <a:ext uri="{0D108BD9-81ED-4DB2-BD59-A6C34878D82A}">
                    <a16:rowId xmlns:a16="http://schemas.microsoft.com/office/drawing/2014/main" val="10004"/>
                  </a:ext>
                </a:extLst>
              </a:tr>
              <a:tr h="259059">
                <a:tc>
                  <a:txBody>
                    <a:bodyPr/>
                    <a:lstStyle/>
                    <a:p>
                      <a:pPr algn="l" fontAlgn="b"/>
                      <a:r>
                        <a:rPr lang="en-CA" sz="1100" b="1" i="0" u="none" strike="noStrike" dirty="0">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Actor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69853">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Notification Agent, Appointment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6"/>
                  </a:ext>
                </a:extLst>
              </a:tr>
              <a:tr h="269853">
                <a:tc gridSpan="5">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gridSpan="2">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US"/>
                    </a:p>
                  </a:txBody>
                  <a:tcPr/>
                </a:tc>
                <a:tc gridSpan="2">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US"/>
                    </a:p>
                  </a:txBody>
                  <a:tcPr/>
                </a:tc>
                <a:extLst>
                  <a:ext uri="{0D108BD9-81ED-4DB2-BD59-A6C34878D82A}">
                    <a16:rowId xmlns:a16="http://schemas.microsoft.com/office/drawing/2014/main" val="10008"/>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2">
                  <a:txBody>
                    <a:bodyPr/>
                    <a:lstStyle/>
                    <a:p>
                      <a:pPr algn="l" fontAlgn="b"/>
                      <a:r>
                        <a:rPr lang="en-US" sz="1100" b="1" i="0" u="none" strike="noStrike" dirty="0">
                          <a:solidFill>
                            <a:srgbClr val="000000"/>
                          </a:solidFill>
                          <a:effectLst/>
                          <a:latin typeface="Calibri" panose="020F0502020204030204" pitchFamily="34" charset="0"/>
                        </a:rPr>
                        <a:t>Data Required for Notification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9"/>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4">
                  <a:txBody>
                    <a:bodyPr/>
                    <a:lstStyle/>
                    <a:p>
                      <a:pPr algn="l" fontAlgn="b"/>
                      <a:r>
                        <a:rPr lang="en-CA" sz="1100" b="0" i="0" u="none" strike="noStrike" dirty="0">
                          <a:solidFill>
                            <a:srgbClr val="000000"/>
                          </a:solidFill>
                          <a:effectLst/>
                          <a:latin typeface="Calibri" panose="020F0502020204030204" pitchFamily="34" charset="0"/>
                        </a:rPr>
                        <a:t>Pet information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4">
                  <a:txBody>
                    <a:bodyPr/>
                    <a:lstStyle/>
                    <a:p>
                      <a:pPr algn="l" fontAlgn="b"/>
                      <a:r>
                        <a:rPr lang="en-US" sz="1100" b="0" i="0" u="none" strike="noStrike" dirty="0">
                          <a:solidFill>
                            <a:srgbClr val="000000"/>
                          </a:solidFill>
                          <a:effectLst/>
                          <a:latin typeface="Calibri" panose="020F0502020204030204" pitchFamily="34" charset="0"/>
                        </a:rPr>
                        <a:t>Appointment preferences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269853">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4">
                  <a:txBody>
                    <a:bodyPr/>
                    <a:lstStyle/>
                    <a:p>
                      <a:pPr algn="l" fontAlgn="b"/>
                      <a:r>
                        <a:rPr lang="en-CA" sz="1100" b="0" i="0" u="none" strike="noStrike" dirty="0">
                          <a:solidFill>
                            <a:srgbClr val="000000"/>
                          </a:solidFill>
                          <a:effectLst/>
                          <a:latin typeface="Calibri" panose="020F0502020204030204" pitchFamily="34" charset="0"/>
                        </a:rPr>
                        <a:t>Client information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2"/>
                  </a:ext>
                </a:extLst>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27</a:t>
            </a:fld>
            <a:endParaRPr lang="en-US" altLang="ja-JP"/>
          </a:p>
        </p:txBody>
      </p:sp>
      <p:sp>
        <p:nvSpPr>
          <p:cNvPr id="9"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9. Use Cases : Appointment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28</a:t>
            </a:fld>
            <a:endParaRPr lang="en-US" altLang="ja-JP"/>
          </a:p>
        </p:txBody>
      </p:sp>
      <p:pic>
        <p:nvPicPr>
          <p:cNvPr id="3" name="Picture 2"/>
          <p:cNvPicPr>
            <a:picLocks noChangeAspect="1"/>
          </p:cNvPicPr>
          <p:nvPr/>
        </p:nvPicPr>
        <p:blipFill>
          <a:blip r:embed="rId2"/>
          <a:stretch>
            <a:fillRect/>
          </a:stretch>
        </p:blipFill>
        <p:spPr>
          <a:xfrm>
            <a:off x="1377950" y="1515290"/>
            <a:ext cx="8934450" cy="4368437"/>
          </a:xfrm>
          <a:prstGeom prst="rect">
            <a:avLst/>
          </a:prstGeom>
        </p:spPr>
      </p:pic>
    </p:spTree>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Appointment Agent</a:t>
            </a:r>
            <a:endParaRPr lang="en-CA" dirty="0"/>
          </a:p>
        </p:txBody>
      </p:sp>
      <p:graphicFrame>
        <p:nvGraphicFramePr>
          <p:cNvPr id="8" name="Content Placeholder 7"/>
          <p:cNvGraphicFramePr>
            <a:graphicFrameLocks noGrp="1"/>
          </p:cNvGraphicFramePr>
          <p:nvPr>
            <p:ph idx="1"/>
          </p:nvPr>
        </p:nvGraphicFramePr>
        <p:xfrm>
          <a:off x="1743074" y="1952625"/>
          <a:ext cx="9153525" cy="3705224"/>
        </p:xfrm>
        <a:graphic>
          <a:graphicData uri="http://schemas.openxmlformats.org/drawingml/2006/table">
            <a:tbl>
              <a:tblPr firstRow="1" firstCol="1" bandRow="1"/>
              <a:tblGrid>
                <a:gridCol w="2163915">
                  <a:extLst>
                    <a:ext uri="{9D8B030D-6E8A-4147-A177-3AD203B41FA5}">
                      <a16:colId xmlns:a16="http://schemas.microsoft.com/office/drawing/2014/main" val="20000"/>
                    </a:ext>
                  </a:extLst>
                </a:gridCol>
                <a:gridCol w="6989610">
                  <a:extLst>
                    <a:ext uri="{9D8B030D-6E8A-4147-A177-3AD203B41FA5}">
                      <a16:colId xmlns:a16="http://schemas.microsoft.com/office/drawing/2014/main" val="20001"/>
                    </a:ext>
                  </a:extLst>
                </a:gridCol>
              </a:tblGrid>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Brief Description:</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503050405090304" pitchFamily="18" charset="0"/>
                        </a:rPr>
                        <a:t>The Clinic System uses this Use case to schedule appointment for the user</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Precondition(s):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User is registered and has requested for an appointment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2231">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Post 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Considering all Services work as expected, the appointment agent can display, update, and prioritize appointments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4075">
                <a:tc>
                  <a:txBody>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cs typeface="Times New Roman" panose="02020503050405090304" pitchFamily="18" charset="0"/>
                        </a:rPr>
                        <a:t>Process Steps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304075">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1</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Appointment agent receives relevant user information from the clinic system agent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2</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Appointment Agent looks in the database for available slots and considers the nature of visit to allot a time slot to the user.</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3</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Information about the allotted time slot of the user is sent to the clinic system agent to display it to the user.</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4</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appointment system agent updates the appointment details by in a case when an appointment is cancelled or needs to be prioritized.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29</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88275"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9538788" y="6457950"/>
            <a:ext cx="2540000" cy="400050"/>
          </a:xfrm>
        </p:spPr>
        <p:txBody>
          <a:bodyPr/>
          <a:lstStyle/>
          <a:p>
            <a:pPr fontAlgn="base">
              <a:spcBef>
                <a:spcPct val="0"/>
              </a:spcBef>
              <a:spcAft>
                <a:spcPct val="0"/>
              </a:spcAft>
            </a:pPr>
            <a:fld id="{41250157-63A0-42F0-B449-1FE0403F37FF}" type="slidenum">
              <a:rPr lang="ja-JP" altLang="en-US">
                <a:solidFill>
                  <a:srgbClr val="000000"/>
                </a:solidFill>
                <a:latin typeface="Tahoma" panose="020B0604030504040204" pitchFamily="34" charset="0"/>
                <a:ea typeface="MS PGothic" pitchFamily="50" charset="-128"/>
              </a:rPr>
              <a:t>3</a:t>
            </a:fld>
            <a:endParaRPr lang="en-US" altLang="ja-JP" dirty="0">
              <a:solidFill>
                <a:srgbClr val="000000"/>
              </a:solidFill>
              <a:latin typeface="Tahoma" panose="020B0604030504040204" pitchFamily="34" charset="0"/>
              <a:ea typeface="MS PGothic" pitchFamily="50" charset="-128"/>
            </a:endParaRPr>
          </a:p>
        </p:txBody>
      </p:sp>
      <p:sp>
        <p:nvSpPr>
          <p:cNvPr id="1298434" name="Rectangle 2"/>
          <p:cNvSpPr>
            <a:spLocks noGrp="1" noChangeArrowheads="1"/>
          </p:cNvSpPr>
          <p:nvPr>
            <p:ph type="title"/>
          </p:nvPr>
        </p:nvSpPr>
        <p:spPr/>
        <p:txBody>
          <a:bodyPr/>
          <a:lstStyle/>
          <a:p>
            <a:r>
              <a:rPr lang="en-CA"/>
              <a:t>2. System Description</a:t>
            </a:r>
          </a:p>
        </p:txBody>
      </p:sp>
      <p:sp>
        <p:nvSpPr>
          <p:cNvPr id="1298435" name="Rectangle 3"/>
          <p:cNvSpPr>
            <a:spLocks noGrp="1" noChangeArrowheads="1"/>
          </p:cNvSpPr>
          <p:nvPr>
            <p:ph type="body" idx="1"/>
          </p:nvPr>
        </p:nvSpPr>
        <p:spPr>
          <a:xfrm>
            <a:off x="1219200" y="1691141"/>
            <a:ext cx="10668000" cy="4532312"/>
          </a:xfrm>
        </p:spPr>
        <p:txBody>
          <a:bodyPr/>
          <a:lstStyle/>
          <a:p>
            <a:pPr>
              <a:lnSpc>
                <a:spcPct val="80000"/>
              </a:lnSpc>
              <a:buFont typeface="Wingdings" panose="05000000000000000000" pitchFamily="2" charset="2"/>
              <a:buChar char="§"/>
            </a:pPr>
            <a:r>
              <a:rPr lang="en-CA" sz="2600" dirty="0"/>
              <a:t>The proposed </a:t>
            </a:r>
            <a:r>
              <a:rPr lang="en-CA" sz="2600" b="1" dirty="0">
                <a:solidFill>
                  <a:srgbClr val="D60093"/>
                </a:solidFill>
              </a:rPr>
              <a:t>E-Vet System(EVS)</a:t>
            </a:r>
            <a:r>
              <a:rPr lang="en-CA" sz="2600" dirty="0"/>
              <a:t> is a multi-agent system designed to render multiple functionalities to simplify the appointment booking process to the pet-owner(user) based on the owner’s preferences. </a:t>
            </a:r>
          </a:p>
          <a:p>
            <a:pPr>
              <a:lnSpc>
                <a:spcPct val="80000"/>
              </a:lnSpc>
              <a:buFont typeface="Wingdings" panose="05000000000000000000" pitchFamily="2" charset="2"/>
              <a:buChar char="§"/>
            </a:pPr>
            <a:r>
              <a:rPr lang="en-CA" sz="2600" dirty="0"/>
              <a:t>The clinic package is composed of a Video Interaction system, a Reminder generator, and a utility to generate medical reports.</a:t>
            </a:r>
          </a:p>
          <a:p>
            <a:pPr>
              <a:lnSpc>
                <a:spcPct val="80000"/>
              </a:lnSpc>
              <a:buFont typeface="Wingdings" panose="05000000000000000000" pitchFamily="2" charset="2"/>
              <a:buChar char="§"/>
            </a:pPr>
            <a:r>
              <a:rPr lang="en-CA" sz="2600" dirty="0"/>
              <a:t>The </a:t>
            </a:r>
            <a:r>
              <a:rPr lang="en-CA" sz="2600" b="1" dirty="0">
                <a:solidFill>
                  <a:srgbClr val="D60093"/>
                </a:solidFill>
              </a:rPr>
              <a:t>EVS </a:t>
            </a:r>
            <a:r>
              <a:rPr lang="en-CA" sz="2600" dirty="0"/>
              <a:t>application deals with a doctor’s multiple available schedules to find the optimum appointment window for the pet-owner, taking into consideration the related fees and severity of the symptoms. </a:t>
            </a:r>
          </a:p>
          <a:p>
            <a:pPr>
              <a:lnSpc>
                <a:spcPct val="80000"/>
              </a:lnSpc>
              <a:buFont typeface="Wingdings" panose="05000000000000000000" pitchFamily="2" charset="2"/>
              <a:buChar char="§"/>
            </a:pPr>
            <a:r>
              <a:rPr lang="en-CA" sz="2600" dirty="0"/>
              <a:t>The application has to schedule the appointment and send regular reminders for the appointment dates to the pet-owner. It also generates a medical report based upon the doctor’s feedback and stores it for future references.</a:t>
            </a:r>
          </a:p>
        </p:txBody>
      </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Appointment Agent</a:t>
            </a:r>
            <a:endParaRPr lang="en-CA" dirty="0"/>
          </a:p>
        </p:txBody>
      </p:sp>
      <p:graphicFrame>
        <p:nvGraphicFramePr>
          <p:cNvPr id="8" name="Content Placeholder 7"/>
          <p:cNvGraphicFramePr>
            <a:graphicFrameLocks noGrp="1"/>
          </p:cNvGraphicFramePr>
          <p:nvPr>
            <p:ph idx="1"/>
          </p:nvPr>
        </p:nvGraphicFramePr>
        <p:xfrm>
          <a:off x="1422401" y="1657349"/>
          <a:ext cx="9883775" cy="4359134"/>
        </p:xfrm>
        <a:graphic>
          <a:graphicData uri="http://schemas.openxmlformats.org/drawingml/2006/table">
            <a:tbl>
              <a:tblPr/>
              <a:tblGrid>
                <a:gridCol w="2695575">
                  <a:extLst>
                    <a:ext uri="{9D8B030D-6E8A-4147-A177-3AD203B41FA5}">
                      <a16:colId xmlns:a16="http://schemas.microsoft.com/office/drawing/2014/main" val="20000"/>
                    </a:ext>
                  </a:extLst>
                </a:gridCol>
                <a:gridCol w="3463065">
                  <a:extLst>
                    <a:ext uri="{9D8B030D-6E8A-4147-A177-3AD203B41FA5}">
                      <a16:colId xmlns:a16="http://schemas.microsoft.com/office/drawing/2014/main" val="20001"/>
                    </a:ext>
                  </a:extLst>
                </a:gridCol>
                <a:gridCol w="3725135">
                  <a:extLst>
                    <a:ext uri="{9D8B030D-6E8A-4147-A177-3AD203B41FA5}">
                      <a16:colId xmlns:a16="http://schemas.microsoft.com/office/drawing/2014/main" val="20002"/>
                    </a:ext>
                  </a:extLst>
                </a:gridCol>
              </a:tblGrid>
              <a:tr h="259059">
                <a:tc>
                  <a:txBody>
                    <a:bodyPr/>
                    <a:lstStyle/>
                    <a:p>
                      <a:pPr algn="l" fontAlgn="b"/>
                      <a:r>
                        <a:rPr lang="en-CA" sz="1100" b="1" i="0" u="none" strike="noStrike" dirty="0">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10000"/>
                  </a:ext>
                </a:extLst>
              </a:tr>
              <a:tr h="572134">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system 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82014">
                <a:tc>
                  <a:txBody>
                    <a:bodyPr/>
                    <a:lstStyle/>
                    <a:p>
                      <a:pPr algn="l" fontAlgn="ctr"/>
                      <a:r>
                        <a:rPr lang="en-CA" sz="1100" b="0" i="0" u="none" strike="noStrike" dirty="0">
                          <a:solidFill>
                            <a:srgbClr val="000000"/>
                          </a:solidFill>
                          <a:effectLst/>
                          <a:latin typeface="Calibri" panose="020F0502020204030204" pitchFamily="34" charset="0"/>
                        </a:rPr>
                        <a:t>3a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cannot book an appointment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appointment slots are not available.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82014">
                <a:tc>
                  <a:txBody>
                    <a:bodyPr/>
                    <a:lstStyle/>
                    <a:p>
                      <a:pPr algn="l" fontAlgn="ctr"/>
                      <a:r>
                        <a:rPr lang="en-CA" sz="1100" b="0" i="0" u="none" strike="noStrike" dirty="0">
                          <a:solidFill>
                            <a:srgbClr val="000000"/>
                          </a:solidFill>
                          <a:effectLst/>
                          <a:latin typeface="Calibri" panose="020F0502020204030204" pitchFamily="34" charset="0"/>
                        </a:rPr>
                        <a:t>6b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Unreadable and SQL Exception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when the agent is unable to send SMS or any SQL database error.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9059">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10004"/>
                  </a:ext>
                </a:extLst>
              </a:tr>
              <a:tr h="259059">
                <a:tc>
                  <a:txBody>
                    <a:bodyPr/>
                    <a:lstStyle/>
                    <a:p>
                      <a:pPr algn="l" fontAlgn="b"/>
                      <a:r>
                        <a:rPr lang="en-CA" sz="1100" b="1" i="0" u="none" strike="noStrike" dirty="0">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5"/>
                  </a:ext>
                </a:extLst>
              </a:tr>
              <a:tr h="269853">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Notification Agent, 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9853">
                <a:tc gridSpan="3">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10008"/>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Notification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CA" sz="1100" b="0" i="0" u="none" strike="noStrike" dirty="0">
                          <a:solidFill>
                            <a:srgbClr val="000000"/>
                          </a:solidFill>
                          <a:effectLst/>
                          <a:latin typeface="Calibri" panose="020F0502020204030204" pitchFamily="34" charset="0"/>
                        </a:rPr>
                        <a:t>Pet information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0"/>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Appointment preferences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69853">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Client information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2"/>
                  </a:ext>
                </a:extLst>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30</a:t>
            </a:fld>
            <a:endParaRPr lang="en-US" altLang="ja-JP"/>
          </a:p>
        </p:txBody>
      </p:sp>
      <p:sp>
        <p:nvSpPr>
          <p:cNvPr id="9"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10. Use Cases : Video Link Agent</a:t>
            </a:r>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31</a:t>
            </a:fld>
            <a:endParaRPr lang="en-US" altLang="ja-JP"/>
          </a:p>
        </p:txBody>
      </p:sp>
      <p:pic>
        <p:nvPicPr>
          <p:cNvPr id="7" name="Picture 6"/>
          <p:cNvPicPr>
            <a:picLocks noChangeAspect="1"/>
          </p:cNvPicPr>
          <p:nvPr/>
        </p:nvPicPr>
        <p:blipFill>
          <a:blip r:embed="rId2"/>
          <a:stretch>
            <a:fillRect/>
          </a:stretch>
        </p:blipFill>
        <p:spPr>
          <a:xfrm>
            <a:off x="1613943" y="1890984"/>
            <a:ext cx="8772525" cy="2257425"/>
          </a:xfrm>
          <a:prstGeom prst="rect">
            <a:avLst/>
          </a:prstGeom>
        </p:spPr>
      </p:pic>
      <p:sp>
        <p:nvSpPr>
          <p:cNvPr id="8"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Video Link Agent</a:t>
            </a:r>
            <a:endParaRPr lang="en-CA" dirty="0"/>
          </a:p>
        </p:txBody>
      </p:sp>
      <p:graphicFrame>
        <p:nvGraphicFramePr>
          <p:cNvPr id="8" name="Content Placeholder 7"/>
          <p:cNvGraphicFramePr>
            <a:graphicFrameLocks noGrp="1"/>
          </p:cNvGraphicFramePr>
          <p:nvPr>
            <p:ph idx="1"/>
          </p:nvPr>
        </p:nvGraphicFramePr>
        <p:xfrm>
          <a:off x="1743074" y="1952625"/>
          <a:ext cx="9153525" cy="3705224"/>
        </p:xfrm>
        <a:graphic>
          <a:graphicData uri="http://schemas.openxmlformats.org/drawingml/2006/table">
            <a:tbl>
              <a:tblPr firstRow="1" firstCol="1" bandRow="1"/>
              <a:tblGrid>
                <a:gridCol w="2163915">
                  <a:extLst>
                    <a:ext uri="{9D8B030D-6E8A-4147-A177-3AD203B41FA5}">
                      <a16:colId xmlns:a16="http://schemas.microsoft.com/office/drawing/2014/main" val="20000"/>
                    </a:ext>
                  </a:extLst>
                </a:gridCol>
                <a:gridCol w="6989610">
                  <a:extLst>
                    <a:ext uri="{9D8B030D-6E8A-4147-A177-3AD203B41FA5}">
                      <a16:colId xmlns:a16="http://schemas.microsoft.com/office/drawing/2014/main" val="20001"/>
                    </a:ext>
                  </a:extLst>
                </a:gridCol>
              </a:tblGrid>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Brief Description:</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503050405090304" pitchFamily="18" charset="0"/>
                        </a:rPr>
                        <a:t>The Clinic System uses this Use case to generate a link for the user to have a video call with the doctor.</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4075">
                <a:tc>
                  <a:txBody>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503050405090304" pitchFamily="18" charset="0"/>
                        </a:rPr>
                        <a:t>Precondition(s):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User is registered and appointment is already  booked.</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2231">
                <a:tc>
                  <a:txBody>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503050405090304" pitchFamily="18" charset="0"/>
                        </a:rPr>
                        <a:t>Post Condition(s):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Considering all Services work as expected, the video link agent will generate a link and send it to the user.</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4075">
                <a:tc>
                  <a:txBody>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cs typeface="Times New Roman" panose="02020503050405090304" pitchFamily="18" charset="0"/>
                        </a:rPr>
                        <a:t>Process Steps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304075">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1</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Video link agent receives relevant user information from the clinic system agent.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2</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Video link agent also receives relevant information regarding the appointment details which the Appointment Agent has sent to the clinic system agent.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3</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Video link agent will connect with the existing Video calling sites like Zoom, Google Meet, Teams etc. and will generate a link.</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4</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generated link by the Video link agent will be sent to the clinic System agent, which in turn will be sent to the user so that he can join the appointment with the doctor. There will be stipulated time for the video call.</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32</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Video Link Agent</a:t>
            </a:r>
            <a:endParaRPr lang="en-CA" dirty="0"/>
          </a:p>
        </p:txBody>
      </p:sp>
      <p:graphicFrame>
        <p:nvGraphicFramePr>
          <p:cNvPr id="8" name="Content Placeholder 7"/>
          <p:cNvGraphicFramePr>
            <a:graphicFrameLocks noGrp="1"/>
          </p:cNvGraphicFramePr>
          <p:nvPr>
            <p:ph idx="1"/>
          </p:nvPr>
        </p:nvGraphicFramePr>
        <p:xfrm>
          <a:off x="1422401" y="1657348"/>
          <a:ext cx="8355965" cy="3871928"/>
        </p:xfrm>
        <a:graphic>
          <a:graphicData uri="http://schemas.openxmlformats.org/drawingml/2006/table">
            <a:tbl>
              <a:tblPr/>
              <a:tblGrid>
                <a:gridCol w="1167765">
                  <a:extLst>
                    <a:ext uri="{9D8B030D-6E8A-4147-A177-3AD203B41FA5}">
                      <a16:colId xmlns:a16="http://schemas.microsoft.com/office/drawing/2014/main" val="20000"/>
                    </a:ext>
                  </a:extLst>
                </a:gridCol>
                <a:gridCol w="3463065">
                  <a:extLst>
                    <a:ext uri="{9D8B030D-6E8A-4147-A177-3AD203B41FA5}">
                      <a16:colId xmlns:a16="http://schemas.microsoft.com/office/drawing/2014/main" val="20001"/>
                    </a:ext>
                  </a:extLst>
                </a:gridCol>
                <a:gridCol w="3725135">
                  <a:extLst>
                    <a:ext uri="{9D8B030D-6E8A-4147-A177-3AD203B41FA5}">
                      <a16:colId xmlns:a16="http://schemas.microsoft.com/office/drawing/2014/main" val="20002"/>
                    </a:ext>
                  </a:extLst>
                </a:gridCol>
              </a:tblGrid>
              <a:tr h="223995">
                <a:tc>
                  <a:txBody>
                    <a:bodyPr/>
                    <a:lstStyle/>
                    <a:p>
                      <a:pPr algn="l" fontAlgn="b"/>
                      <a:r>
                        <a:rPr lang="en-CA" sz="1100" b="1" i="0" u="none" strike="noStrike" dirty="0">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10000"/>
                  </a:ext>
                </a:extLst>
              </a:tr>
              <a:tr h="570309">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system 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65011">
                <a:tc>
                  <a:txBody>
                    <a:bodyPr/>
                    <a:lstStyle/>
                    <a:p>
                      <a:pPr algn="l" fontAlgn="ctr"/>
                      <a:r>
                        <a:rPr lang="en-CA" sz="1100" b="0" i="0" u="none" strike="noStrike" dirty="0">
                          <a:solidFill>
                            <a:srgbClr val="000000"/>
                          </a:solidFill>
                          <a:effectLst/>
                          <a:latin typeface="Calibri" panose="020F0502020204030204" pitchFamily="34" charset="0"/>
                        </a:rPr>
                        <a:t>4a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User is not able to access the link Or link Broken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user is unable to access or Link Broken.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8659">
                <a:tc>
                  <a:txBody>
                    <a:bodyPr/>
                    <a:lstStyle/>
                    <a:p>
                      <a:pPr algn="l" fontAlgn="ctr"/>
                      <a:r>
                        <a:rPr lang="en-CA" sz="1100" b="0" i="0" u="none" strike="noStrike" dirty="0">
                          <a:solidFill>
                            <a:srgbClr val="000000"/>
                          </a:solidFill>
                          <a:effectLst/>
                          <a:latin typeface="Calibri" panose="020F0502020204030204" pitchFamily="34" charset="0"/>
                        </a:rPr>
                        <a:t>6a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3995">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10004"/>
                  </a:ext>
                </a:extLst>
              </a:tr>
              <a:tr h="223995">
                <a:tc>
                  <a:txBody>
                    <a:bodyPr/>
                    <a:lstStyle/>
                    <a:p>
                      <a:pPr algn="l" fontAlgn="b"/>
                      <a:r>
                        <a:rPr lang="en-CA" sz="1100" b="1" i="0" u="none" strike="noStrike" dirty="0">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5"/>
                  </a:ext>
                </a:extLst>
              </a:tr>
              <a:tr h="233328">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Appointment Agent, 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33328">
                <a:tc gridSpan="3">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23995">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10008"/>
                  </a:ext>
                </a:extLst>
              </a:tr>
              <a:tr h="223995">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Video Link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23995">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CA" sz="1100" b="0" i="0" u="none" strike="noStrike" dirty="0">
                          <a:solidFill>
                            <a:srgbClr val="000000"/>
                          </a:solidFill>
                          <a:effectLst/>
                          <a:latin typeface="Calibri" panose="020F0502020204030204" pitchFamily="34" charset="0"/>
                        </a:rPr>
                        <a:t>Booked Appointment Details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0"/>
                  </a:ext>
                </a:extLst>
              </a:tr>
              <a:tr h="223995">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US" sz="1100" b="0" i="0" u="none" strike="noStrike" dirty="0">
                          <a:solidFill>
                            <a:srgbClr val="000000"/>
                          </a:solidFill>
                          <a:effectLst/>
                          <a:latin typeface="Calibri" panose="020F0502020204030204" pitchFamily="34" charset="0"/>
                        </a:rPr>
                        <a:t>Email Address and Cell Phone Number of the user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1"/>
                  </a:ext>
                </a:extLst>
              </a:tr>
              <a:tr h="233328">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2"/>
                  </a:ext>
                </a:extLst>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33</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11. Use Cases : PDF(Template)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34</a:t>
            </a:fld>
            <a:endParaRPr lang="en-US" altLang="ja-JP"/>
          </a:p>
        </p:txBody>
      </p:sp>
      <p:pic>
        <p:nvPicPr>
          <p:cNvPr id="3" name="Picture 2"/>
          <p:cNvPicPr>
            <a:picLocks noChangeAspect="1"/>
          </p:cNvPicPr>
          <p:nvPr/>
        </p:nvPicPr>
        <p:blipFill>
          <a:blip r:embed="rId2"/>
          <a:stretch>
            <a:fillRect/>
          </a:stretch>
        </p:blipFill>
        <p:spPr>
          <a:xfrm>
            <a:off x="2145575" y="1788251"/>
            <a:ext cx="7239000" cy="3333750"/>
          </a:xfrm>
          <a:prstGeom prst="rect">
            <a:avLst/>
          </a:prstGeom>
        </p:spPr>
      </p:pic>
    </p:spTree>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Template Agent</a:t>
            </a:r>
            <a:endParaRPr lang="en-CA" dirty="0"/>
          </a:p>
        </p:txBody>
      </p:sp>
      <p:graphicFrame>
        <p:nvGraphicFramePr>
          <p:cNvPr id="8" name="Content Placeholder 7"/>
          <p:cNvGraphicFramePr>
            <a:graphicFrameLocks noGrp="1"/>
          </p:cNvGraphicFramePr>
          <p:nvPr>
            <p:ph idx="1"/>
          </p:nvPr>
        </p:nvGraphicFramePr>
        <p:xfrm>
          <a:off x="1743074" y="1952625"/>
          <a:ext cx="9153525" cy="3439767"/>
        </p:xfrm>
        <a:graphic>
          <a:graphicData uri="http://schemas.openxmlformats.org/drawingml/2006/table">
            <a:tbl>
              <a:tblPr firstRow="1" firstCol="1" bandRow="1"/>
              <a:tblGrid>
                <a:gridCol w="2163915">
                  <a:extLst>
                    <a:ext uri="{9D8B030D-6E8A-4147-A177-3AD203B41FA5}">
                      <a16:colId xmlns:a16="http://schemas.microsoft.com/office/drawing/2014/main" val="20000"/>
                    </a:ext>
                  </a:extLst>
                </a:gridCol>
                <a:gridCol w="6989610">
                  <a:extLst>
                    <a:ext uri="{9D8B030D-6E8A-4147-A177-3AD203B41FA5}">
                      <a16:colId xmlns:a16="http://schemas.microsoft.com/office/drawing/2014/main" val="20001"/>
                    </a:ext>
                  </a:extLst>
                </a:gridCol>
              </a:tblGrid>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Brief Description:</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503050405090304" pitchFamily="18" charset="0"/>
                        </a:rPr>
                        <a:t>The Template agent uses this Use case to  generate a template for the doctor.</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Precondition(s):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User has already consulted the doctor.</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2231">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Post 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Considering all Services work as expected, the template agent will  generate a pre defined template for the doctor to store a report about the user’s diagnosis.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4075">
                <a:tc>
                  <a:txBody>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cs typeface="Times New Roman" panose="02020503050405090304" pitchFamily="18" charset="0"/>
                        </a:rPr>
                        <a:t>Process Steps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304075">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1</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Template agent receives relevant user information from the clinic system agent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6774">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2</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Template Agent will be woken up as soon as the doctor’s consultation with the user ends.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3</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CA" sz="1100" dirty="0">
                          <a:effectLst/>
                          <a:latin typeface="Calibri" panose="020F0502020204030204" pitchFamily="34" charset="0"/>
                          <a:ea typeface="Calibri" panose="020F0502020204030204" pitchFamily="34" charset="0"/>
                          <a:cs typeface="Times New Roman" panose="02020503050405090304" pitchFamily="18" charset="0"/>
                        </a:rPr>
                        <a:t>The Doctor will request or select a specific type of template and will make the notes on the template regarding the diagnosis or the general discussion with the user.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4</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template generated after Step 3 would be sent to the clinic system agent to store in the database and would also be sent to the user for future use.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35</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a:t>
            </a:r>
            <a:r>
              <a:rPr lang="en-US" sz="3600" dirty="0"/>
              <a:t>Template(PDF) Agent</a:t>
            </a:r>
            <a:endParaRPr lang="en-CA" sz="3600" dirty="0"/>
          </a:p>
        </p:txBody>
      </p:sp>
      <p:graphicFrame>
        <p:nvGraphicFramePr>
          <p:cNvPr id="8" name="Content Placeholder 7"/>
          <p:cNvGraphicFramePr>
            <a:graphicFrameLocks noGrp="1"/>
          </p:cNvGraphicFramePr>
          <p:nvPr>
            <p:ph idx="1"/>
          </p:nvPr>
        </p:nvGraphicFramePr>
        <p:xfrm>
          <a:off x="1422401" y="1657349"/>
          <a:ext cx="8355965" cy="3761991"/>
        </p:xfrm>
        <a:graphic>
          <a:graphicData uri="http://schemas.openxmlformats.org/drawingml/2006/table">
            <a:tbl>
              <a:tblPr/>
              <a:tblGrid>
                <a:gridCol w="1167765">
                  <a:extLst>
                    <a:ext uri="{9D8B030D-6E8A-4147-A177-3AD203B41FA5}">
                      <a16:colId xmlns:a16="http://schemas.microsoft.com/office/drawing/2014/main" val="20000"/>
                    </a:ext>
                  </a:extLst>
                </a:gridCol>
                <a:gridCol w="3463065">
                  <a:extLst>
                    <a:ext uri="{9D8B030D-6E8A-4147-A177-3AD203B41FA5}">
                      <a16:colId xmlns:a16="http://schemas.microsoft.com/office/drawing/2014/main" val="20001"/>
                    </a:ext>
                  </a:extLst>
                </a:gridCol>
                <a:gridCol w="3725135">
                  <a:extLst>
                    <a:ext uri="{9D8B030D-6E8A-4147-A177-3AD203B41FA5}">
                      <a16:colId xmlns:a16="http://schemas.microsoft.com/office/drawing/2014/main" val="20002"/>
                    </a:ext>
                  </a:extLst>
                </a:gridCol>
              </a:tblGrid>
              <a:tr h="220661">
                <a:tc>
                  <a:txBody>
                    <a:bodyPr/>
                    <a:lstStyle/>
                    <a:p>
                      <a:pPr algn="l" fontAlgn="b"/>
                      <a:r>
                        <a:rPr lang="en-CA" sz="1100" b="1" i="0" u="none" strike="noStrike">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10000"/>
                  </a:ext>
                </a:extLst>
              </a:tr>
              <a:tr h="679660">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system 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10817">
                <a:tc>
                  <a:txBody>
                    <a:bodyPr/>
                    <a:lstStyle/>
                    <a:p>
                      <a:pPr algn="l" fontAlgn="ctr"/>
                      <a:r>
                        <a:rPr lang="en-CA" sz="1100" b="0" i="0" u="none" strike="noStrike" dirty="0">
                          <a:solidFill>
                            <a:srgbClr val="000000"/>
                          </a:solidFill>
                          <a:effectLst/>
                          <a:latin typeface="Calibri" panose="020F0502020204030204" pitchFamily="34" charset="0"/>
                        </a:rPr>
                        <a:t>5a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Not able to generate Template or Missing fields.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regarding missing field of the template and not able to generate template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7322">
                <a:tc>
                  <a:txBody>
                    <a:bodyPr/>
                    <a:lstStyle/>
                    <a:p>
                      <a:pPr algn="l" fontAlgn="ctr"/>
                      <a:r>
                        <a:rPr lang="en-CA" sz="1100" b="0" i="0" u="none" strike="noStrike" dirty="0">
                          <a:solidFill>
                            <a:srgbClr val="000000"/>
                          </a:solidFill>
                          <a:effectLst/>
                          <a:latin typeface="Calibri" panose="020F0502020204030204" pitchFamily="34" charset="0"/>
                        </a:rPr>
                        <a:t>6a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SQL Exceptions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will be generated with the SQL exception.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0661">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10004"/>
                  </a:ext>
                </a:extLst>
              </a:tr>
              <a:tr h="220661">
                <a:tc>
                  <a:txBody>
                    <a:bodyPr/>
                    <a:lstStyle/>
                    <a:p>
                      <a:pPr algn="l" fontAlgn="b"/>
                      <a:r>
                        <a:rPr lang="en-CA" sz="1100" b="1" i="0" u="none" strike="noStrike" dirty="0">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5"/>
                  </a:ext>
                </a:extLst>
              </a:tr>
              <a:tr h="229855">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Video link agent, Clinic System Agent, Appointment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29855">
                <a:tc gridSpan="3">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20661">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10008"/>
                  </a:ext>
                </a:extLst>
              </a:tr>
              <a:tr h="220661">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Template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20661">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CA" sz="1100" b="0" i="0" u="none" strike="noStrike" dirty="0">
                          <a:solidFill>
                            <a:srgbClr val="000000"/>
                          </a:solidFill>
                          <a:effectLst/>
                          <a:latin typeface="Calibri" panose="020F0502020204030204" pitchFamily="34" charset="0"/>
                        </a:rPr>
                        <a:t>Booked Appointment details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0"/>
                  </a:ext>
                </a:extLst>
              </a:tr>
              <a:tr h="220661">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US" sz="1100" b="0" i="0" u="none" strike="noStrike" dirty="0">
                          <a:solidFill>
                            <a:srgbClr val="000000"/>
                          </a:solidFill>
                          <a:effectLst/>
                          <a:latin typeface="Calibri" panose="020F0502020204030204" pitchFamily="34" charset="0"/>
                        </a:rPr>
                        <a:t>Email Address and Cell Phone Number of the user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1"/>
                  </a:ext>
                </a:extLst>
              </a:tr>
              <a:tr h="229855">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2"/>
                  </a:ext>
                </a:extLst>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36</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11. Use Cases : Notification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37</a:t>
            </a:fld>
            <a:endParaRPr lang="en-US" altLang="ja-JP"/>
          </a:p>
        </p:txBody>
      </p:sp>
      <p:pic>
        <p:nvPicPr>
          <p:cNvPr id="5" name="Picture 4"/>
          <p:cNvPicPr>
            <a:picLocks noChangeAspect="1"/>
          </p:cNvPicPr>
          <p:nvPr/>
        </p:nvPicPr>
        <p:blipFill>
          <a:blip r:embed="rId2"/>
          <a:stretch>
            <a:fillRect/>
          </a:stretch>
        </p:blipFill>
        <p:spPr>
          <a:xfrm>
            <a:off x="1490662" y="1637208"/>
            <a:ext cx="8601075" cy="4293327"/>
          </a:xfrm>
          <a:prstGeom prst="rect">
            <a:avLst/>
          </a:prstGeom>
        </p:spPr>
      </p:pic>
    </p:spTree>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Notification Agent</a:t>
            </a:r>
            <a:endParaRPr lang="en-CA" dirty="0"/>
          </a:p>
        </p:txBody>
      </p:sp>
      <p:graphicFrame>
        <p:nvGraphicFramePr>
          <p:cNvPr id="8" name="Content Placeholder 7"/>
          <p:cNvGraphicFramePr>
            <a:graphicFrameLocks noGrp="1"/>
          </p:cNvGraphicFramePr>
          <p:nvPr>
            <p:ph idx="1"/>
          </p:nvPr>
        </p:nvGraphicFramePr>
        <p:xfrm>
          <a:off x="1422402" y="1666875"/>
          <a:ext cx="9559924" cy="4257673"/>
        </p:xfrm>
        <a:graphic>
          <a:graphicData uri="http://schemas.openxmlformats.org/drawingml/2006/table">
            <a:tbl>
              <a:tblPr firstRow="1" firstCol="1" bandRow="1"/>
              <a:tblGrid>
                <a:gridCol w="2260055">
                  <a:extLst>
                    <a:ext uri="{9D8B030D-6E8A-4147-A177-3AD203B41FA5}">
                      <a16:colId xmlns:a16="http://schemas.microsoft.com/office/drawing/2014/main" val="20000"/>
                    </a:ext>
                  </a:extLst>
                </a:gridCol>
                <a:gridCol w="7299869">
                  <a:extLst>
                    <a:ext uri="{9D8B030D-6E8A-4147-A177-3AD203B41FA5}">
                      <a16:colId xmlns:a16="http://schemas.microsoft.com/office/drawing/2014/main" val="20001"/>
                    </a:ext>
                  </a:extLst>
                </a:gridCol>
              </a:tblGrid>
              <a:tr h="336433">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Brief Description:</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503050405090304" pitchFamily="18" charset="0"/>
                        </a:rPr>
                        <a:t>The Clinic System Agent uses this use case to send notifications to the user</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6433">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Precondition(s):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Appointment is booked and a video link has been generated</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8936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Post 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Considering all Services work as expected, the notification agent sends appointment updates to user via email and/or SMS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6433">
                <a:tc>
                  <a:txBody>
                    <a:bodyPr/>
                    <a:lstStyle/>
                    <a:p>
                      <a:pP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503050405090304" pitchFamily="18" charset="0"/>
                        </a:rPr>
                        <a:t>Process Steps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 </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506485">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1</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The notification agent receives user information (email-address and cell phone number) from the clinic system agent </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89368">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2</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The notification agent also receives video link information from the video agent</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89368">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3</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The notification agent receives status update request from the clinic system agent at regular intervals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73785">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4</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notification agent sends out notification to the user in form of updates and daily remainders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38</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Notification Agent</a:t>
            </a:r>
            <a:endParaRPr lang="en-CA" dirty="0"/>
          </a:p>
        </p:txBody>
      </p:sp>
      <p:graphicFrame>
        <p:nvGraphicFramePr>
          <p:cNvPr id="8" name="Content Placeholder 7"/>
          <p:cNvGraphicFramePr>
            <a:graphicFrameLocks noGrp="1"/>
          </p:cNvGraphicFramePr>
          <p:nvPr>
            <p:ph idx="1"/>
          </p:nvPr>
        </p:nvGraphicFramePr>
        <p:xfrm>
          <a:off x="1422401" y="1657349"/>
          <a:ext cx="9883775" cy="4359134"/>
        </p:xfrm>
        <a:graphic>
          <a:graphicData uri="http://schemas.openxmlformats.org/drawingml/2006/table">
            <a:tbl>
              <a:tblPr/>
              <a:tblGrid>
                <a:gridCol w="2695575">
                  <a:extLst>
                    <a:ext uri="{9D8B030D-6E8A-4147-A177-3AD203B41FA5}">
                      <a16:colId xmlns:a16="http://schemas.microsoft.com/office/drawing/2014/main" val="20000"/>
                    </a:ext>
                  </a:extLst>
                </a:gridCol>
                <a:gridCol w="3463065">
                  <a:extLst>
                    <a:ext uri="{9D8B030D-6E8A-4147-A177-3AD203B41FA5}">
                      <a16:colId xmlns:a16="http://schemas.microsoft.com/office/drawing/2014/main" val="20001"/>
                    </a:ext>
                  </a:extLst>
                </a:gridCol>
                <a:gridCol w="3725135">
                  <a:extLst>
                    <a:ext uri="{9D8B030D-6E8A-4147-A177-3AD203B41FA5}">
                      <a16:colId xmlns:a16="http://schemas.microsoft.com/office/drawing/2014/main" val="20002"/>
                    </a:ext>
                  </a:extLst>
                </a:gridCol>
              </a:tblGrid>
              <a:tr h="259059">
                <a:tc>
                  <a:txBody>
                    <a:bodyPr/>
                    <a:lstStyle/>
                    <a:p>
                      <a:pPr algn="l" fontAlgn="b"/>
                      <a:r>
                        <a:rPr lang="en-CA" sz="1100" b="1" i="0" u="none" strike="noStrike" dirty="0">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10000"/>
                  </a:ext>
                </a:extLst>
              </a:tr>
              <a:tr h="572134">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a:t>
                      </a:r>
                      <a:r>
                        <a:rPr lang="en-US" sz="1100" b="0" i="0" u="none" strike="noStrike">
                          <a:solidFill>
                            <a:srgbClr val="000000"/>
                          </a:solidFill>
                          <a:effectLst/>
                          <a:latin typeface="Calibri" panose="020F0502020204030204" pitchFamily="34" charset="0"/>
                        </a:rPr>
                        <a:t>that system </a:t>
                      </a:r>
                      <a:r>
                        <a:rPr lang="en-US" sz="1100" b="0" i="0" u="none" strike="noStrike" dirty="0">
                          <a:solidFill>
                            <a:srgbClr val="000000"/>
                          </a:solidFill>
                          <a:effectLst/>
                          <a:latin typeface="Calibri" panose="020F0502020204030204" pitchFamily="34" charset="0"/>
                        </a:rPr>
                        <a:t>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82014">
                <a:tc>
                  <a:txBody>
                    <a:bodyPr/>
                    <a:lstStyle/>
                    <a:p>
                      <a:pPr algn="l" fontAlgn="ctr"/>
                      <a:r>
                        <a:rPr lang="en-CA" sz="1100" b="0" i="0" u="none" strike="noStrike" dirty="0">
                          <a:solidFill>
                            <a:srgbClr val="000000"/>
                          </a:solidFill>
                          <a:effectLst/>
                          <a:latin typeface="Calibri" panose="020F0502020204030204" pitchFamily="34" charset="0"/>
                        </a:rPr>
                        <a:t>3a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User not reachable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Error Message is generated stating that user is not reachable.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82014">
                <a:tc>
                  <a:txBody>
                    <a:bodyPr/>
                    <a:lstStyle/>
                    <a:p>
                      <a:pPr algn="l" fontAlgn="ctr"/>
                      <a:r>
                        <a:rPr lang="en-CA" sz="1100" b="0" i="0" u="none" strike="noStrike" dirty="0">
                          <a:solidFill>
                            <a:srgbClr val="000000"/>
                          </a:solidFill>
                          <a:effectLst/>
                          <a:latin typeface="Calibri" panose="020F0502020204030204" pitchFamily="34" charset="0"/>
                        </a:rPr>
                        <a:t>6b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Unreadable and SQL Exception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when the agent is unable to send SMS or any SQL database error.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9059">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10004"/>
                  </a:ext>
                </a:extLst>
              </a:tr>
              <a:tr h="259059">
                <a:tc>
                  <a:txBody>
                    <a:bodyPr/>
                    <a:lstStyle/>
                    <a:p>
                      <a:pPr algn="l" fontAlgn="b"/>
                      <a:r>
                        <a:rPr lang="en-CA" sz="1100" b="1" i="0" u="none" strike="noStrike" dirty="0">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5"/>
                  </a:ext>
                </a:extLst>
              </a:tr>
              <a:tr h="269853">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Video Link Agent, Clinic System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9853">
                <a:tc gridSpan="3">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extLst>
                  <a:ext uri="{0D108BD9-81ED-4DB2-BD59-A6C34878D82A}">
                    <a16:rowId xmlns:a16="http://schemas.microsoft.com/office/drawing/2014/main" val="10008"/>
                  </a:ext>
                </a:extLst>
              </a:tr>
              <a:tr h="259059">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Notification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CA" sz="1100" b="0" i="0" u="none" strike="noStrike" dirty="0">
                          <a:solidFill>
                            <a:srgbClr val="000000"/>
                          </a:solidFill>
                          <a:effectLst/>
                          <a:latin typeface="Calibri" panose="020F0502020204030204" pitchFamily="34" charset="0"/>
                        </a:rPr>
                        <a:t>Video Link</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59059">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Email Address and Cell Phone Number of the user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69853">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Booked Appointment details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39</a:t>
            </a:fld>
            <a:endParaRPr lang="en-US" altLang="ja-JP"/>
          </a:p>
        </p:txBody>
      </p:sp>
      <p:sp>
        <p:nvSpPr>
          <p:cNvPr id="9"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System Description (cont’d)</a:t>
            </a:r>
          </a:p>
        </p:txBody>
      </p:sp>
      <p:pic>
        <p:nvPicPr>
          <p:cNvPr id="8" name="Content Placeholder 7"/>
          <p:cNvPicPr>
            <a:picLocks noGrp="1" noChangeAspect="1"/>
          </p:cNvPicPr>
          <p:nvPr>
            <p:ph idx="1"/>
          </p:nvPr>
        </p:nvPicPr>
        <p:blipFill>
          <a:blip r:embed="rId2"/>
          <a:stretch>
            <a:fillRect/>
          </a:stretch>
        </p:blipFill>
        <p:spPr>
          <a:xfrm>
            <a:off x="2733676" y="1504950"/>
            <a:ext cx="6517240" cy="4733925"/>
          </a:xfrm>
        </p:spPr>
      </p:pic>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a:t>
            </a:fld>
            <a:endParaRPr lang="en-US" altLang="ja-JP"/>
          </a:p>
        </p:txBody>
      </p:sp>
    </p:spTree>
  </p:cSld>
  <p:clrMapOvr>
    <a:masterClrMapping/>
  </p:clrMapOvr>
  <p:transition>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Class Diagram : Agents</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40</a:t>
            </a:fld>
            <a:endParaRPr lang="en-US" altLang="ja-JP"/>
          </a:p>
        </p:txBody>
      </p:sp>
      <p:pic>
        <p:nvPicPr>
          <p:cNvPr id="3" name="Picture 2"/>
          <p:cNvPicPr>
            <a:picLocks noChangeAspect="1"/>
          </p:cNvPicPr>
          <p:nvPr/>
        </p:nvPicPr>
        <p:blipFill>
          <a:blip r:embed="rId2"/>
          <a:stretch>
            <a:fillRect/>
          </a:stretch>
        </p:blipFill>
        <p:spPr>
          <a:xfrm>
            <a:off x="757646" y="1704575"/>
            <a:ext cx="10737668" cy="4260796"/>
          </a:xfrm>
          <a:prstGeom prst="rect">
            <a:avLst/>
          </a:prstGeom>
        </p:spPr>
      </p:pic>
    </p:spTree>
  </p:cSld>
  <p:clrMapOvr>
    <a:masterClrMapping/>
  </p:clrMapOvr>
  <p:transition>
    <p:dissolv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 Specification : E-R Diagram</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41</a:t>
            </a:fld>
            <a:endParaRPr lang="en-US" altLang="ja-JP"/>
          </a:p>
        </p:txBody>
      </p:sp>
      <p:pic>
        <p:nvPicPr>
          <p:cNvPr id="9" name="Picture 8"/>
          <p:cNvPicPr>
            <a:picLocks noChangeAspect="1"/>
          </p:cNvPicPr>
          <p:nvPr/>
        </p:nvPicPr>
        <p:blipFill>
          <a:blip r:embed="rId2"/>
          <a:stretch>
            <a:fillRect/>
          </a:stretch>
        </p:blipFill>
        <p:spPr>
          <a:xfrm>
            <a:off x="1848465" y="1504336"/>
            <a:ext cx="9881420" cy="4748980"/>
          </a:xfrm>
          <a:prstGeom prst="rect">
            <a:avLst/>
          </a:prstGeom>
        </p:spPr>
      </p:pic>
    </p:spTree>
  </p:cSld>
  <p:clrMapOvr>
    <a:masterClrMapping/>
  </p:clrMapOvr>
  <p:transition>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Typical Data Definition</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42</a:t>
            </a:fld>
            <a:endParaRPr lang="en-US" altLang="ja-JP"/>
          </a:p>
        </p:txBody>
      </p:sp>
      <p:sp>
        <p:nvSpPr>
          <p:cNvPr id="3" name="TextBox 2"/>
          <p:cNvSpPr txBox="1"/>
          <p:nvPr/>
        </p:nvSpPr>
        <p:spPr>
          <a:xfrm>
            <a:off x="1219200" y="1541417"/>
            <a:ext cx="10075817" cy="923330"/>
          </a:xfrm>
          <a:prstGeom prst="rect">
            <a:avLst/>
          </a:prstGeom>
          <a:noFill/>
        </p:spPr>
        <p:txBody>
          <a:bodyPr wrap="square" rtlCol="0">
            <a:spAutoFit/>
          </a:bodyPr>
          <a:lstStyle/>
          <a:p>
            <a:r>
              <a:rPr lang="en-US" b="1" i="1" dirty="0">
                <a:solidFill>
                  <a:srgbClr val="00B050"/>
                </a:solidFill>
              </a:rPr>
              <a:t>Appointment</a:t>
            </a:r>
            <a:r>
              <a:rPr lang="en-US" i="1" dirty="0">
                <a:solidFill>
                  <a:srgbClr val="00B050"/>
                </a:solidFill>
              </a:rPr>
              <a:t>: </a:t>
            </a:r>
            <a:r>
              <a:rPr lang="en-US" dirty="0"/>
              <a:t>The appointment details(including Pet’s Symptoms and other client details) are stored in this table. This table also contains the appointment specific information such as criticality and feedback details. The table is used to keep track of the owner’s email, phone number and appointment status as well.</a:t>
            </a:r>
            <a:endParaRPr lang="en-IN" i="1" dirty="0"/>
          </a:p>
        </p:txBody>
      </p:sp>
      <p:graphicFrame>
        <p:nvGraphicFramePr>
          <p:cNvPr id="8" name="Table 7"/>
          <p:cNvGraphicFramePr>
            <a:graphicFrameLocks noGrp="1"/>
          </p:cNvGraphicFramePr>
          <p:nvPr/>
        </p:nvGraphicFramePr>
        <p:xfrm>
          <a:off x="2133600" y="2490223"/>
          <a:ext cx="8377083" cy="3733596"/>
        </p:xfrm>
        <a:graphic>
          <a:graphicData uri="http://schemas.openxmlformats.org/drawingml/2006/table">
            <a:tbl>
              <a:tblPr firstRow="1" firstCol="1" bandRow="1"/>
              <a:tblGrid>
                <a:gridCol w="2791763">
                  <a:extLst>
                    <a:ext uri="{9D8B030D-6E8A-4147-A177-3AD203B41FA5}">
                      <a16:colId xmlns:a16="http://schemas.microsoft.com/office/drawing/2014/main" val="20000"/>
                    </a:ext>
                  </a:extLst>
                </a:gridCol>
                <a:gridCol w="2792660">
                  <a:extLst>
                    <a:ext uri="{9D8B030D-6E8A-4147-A177-3AD203B41FA5}">
                      <a16:colId xmlns:a16="http://schemas.microsoft.com/office/drawing/2014/main" val="20001"/>
                    </a:ext>
                  </a:extLst>
                </a:gridCol>
                <a:gridCol w="2792660">
                  <a:extLst>
                    <a:ext uri="{9D8B030D-6E8A-4147-A177-3AD203B41FA5}">
                      <a16:colId xmlns:a16="http://schemas.microsoft.com/office/drawing/2014/main" val="20002"/>
                    </a:ext>
                  </a:extLst>
                </a:gridCol>
              </a:tblGrid>
              <a:tr h="207422">
                <a:tc>
                  <a:txBody>
                    <a:bodyPr/>
                    <a:lstStyle/>
                    <a:p>
                      <a:pPr algn="ctr">
                        <a:lnSpc>
                          <a:spcPct val="107000"/>
                        </a:lnSpc>
                        <a:spcAft>
                          <a:spcPts val="800"/>
                        </a:spcAft>
                      </a:pPr>
                      <a:r>
                        <a:rPr lang="en-CA" sz="1200" b="1">
                          <a:effectLst/>
                          <a:latin typeface="Calibri" panose="020F0502020204030204" pitchFamily="34" charset="0"/>
                          <a:ea typeface="Calibri" panose="020F0502020204030204" pitchFamily="34" charset="0"/>
                          <a:cs typeface="Times New Roman" panose="02020503050405090304" pitchFamily="18" charset="0"/>
                        </a:rPr>
                        <a:t>Field</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b="1">
                          <a:effectLst/>
                          <a:latin typeface="Calibri" panose="020F0502020204030204" pitchFamily="34" charset="0"/>
                          <a:ea typeface="Calibri" panose="020F0502020204030204" pitchFamily="34" charset="0"/>
                          <a:cs typeface="Times New Roman" panose="02020503050405090304" pitchFamily="18" charset="0"/>
                        </a:rPr>
                        <a:t>Description</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b="1" dirty="0">
                          <a:effectLst/>
                          <a:latin typeface="Calibri" panose="020F0502020204030204" pitchFamily="34" charset="0"/>
                          <a:ea typeface="Calibri" panose="020F0502020204030204" pitchFamily="34" charset="0"/>
                          <a:cs typeface="Times New Roman" panose="02020503050405090304" pitchFamily="18" charset="0"/>
                        </a:rPr>
                        <a:t>Type</a:t>
                      </a:r>
                      <a:endParaRPr lang="en-CA" sz="12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7422">
                <a:tc>
                  <a:txBody>
                    <a:bodyPr/>
                    <a:lstStyle/>
                    <a:p>
                      <a:pPr algn="ctr">
                        <a:lnSpc>
                          <a:spcPct val="107000"/>
                        </a:lnSpc>
                        <a:spcAft>
                          <a:spcPts val="800"/>
                        </a:spcAft>
                      </a:pPr>
                      <a:r>
                        <a:rPr lang="en-CA" sz="1200" b="1">
                          <a:effectLst/>
                          <a:latin typeface="Calibri" panose="020F0502020204030204" pitchFamily="34" charset="0"/>
                          <a:ea typeface="Calibri" panose="020F0502020204030204" pitchFamily="34" charset="0"/>
                          <a:cs typeface="Times New Roman" panose="02020503050405090304" pitchFamily="18" charset="0"/>
                        </a:rPr>
                        <a:t>id</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Appointment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datetime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Schedule of Appointment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DATETIME(6)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description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Pet’s Description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notes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Additional Notes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7422">
                <a:tc>
                  <a:txBody>
                    <a:bodyPr/>
                    <a:lstStyle/>
                    <a:p>
                      <a:pPr algn="ctr">
                        <a:lnSpc>
                          <a:spcPct val="107000"/>
                        </a:lnSpc>
                        <a:spcAft>
                          <a:spcPts val="800"/>
                        </a:spcAft>
                      </a:pPr>
                      <a:r>
                        <a:rPr lang="en-CA" sz="1200" b="1">
                          <a:effectLst/>
                          <a:latin typeface="Calibri" panose="020F0502020204030204" pitchFamily="34" charset="0"/>
                          <a:ea typeface="Calibri" panose="020F0502020204030204" pitchFamily="34" charset="0"/>
                          <a:cs typeface="Times New Roman" panose="02020503050405090304" pitchFamily="18" charset="0"/>
                        </a:rPr>
                        <a:t>client_id</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Pet Owner’s identification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BIGINT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7422">
                <a:tc>
                  <a:txBody>
                    <a:bodyPr/>
                    <a:lstStyle/>
                    <a:p>
                      <a:pPr algn="ctr">
                        <a:lnSpc>
                          <a:spcPct val="107000"/>
                        </a:lnSpc>
                        <a:spcAft>
                          <a:spcPts val="800"/>
                        </a:spcAft>
                      </a:pPr>
                      <a:r>
                        <a:rPr lang="en-CA" sz="1200" b="1">
                          <a:effectLst/>
                          <a:latin typeface="Calibri" panose="020F0502020204030204" pitchFamily="34" charset="0"/>
                          <a:ea typeface="Calibri" panose="020F0502020204030204" pitchFamily="34" charset="0"/>
                          <a:cs typeface="Times New Roman" panose="02020503050405090304" pitchFamily="18" charset="0"/>
                        </a:rPr>
                        <a:t>doctor_id</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Doctor’s identification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criticality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If appointment is ‘URGENT’ or ‘REGULAR’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status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Flag to check if appointment is booked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Owner’s 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sms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Owner’s sms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feedback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Doctor’s feedback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deleted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Flag to check if appointment is booked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BIT(1)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age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Pet’s 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breed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Pet’s breed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del_mail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dirty="0">
                          <a:effectLst/>
                          <a:latin typeface="Calibri" panose="020F0502020204030204" pitchFamily="34" charset="0"/>
                          <a:ea typeface="Calibri" panose="020F0502020204030204" pitchFamily="34" charset="0"/>
                          <a:cs typeface="Times New Roman" panose="02020503050405090304" pitchFamily="18" charset="0"/>
                        </a:rPr>
                        <a:t> Deleted 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BIT(1)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updated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dirty="0">
                          <a:effectLst/>
                          <a:latin typeface="Calibri" panose="020F0502020204030204" pitchFamily="34" charset="0"/>
                          <a:ea typeface="Calibri" panose="020F0502020204030204" pitchFamily="34" charset="0"/>
                          <a:cs typeface="Times New Roman" panose="02020503050405090304" pitchFamily="18" charset="0"/>
                        </a:rPr>
                        <a:t> Updated Information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BIT(1)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updated_mail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dirty="0">
                          <a:effectLst/>
                          <a:latin typeface="Calibri" panose="020F0502020204030204" pitchFamily="34" charset="0"/>
                          <a:ea typeface="Calibri" panose="020F0502020204030204" pitchFamily="34" charset="0"/>
                          <a:cs typeface="Times New Roman" panose="02020503050405090304" pitchFamily="18" charset="0"/>
                        </a:rPr>
                        <a:t> Updated 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dirty="0">
                          <a:effectLst/>
                          <a:latin typeface="Calibri" panose="020F0502020204030204" pitchFamily="34" charset="0"/>
                          <a:ea typeface="Calibri" panose="020F0502020204030204" pitchFamily="34" charset="0"/>
                          <a:cs typeface="Times New Roman" panose="02020503050405090304" pitchFamily="18" charset="0"/>
                        </a:rPr>
                        <a:t>BIT(1)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bl>
          </a:graphicData>
        </a:graphic>
      </p:graphicFrame>
    </p:spTree>
  </p:cSld>
  <p:clrMapOvr>
    <a:masterClrMapping/>
  </p:clrMapOvr>
  <p:transition>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Typical Data Definition(contd.)</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43</a:t>
            </a:fld>
            <a:endParaRPr lang="en-US" altLang="ja-JP"/>
          </a:p>
        </p:txBody>
      </p:sp>
      <p:sp>
        <p:nvSpPr>
          <p:cNvPr id="3" name="TextBox 2"/>
          <p:cNvSpPr txBox="1"/>
          <p:nvPr/>
        </p:nvSpPr>
        <p:spPr>
          <a:xfrm>
            <a:off x="1219200" y="1541417"/>
            <a:ext cx="10075817" cy="646331"/>
          </a:xfrm>
          <a:prstGeom prst="rect">
            <a:avLst/>
          </a:prstGeom>
          <a:noFill/>
        </p:spPr>
        <p:txBody>
          <a:bodyPr wrap="square" rtlCol="0">
            <a:spAutoFit/>
          </a:bodyPr>
          <a:lstStyle/>
          <a:p>
            <a:r>
              <a:rPr lang="en-US" b="1" i="1" dirty="0">
                <a:solidFill>
                  <a:srgbClr val="00B050"/>
                </a:solidFill>
              </a:rPr>
              <a:t>Client</a:t>
            </a:r>
            <a:r>
              <a:rPr lang="en-US" i="1" dirty="0">
                <a:solidFill>
                  <a:srgbClr val="00B050"/>
                </a:solidFill>
              </a:rPr>
              <a:t>: </a:t>
            </a:r>
            <a:r>
              <a:rPr lang="en-US" dirty="0"/>
              <a:t>The client details(name, contact, username, password, etc.) are stored in this table. The table is used to keep track of the owner’s information and used to auto-populate the UI after he/she logs in.</a:t>
            </a:r>
            <a:endParaRPr lang="en-IN" i="1" dirty="0"/>
          </a:p>
        </p:txBody>
      </p:sp>
      <p:graphicFrame>
        <p:nvGraphicFramePr>
          <p:cNvPr id="8" name="Table 7"/>
          <p:cNvGraphicFramePr>
            <a:graphicFrameLocks noGrp="1"/>
          </p:cNvGraphicFramePr>
          <p:nvPr/>
        </p:nvGraphicFramePr>
        <p:xfrm>
          <a:off x="2821859" y="2325816"/>
          <a:ext cx="7502011" cy="3780014"/>
        </p:xfrm>
        <a:graphic>
          <a:graphicData uri="http://schemas.openxmlformats.org/drawingml/2006/table">
            <a:tbl>
              <a:tblPr firstRow="1" firstCol="1" bandRow="1"/>
              <a:tblGrid>
                <a:gridCol w="2500135">
                  <a:extLst>
                    <a:ext uri="{9D8B030D-6E8A-4147-A177-3AD203B41FA5}">
                      <a16:colId xmlns:a16="http://schemas.microsoft.com/office/drawing/2014/main" val="20000"/>
                    </a:ext>
                  </a:extLst>
                </a:gridCol>
                <a:gridCol w="2500938">
                  <a:extLst>
                    <a:ext uri="{9D8B030D-6E8A-4147-A177-3AD203B41FA5}">
                      <a16:colId xmlns:a16="http://schemas.microsoft.com/office/drawing/2014/main" val="20001"/>
                    </a:ext>
                  </a:extLst>
                </a:gridCol>
                <a:gridCol w="2500938">
                  <a:extLst>
                    <a:ext uri="{9D8B030D-6E8A-4147-A177-3AD203B41FA5}">
                      <a16:colId xmlns:a16="http://schemas.microsoft.com/office/drawing/2014/main" val="20002"/>
                    </a:ext>
                  </a:extLst>
                </a:gridCol>
              </a:tblGrid>
              <a:tr h="342197">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Field</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Description</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Type</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2197">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Client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BIGINT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2197">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Email ID of Owner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42197">
                <a:tc>
                  <a:txBody>
                    <a:bodyPr/>
                    <a:lstStyle/>
                    <a:p>
                      <a:pPr algn="ctr">
                        <a:lnSpc>
                          <a:spcPct val="107000"/>
                        </a:lnSpc>
                        <a:spcAft>
                          <a:spcPts val="800"/>
                        </a:spcAft>
                      </a:pPr>
                      <a:r>
                        <a:rPr lang="en-CA" sz="1800" dirty="0" err="1">
                          <a:effectLst/>
                          <a:latin typeface="Calibri" panose="020F0502020204030204" pitchFamily="34" charset="0"/>
                          <a:ea typeface="Calibri" panose="020F0502020204030204" pitchFamily="34" charset="0"/>
                          <a:cs typeface="Times New Roman" panose="02020503050405090304" pitchFamily="18" charset="0"/>
                        </a:rPr>
                        <a:t>first_name</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Full name of Owner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2197">
                <a:tc>
                  <a:txBody>
                    <a:bodyPr/>
                    <a:lstStyle/>
                    <a:p>
                      <a:pPr algn="ctr">
                        <a:lnSpc>
                          <a:spcPct val="107000"/>
                        </a:lnSpc>
                        <a:spcAft>
                          <a:spcPts val="800"/>
                        </a:spcAft>
                      </a:pPr>
                      <a:r>
                        <a:rPr lang="en-CA" sz="1800" dirty="0" err="1">
                          <a:effectLst/>
                          <a:latin typeface="Calibri" panose="020F0502020204030204" pitchFamily="34" charset="0"/>
                          <a:ea typeface="Calibri" panose="020F0502020204030204" pitchFamily="34" charset="0"/>
                          <a:cs typeface="Times New Roman" panose="02020503050405090304" pitchFamily="18" charset="0"/>
                        </a:rPr>
                        <a:t>last_name</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VARCHAR(250)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00241">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Password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Hashed password for client login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tabLst>
                          <a:tab pos="920750" algn="ctr"/>
                        </a:tabLst>
                      </a:pPr>
                      <a:r>
                        <a:rPr lang="en-CA" sz="180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2197">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Phone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Client mobile 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BIGINT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42197">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username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Username for client login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VARCHAR(10)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42197">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Pet’s 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VARCHAR(250)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42197">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breed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Pet’s breed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transition>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Typical Data Definition(contd.)</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44</a:t>
            </a:fld>
            <a:endParaRPr lang="en-US" altLang="ja-JP"/>
          </a:p>
        </p:txBody>
      </p:sp>
      <p:sp>
        <p:nvSpPr>
          <p:cNvPr id="3" name="TextBox 2"/>
          <p:cNvSpPr txBox="1"/>
          <p:nvPr/>
        </p:nvSpPr>
        <p:spPr>
          <a:xfrm>
            <a:off x="1219200" y="1558835"/>
            <a:ext cx="10075817" cy="646331"/>
          </a:xfrm>
          <a:prstGeom prst="rect">
            <a:avLst/>
          </a:prstGeom>
          <a:noFill/>
        </p:spPr>
        <p:txBody>
          <a:bodyPr wrap="square" rtlCol="0">
            <a:spAutoFit/>
          </a:bodyPr>
          <a:lstStyle/>
          <a:p>
            <a:r>
              <a:rPr lang="en-US" b="1" i="1" dirty="0">
                <a:solidFill>
                  <a:srgbClr val="00B050"/>
                </a:solidFill>
              </a:rPr>
              <a:t>Doctor</a:t>
            </a:r>
            <a:r>
              <a:rPr lang="en-US" i="1" dirty="0">
                <a:solidFill>
                  <a:srgbClr val="00B050"/>
                </a:solidFill>
              </a:rPr>
              <a:t>: </a:t>
            </a:r>
            <a:r>
              <a:rPr lang="en-US" dirty="0"/>
              <a:t>The Doctor details(name, contact, specialty, username, password, etc.) are stored in this table. The table is used to keep track of the doctor’s information and used to auto-populate the UI after he/she logs in. </a:t>
            </a:r>
            <a:endParaRPr lang="en-IN" i="1" dirty="0"/>
          </a:p>
        </p:txBody>
      </p:sp>
      <p:pic>
        <p:nvPicPr>
          <p:cNvPr id="10" name="Picture 9"/>
          <p:cNvPicPr>
            <a:picLocks noChangeAspect="1"/>
          </p:cNvPicPr>
          <p:nvPr/>
        </p:nvPicPr>
        <p:blipFill>
          <a:blip r:embed="rId2"/>
          <a:stretch>
            <a:fillRect/>
          </a:stretch>
        </p:blipFill>
        <p:spPr>
          <a:xfrm>
            <a:off x="2998571" y="2340987"/>
            <a:ext cx="6198091" cy="3407138"/>
          </a:xfrm>
          <a:prstGeom prst="rect">
            <a:avLst/>
          </a:prstGeom>
        </p:spPr>
      </p:pic>
    </p:spTree>
  </p:cSld>
  <p:clrMapOvr>
    <a:masterClrMapping/>
  </p:clrMapOvr>
  <p:transition>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Typical Data Definition(contd.)</a:t>
            </a:r>
          </a:p>
        </p:txBody>
      </p:sp>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45</a:t>
            </a:fld>
            <a:endParaRPr lang="en-US" altLang="ja-JP"/>
          </a:p>
        </p:txBody>
      </p:sp>
      <p:sp>
        <p:nvSpPr>
          <p:cNvPr id="7" name="TextBox 6"/>
          <p:cNvSpPr txBox="1"/>
          <p:nvPr/>
        </p:nvSpPr>
        <p:spPr>
          <a:xfrm>
            <a:off x="1219200" y="1558835"/>
            <a:ext cx="10075817" cy="369332"/>
          </a:xfrm>
          <a:prstGeom prst="rect">
            <a:avLst/>
          </a:prstGeom>
          <a:noFill/>
        </p:spPr>
        <p:txBody>
          <a:bodyPr wrap="square" rtlCol="0">
            <a:spAutoFit/>
          </a:bodyPr>
          <a:lstStyle/>
          <a:p>
            <a:r>
              <a:rPr lang="en-US" b="1" i="1" dirty="0">
                <a:solidFill>
                  <a:srgbClr val="00B050"/>
                </a:solidFill>
              </a:rPr>
              <a:t>Feedback</a:t>
            </a:r>
            <a:r>
              <a:rPr lang="en-US" i="1" dirty="0">
                <a:solidFill>
                  <a:srgbClr val="00B050"/>
                </a:solidFill>
              </a:rPr>
              <a:t>: </a:t>
            </a:r>
            <a:r>
              <a:rPr lang="en-US" dirty="0"/>
              <a:t>The feedback details are stored in this table (feedback message, feedback date, etc.)</a:t>
            </a:r>
            <a:endParaRPr lang="en-IN" i="1" dirty="0"/>
          </a:p>
        </p:txBody>
      </p:sp>
      <p:graphicFrame>
        <p:nvGraphicFramePr>
          <p:cNvPr id="9" name="Table 8"/>
          <p:cNvGraphicFramePr>
            <a:graphicFrameLocks noGrp="1"/>
          </p:cNvGraphicFramePr>
          <p:nvPr/>
        </p:nvGraphicFramePr>
        <p:xfrm>
          <a:off x="1307691" y="2261419"/>
          <a:ext cx="9987325" cy="3595516"/>
        </p:xfrm>
        <a:graphic>
          <a:graphicData uri="http://schemas.openxmlformats.org/drawingml/2006/table">
            <a:tbl>
              <a:tblPr firstRow="1" firstCol="1" bandRow="1"/>
              <a:tblGrid>
                <a:gridCol w="3328415">
                  <a:extLst>
                    <a:ext uri="{9D8B030D-6E8A-4147-A177-3AD203B41FA5}">
                      <a16:colId xmlns:a16="http://schemas.microsoft.com/office/drawing/2014/main" val="20000"/>
                    </a:ext>
                  </a:extLst>
                </a:gridCol>
                <a:gridCol w="3329455">
                  <a:extLst>
                    <a:ext uri="{9D8B030D-6E8A-4147-A177-3AD203B41FA5}">
                      <a16:colId xmlns:a16="http://schemas.microsoft.com/office/drawing/2014/main" val="20001"/>
                    </a:ext>
                  </a:extLst>
                </a:gridCol>
                <a:gridCol w="3329455">
                  <a:extLst>
                    <a:ext uri="{9D8B030D-6E8A-4147-A177-3AD203B41FA5}">
                      <a16:colId xmlns:a16="http://schemas.microsoft.com/office/drawing/2014/main" val="20002"/>
                    </a:ext>
                  </a:extLst>
                </a:gridCol>
              </a:tblGrid>
              <a:tr h="504418">
                <a:tc>
                  <a:txBody>
                    <a:bodyPr/>
                    <a:lstStyle/>
                    <a:p>
                      <a:pPr algn="ctr">
                        <a:lnSpc>
                          <a:spcPct val="107000"/>
                        </a:lnSpc>
                        <a:spcAft>
                          <a:spcPts val="800"/>
                        </a:spcAft>
                      </a:pPr>
                      <a:r>
                        <a:rPr lang="en-CA" sz="1800" b="1">
                          <a:effectLst/>
                          <a:latin typeface="Calibri" panose="020F0502020204030204" pitchFamily="34" charset="0"/>
                          <a:ea typeface="Calibri" panose="020F0502020204030204" pitchFamily="34" charset="0"/>
                          <a:cs typeface="Times New Roman" panose="02020503050405090304" pitchFamily="18" charset="0"/>
                        </a:rPr>
                        <a:t>Field</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a:effectLst/>
                          <a:latin typeface="Calibri" panose="020F0502020204030204" pitchFamily="34" charset="0"/>
                          <a:ea typeface="Calibri" panose="020F0502020204030204" pitchFamily="34" charset="0"/>
                          <a:cs typeface="Times New Roman" panose="02020503050405090304" pitchFamily="18" charset="0"/>
                        </a:rPr>
                        <a:t>Description</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Type</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04418">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Appointment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BIGINT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27486">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feedback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Reported feedback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4418">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mail_send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Owner’s Email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45940">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client_id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Client Identification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tabLst>
                          <a:tab pos="920750" algn="ctr"/>
                        </a:tabLst>
                      </a:pPr>
                      <a:r>
                        <a:rPr lang="en-CA" sz="1800" dirty="0">
                          <a:effectLst/>
                          <a:latin typeface="Calibri" panose="020F0502020204030204" pitchFamily="34" charset="0"/>
                          <a:ea typeface="Calibri" panose="020F0502020204030204" pitchFamily="34" charset="0"/>
                          <a:cs typeface="Times New Roman" panose="02020503050405090304" pitchFamily="18" charset="0"/>
                        </a:rPr>
                        <a:t>BIGINT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04418">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doctor_id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Doctor Identification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04418">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created_date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Feedback 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DATETIME(6)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transition>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Typical Data Definition(contd.)</a:t>
            </a:r>
          </a:p>
        </p:txBody>
      </p:sp>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46</a:t>
            </a:fld>
            <a:endParaRPr lang="en-US" altLang="ja-JP"/>
          </a:p>
        </p:txBody>
      </p:sp>
      <p:sp>
        <p:nvSpPr>
          <p:cNvPr id="7" name="TextBox 6"/>
          <p:cNvSpPr txBox="1"/>
          <p:nvPr/>
        </p:nvSpPr>
        <p:spPr>
          <a:xfrm>
            <a:off x="1219200" y="1558835"/>
            <a:ext cx="10075817" cy="646331"/>
          </a:xfrm>
          <a:prstGeom prst="rect">
            <a:avLst/>
          </a:prstGeom>
          <a:noFill/>
        </p:spPr>
        <p:txBody>
          <a:bodyPr wrap="square" rtlCol="0">
            <a:spAutoFit/>
          </a:bodyPr>
          <a:lstStyle/>
          <a:p>
            <a:r>
              <a:rPr lang="en-US" b="1" i="1" dirty="0" err="1">
                <a:solidFill>
                  <a:srgbClr val="00B050"/>
                </a:solidFill>
              </a:rPr>
              <a:t>meeting_date</a:t>
            </a:r>
            <a:r>
              <a:rPr lang="en-US" b="1" i="1" dirty="0">
                <a:solidFill>
                  <a:srgbClr val="00B050"/>
                </a:solidFill>
              </a:rPr>
              <a:t>:</a:t>
            </a:r>
            <a:r>
              <a:rPr lang="en-US" i="1" dirty="0">
                <a:solidFill>
                  <a:srgbClr val="00B050"/>
                </a:solidFill>
              </a:rPr>
              <a:t> </a:t>
            </a:r>
            <a:r>
              <a:rPr lang="en-US" dirty="0"/>
              <a:t>Video meeting details are stored in this table (meeting </a:t>
            </a:r>
            <a:r>
              <a:rPr lang="en-US" dirty="0" err="1"/>
              <a:t>url</a:t>
            </a:r>
            <a:r>
              <a:rPr lang="en-US" dirty="0"/>
              <a:t>, meeting password, meeting id, etc.)</a:t>
            </a:r>
            <a:endParaRPr lang="en-IN" i="1" dirty="0"/>
          </a:p>
        </p:txBody>
      </p:sp>
      <p:graphicFrame>
        <p:nvGraphicFramePr>
          <p:cNvPr id="9" name="Table 8"/>
          <p:cNvGraphicFramePr>
            <a:graphicFrameLocks noGrp="1"/>
          </p:cNvGraphicFramePr>
          <p:nvPr/>
        </p:nvGraphicFramePr>
        <p:xfrm>
          <a:off x="1209368" y="2360651"/>
          <a:ext cx="9733935" cy="3686190"/>
        </p:xfrm>
        <a:graphic>
          <a:graphicData uri="http://schemas.openxmlformats.org/drawingml/2006/table">
            <a:tbl>
              <a:tblPr firstRow="1" firstCol="1" bandRow="1"/>
              <a:tblGrid>
                <a:gridCol w="3243951">
                  <a:extLst>
                    <a:ext uri="{9D8B030D-6E8A-4147-A177-3AD203B41FA5}">
                      <a16:colId xmlns:a16="http://schemas.microsoft.com/office/drawing/2014/main" val="20000"/>
                    </a:ext>
                  </a:extLst>
                </a:gridCol>
                <a:gridCol w="3244992">
                  <a:extLst>
                    <a:ext uri="{9D8B030D-6E8A-4147-A177-3AD203B41FA5}">
                      <a16:colId xmlns:a16="http://schemas.microsoft.com/office/drawing/2014/main" val="20001"/>
                    </a:ext>
                  </a:extLst>
                </a:gridCol>
                <a:gridCol w="3244992">
                  <a:extLst>
                    <a:ext uri="{9D8B030D-6E8A-4147-A177-3AD203B41FA5}">
                      <a16:colId xmlns:a16="http://schemas.microsoft.com/office/drawing/2014/main" val="20002"/>
                    </a:ext>
                  </a:extLst>
                </a:gridCol>
              </a:tblGrid>
              <a:tr h="614365">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Field</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Description</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Type</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14365">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Client’s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BIGINT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14365">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password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Meeting password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14365">
                <a:tc>
                  <a:txBody>
                    <a:bodyPr/>
                    <a:lstStyle/>
                    <a:p>
                      <a:pPr algn="ctr">
                        <a:lnSpc>
                          <a:spcPct val="107000"/>
                        </a:lnSpc>
                        <a:spcAft>
                          <a:spcPts val="800"/>
                        </a:spcAft>
                      </a:pPr>
                      <a:r>
                        <a:rPr lang="en-CA" sz="1800" dirty="0" err="1">
                          <a:effectLst/>
                          <a:latin typeface="Calibri" panose="020F0502020204030204" pitchFamily="34" charset="0"/>
                          <a:ea typeface="Calibri" panose="020F0502020204030204" pitchFamily="34" charset="0"/>
                          <a:cs typeface="Times New Roman" panose="02020503050405090304" pitchFamily="18" charset="0"/>
                        </a:rPr>
                        <a:t>url</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Meeting </a:t>
                      </a:r>
                      <a:r>
                        <a:rPr lang="en-CA" sz="1800" dirty="0" err="1">
                          <a:effectLst/>
                          <a:latin typeface="Calibri" panose="020F0502020204030204" pitchFamily="34" charset="0"/>
                          <a:ea typeface="Calibri" panose="020F0502020204030204" pitchFamily="34" charset="0"/>
                          <a:cs typeface="Times New Roman" panose="02020503050405090304" pitchFamily="18" charset="0"/>
                        </a:rPr>
                        <a:t>url</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14365">
                <a:tc>
                  <a:txBody>
                    <a:bodyPr/>
                    <a:lstStyle/>
                    <a:p>
                      <a:pPr algn="ctr">
                        <a:lnSpc>
                          <a:spcPct val="107000"/>
                        </a:lnSpc>
                        <a:spcAft>
                          <a:spcPts val="800"/>
                        </a:spcAft>
                      </a:pPr>
                      <a:r>
                        <a:rPr lang="en-CA" sz="1800" dirty="0" err="1">
                          <a:effectLst/>
                          <a:latin typeface="Calibri" panose="020F0502020204030204" pitchFamily="34" charset="0"/>
                          <a:ea typeface="Calibri" panose="020F0502020204030204" pitchFamily="34" charset="0"/>
                          <a:cs typeface="Times New Roman" panose="02020503050405090304" pitchFamily="18" charset="0"/>
                        </a:rPr>
                        <a:t>meeting_id</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Meeting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14365">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occupied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whether a time slot is occupied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BIT(1)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Typical Data Definition(contd.)</a:t>
            </a:r>
          </a:p>
        </p:txBody>
      </p:sp>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47</a:t>
            </a:fld>
            <a:endParaRPr lang="en-US" altLang="ja-JP"/>
          </a:p>
        </p:txBody>
      </p:sp>
      <p:sp>
        <p:nvSpPr>
          <p:cNvPr id="7" name="TextBox 6"/>
          <p:cNvSpPr txBox="1"/>
          <p:nvPr/>
        </p:nvSpPr>
        <p:spPr>
          <a:xfrm>
            <a:off x="1219200" y="1558835"/>
            <a:ext cx="10075817" cy="369332"/>
          </a:xfrm>
          <a:prstGeom prst="rect">
            <a:avLst/>
          </a:prstGeom>
          <a:noFill/>
        </p:spPr>
        <p:txBody>
          <a:bodyPr wrap="square" rtlCol="0">
            <a:spAutoFit/>
          </a:bodyPr>
          <a:lstStyle/>
          <a:p>
            <a:r>
              <a:rPr lang="en-US" b="1" i="1" dirty="0">
                <a:solidFill>
                  <a:srgbClr val="00B050"/>
                </a:solidFill>
              </a:rPr>
              <a:t>Specialty:</a:t>
            </a:r>
            <a:r>
              <a:rPr lang="en-US" i="1" dirty="0">
                <a:solidFill>
                  <a:srgbClr val="00B050"/>
                </a:solidFill>
              </a:rPr>
              <a:t> </a:t>
            </a:r>
            <a:r>
              <a:rPr lang="en-US" dirty="0"/>
              <a:t>this table store’s the doctor’s specialty </a:t>
            </a:r>
            <a:endParaRPr lang="en-IN" i="1" dirty="0"/>
          </a:p>
        </p:txBody>
      </p:sp>
      <p:graphicFrame>
        <p:nvGraphicFramePr>
          <p:cNvPr id="8" name="Table 7"/>
          <p:cNvGraphicFramePr>
            <a:graphicFrameLocks noGrp="1"/>
          </p:cNvGraphicFramePr>
          <p:nvPr>
            <p:custDataLst>
              <p:tags r:id="rId1"/>
            </p:custDataLst>
          </p:nvPr>
        </p:nvGraphicFramePr>
        <p:xfrm>
          <a:off x="1219200" y="2219274"/>
          <a:ext cx="9733935" cy="1843095"/>
        </p:xfrm>
        <a:graphic>
          <a:graphicData uri="http://schemas.openxmlformats.org/drawingml/2006/table">
            <a:tbl>
              <a:tblPr firstRow="1" firstCol="1" bandRow="1"/>
              <a:tblGrid>
                <a:gridCol w="3243951">
                  <a:extLst>
                    <a:ext uri="{9D8B030D-6E8A-4147-A177-3AD203B41FA5}">
                      <a16:colId xmlns:a16="http://schemas.microsoft.com/office/drawing/2014/main" val="20000"/>
                    </a:ext>
                  </a:extLst>
                </a:gridCol>
                <a:gridCol w="3244992">
                  <a:extLst>
                    <a:ext uri="{9D8B030D-6E8A-4147-A177-3AD203B41FA5}">
                      <a16:colId xmlns:a16="http://schemas.microsoft.com/office/drawing/2014/main" val="20001"/>
                    </a:ext>
                  </a:extLst>
                </a:gridCol>
                <a:gridCol w="3244992">
                  <a:extLst>
                    <a:ext uri="{9D8B030D-6E8A-4147-A177-3AD203B41FA5}">
                      <a16:colId xmlns:a16="http://schemas.microsoft.com/office/drawing/2014/main" val="20002"/>
                    </a:ext>
                  </a:extLst>
                </a:gridCol>
              </a:tblGrid>
              <a:tr h="614365">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Field</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Description</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Type</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14365">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Doctor’s identification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BIGINT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14365">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Specialty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VARCHAR(255)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p:dissolve/>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Video link Agent </a:t>
            </a:r>
          </a:p>
        </p:txBody>
      </p:sp>
      <p:sp>
        <p:nvSpPr>
          <p:cNvPr id="3" name="Content Placeholder 2"/>
          <p:cNvSpPr>
            <a:spLocks noGrp="1"/>
          </p:cNvSpPr>
          <p:nvPr>
            <p:ph idx="1"/>
          </p:nvPr>
        </p:nvSpPr>
        <p:spPr>
          <a:xfrm>
            <a:off x="1219201" y="1626553"/>
            <a:ext cx="10668000" cy="4532312"/>
          </a:xfrm>
        </p:spPr>
        <p:txBody>
          <a:bodyPr/>
          <a:lstStyle/>
          <a:p>
            <a:r>
              <a:rPr lang="en-US"/>
              <a:t>Input Parameters : Soap Request</a:t>
            </a:r>
          </a:p>
          <a:p>
            <a:pPr marL="0" indent="0">
              <a:buNone/>
            </a:pPr>
            <a:endParaRPr lang="en-US"/>
          </a:p>
        </p:txBody>
      </p:sp>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a:t>48</a:t>
            </a:fld>
            <a:endParaRPr lang="en-US" altLang="ja-JP"/>
          </a:p>
        </p:txBody>
      </p:sp>
      <p:graphicFrame>
        <p:nvGraphicFramePr>
          <p:cNvPr id="7" name="Table 6"/>
          <p:cNvGraphicFramePr/>
          <p:nvPr>
            <p:custDataLst>
              <p:tags r:id="rId1"/>
            </p:custDataLst>
          </p:nvPr>
        </p:nvGraphicFramePr>
        <p:xfrm>
          <a:off x="1219200" y="2164715"/>
          <a:ext cx="9188450" cy="3718560"/>
        </p:xfrm>
        <a:graphic>
          <a:graphicData uri="http://schemas.openxmlformats.org/drawingml/2006/table">
            <a:tbl>
              <a:tblPr firstRow="1" bandRow="1">
                <a:tableStyleId>{5C22544A-7EE6-4342-B048-85BDC9FD1C3A}</a:tableStyleId>
              </a:tblPr>
              <a:tblGrid>
                <a:gridCol w="6485890">
                  <a:extLst>
                    <a:ext uri="{9D8B030D-6E8A-4147-A177-3AD203B41FA5}">
                      <a16:colId xmlns:a16="http://schemas.microsoft.com/office/drawing/2014/main" val="20000"/>
                    </a:ext>
                  </a:extLst>
                </a:gridCol>
                <a:gridCol w="2702560">
                  <a:extLst>
                    <a:ext uri="{9D8B030D-6E8A-4147-A177-3AD203B41FA5}">
                      <a16:colId xmlns:a16="http://schemas.microsoft.com/office/drawing/2014/main" val="20001"/>
                    </a:ext>
                  </a:extLst>
                </a:gridCol>
              </a:tblGrid>
              <a:tr h="457200">
                <a:tc>
                  <a:txBody>
                    <a:bodyPr/>
                    <a:lstStyle/>
                    <a:p>
                      <a:pPr>
                        <a:buNone/>
                      </a:pPr>
                      <a:r>
                        <a:rPr lang="en-US" sz="2400"/>
                        <a:t>Parameters</a:t>
                      </a:r>
                    </a:p>
                  </a:txBody>
                  <a:tcPr/>
                </a:tc>
                <a:tc>
                  <a:txBody>
                    <a:bodyPr/>
                    <a:lstStyle/>
                    <a:p>
                      <a:pPr>
                        <a:buNone/>
                      </a:pPr>
                      <a:r>
                        <a:rPr lang="en-US" sz="2400"/>
                        <a:t>Description</a:t>
                      </a:r>
                    </a:p>
                  </a:txBody>
                  <a:tcPr/>
                </a:tc>
                <a:extLst>
                  <a:ext uri="{0D108BD9-81ED-4DB2-BD59-A6C34878D82A}">
                    <a16:rowId xmlns:a16="http://schemas.microsoft.com/office/drawing/2014/main" val="10000"/>
                  </a:ext>
                </a:extLst>
              </a:tr>
              <a:tr h="3261360">
                <a:tc>
                  <a:txBody>
                    <a:bodyPr/>
                    <a:lstStyle/>
                    <a:p>
                      <a:pPr>
                        <a:buNone/>
                      </a:pPr>
                      <a:r>
                        <a:rPr lang="en-US">
                          <a:solidFill>
                            <a:schemeClr val="bg1"/>
                          </a:solidFill>
                        </a:rPr>
                        <a:t> </a:t>
                      </a:r>
                      <a:r>
                        <a:rPr lang="en-US">
                          <a:solidFill>
                            <a:schemeClr val="tx1"/>
                          </a:solidFill>
                        </a:rPr>
                        <a:t> </a:t>
                      </a:r>
                      <a:r>
                        <a:rPr lang="en-US" sz="1400" b="1">
                          <a:solidFill>
                            <a:srgbClr val="002060"/>
                          </a:solidFill>
                          <a:latin typeface="Times New Roman Bold" panose="02020503050405090304" charset="0"/>
                          <a:cs typeface="Times New Roman Bold" panose="02020503050405090304" charset="0"/>
                        </a:rPr>
                        <a:t>&lt;soapenv:Envelope xmlns:soapenv="http://schemas.xmlsoap.org/soap/envelope/" xmlns:eser="http://eservice/"&gt;</a:t>
                      </a:r>
                    </a:p>
                    <a:p>
                      <a:pPr>
                        <a:buNone/>
                      </a:pPr>
                      <a:r>
                        <a:rPr lang="en-US" sz="1400" b="1">
                          <a:solidFill>
                            <a:srgbClr val="002060"/>
                          </a:solidFill>
                          <a:latin typeface="Times New Roman Bold" panose="02020503050405090304" charset="0"/>
                          <a:cs typeface="Times New Roman Bold" panose="02020503050405090304" charset="0"/>
                        </a:rPr>
                        <a:t>   &lt;soapenv:Header/&gt;</a:t>
                      </a:r>
                    </a:p>
                    <a:p>
                      <a:pPr>
                        <a:buNone/>
                      </a:pPr>
                      <a:r>
                        <a:rPr lang="en-US" sz="1400" b="1">
                          <a:solidFill>
                            <a:srgbClr val="002060"/>
                          </a:solidFill>
                          <a:latin typeface="Times New Roman Bold" panose="02020503050405090304" charset="0"/>
                          <a:cs typeface="Times New Roman Bold" panose="02020503050405090304" charset="0"/>
                        </a:rPr>
                        <a:t>   &lt;soapenv:Body&gt;</a:t>
                      </a:r>
                    </a:p>
                    <a:p>
                      <a:pPr>
                        <a:buNone/>
                      </a:pPr>
                      <a:r>
                        <a:rPr lang="en-US" sz="1400" b="1">
                          <a:solidFill>
                            <a:srgbClr val="002060"/>
                          </a:solidFill>
                          <a:latin typeface="Times New Roman Bold" panose="02020503050405090304" charset="0"/>
                          <a:cs typeface="Times New Roman Bold" panose="02020503050405090304" charset="0"/>
                        </a:rPr>
                        <a:t>      &lt;eser:getZoomLink&gt;</a:t>
                      </a:r>
                    </a:p>
                    <a:p>
                      <a:pPr>
                        <a:buNone/>
                      </a:pPr>
                      <a:r>
                        <a:rPr lang="en-US" sz="1400" b="1">
                          <a:solidFill>
                            <a:srgbClr val="002060"/>
                          </a:solidFill>
                          <a:latin typeface="Times New Roman Bold" panose="02020503050405090304" charset="0"/>
                          <a:cs typeface="Times New Roman Bold" panose="02020503050405090304" charset="0"/>
                        </a:rPr>
                        <a:t>         &lt;arg0&gt;</a:t>
                      </a:r>
                    </a:p>
                    <a:p>
                      <a:pPr>
                        <a:buNone/>
                      </a:pPr>
                      <a:r>
                        <a:rPr lang="en-US" sz="1400" b="1">
                          <a:solidFill>
                            <a:srgbClr val="002060"/>
                          </a:solidFill>
                          <a:latin typeface="Times New Roman Bold" panose="02020503050405090304" charset="0"/>
                          <a:cs typeface="Times New Roman Bold" panose="02020503050405090304" charset="0"/>
                        </a:rPr>
                        <a:t>            &lt;surname&gt;Client Surname&lt;/surname&gt;</a:t>
                      </a:r>
                    </a:p>
                    <a:p>
                      <a:pPr>
                        <a:buNone/>
                      </a:pPr>
                      <a:r>
                        <a:rPr lang="en-US" sz="1400" b="1">
                          <a:solidFill>
                            <a:srgbClr val="002060"/>
                          </a:solidFill>
                          <a:latin typeface="Times New Roman Bold" panose="02020503050405090304" charset="0"/>
                          <a:cs typeface="Times New Roman Bold" panose="02020503050405090304" charset="0"/>
                        </a:rPr>
                        <a:t>            &lt;username&gt;Client Name&lt;/username&gt;</a:t>
                      </a:r>
                    </a:p>
                    <a:p>
                      <a:pPr>
                        <a:buNone/>
                      </a:pPr>
                      <a:r>
                        <a:rPr lang="en-US" sz="1400" b="1">
                          <a:solidFill>
                            <a:srgbClr val="002060"/>
                          </a:solidFill>
                          <a:latin typeface="Times New Roman Bold" panose="02020503050405090304" charset="0"/>
                          <a:cs typeface="Times New Roman Bold" panose="02020503050405090304" charset="0"/>
                        </a:rPr>
                        <a:t>         &lt;/arg0&gt;</a:t>
                      </a:r>
                    </a:p>
                    <a:p>
                      <a:pPr>
                        <a:buNone/>
                      </a:pPr>
                      <a:r>
                        <a:rPr lang="en-US" sz="1400" b="1">
                          <a:solidFill>
                            <a:srgbClr val="002060"/>
                          </a:solidFill>
                          <a:latin typeface="Times New Roman Bold" panose="02020503050405090304" charset="0"/>
                          <a:cs typeface="Times New Roman Bold" panose="02020503050405090304" charset="0"/>
                        </a:rPr>
                        <a:t>      &lt;/eser:getZoomLink&gt;</a:t>
                      </a:r>
                    </a:p>
                    <a:p>
                      <a:pPr>
                        <a:buNone/>
                      </a:pPr>
                      <a:r>
                        <a:rPr lang="en-US" sz="1400" b="1">
                          <a:solidFill>
                            <a:srgbClr val="002060"/>
                          </a:solidFill>
                          <a:latin typeface="Times New Roman Bold" panose="02020503050405090304" charset="0"/>
                          <a:cs typeface="Times New Roman Bold" panose="02020503050405090304" charset="0"/>
                        </a:rPr>
                        <a:t>   &lt;/soapenv:Body&gt;</a:t>
                      </a:r>
                    </a:p>
                    <a:p>
                      <a:pPr>
                        <a:buNone/>
                      </a:pPr>
                      <a:r>
                        <a:rPr lang="en-US" sz="1400" b="1">
                          <a:solidFill>
                            <a:srgbClr val="002060"/>
                          </a:solidFill>
                          <a:latin typeface="Times New Roman Bold" panose="02020503050405090304" charset="0"/>
                          <a:cs typeface="Times New Roman Bold" panose="02020503050405090304" charset="0"/>
                        </a:rPr>
                        <a:t>&lt;/soapenv:Envelope&gt;</a:t>
                      </a:r>
                      <a:endParaRPr lang="en-US" sz="1400" b="1">
                        <a:solidFill>
                          <a:schemeClr val="bg1"/>
                        </a:solidFill>
                        <a:latin typeface="Times New Roman Bold" panose="02020503050405090304" charset="0"/>
                        <a:cs typeface="Times New Roman Bold" panose="02020503050405090304" charset="0"/>
                      </a:endParaRPr>
                    </a:p>
                    <a:p>
                      <a:pPr>
                        <a:buNone/>
                      </a:pPr>
                      <a:endParaRPr lang="en-US">
                        <a:solidFill>
                          <a:schemeClr val="bg1"/>
                        </a:solidFill>
                      </a:endParaRPr>
                    </a:p>
                    <a:p>
                      <a:pPr>
                        <a:buNone/>
                      </a:pPr>
                      <a:r>
                        <a:rPr lang="en-US">
                          <a:solidFill>
                            <a:schemeClr val="bg1"/>
                          </a:solidFill>
                        </a:rPr>
                        <a:t> </a:t>
                      </a:r>
                    </a:p>
                  </a:txBody>
                  <a:tcPr/>
                </a:tc>
                <a:tc>
                  <a:txBody>
                    <a:bodyPr/>
                    <a:lstStyle/>
                    <a:p>
                      <a:pPr>
                        <a:buNone/>
                      </a:pPr>
                      <a:r>
                        <a:rPr lang="en-US"/>
                        <a:t>Client information such as username and surname is sent in the request.</a:t>
                      </a:r>
                    </a:p>
                  </a:txBody>
                  <a:tcPr/>
                </a:tc>
                <a:extLst>
                  <a:ext uri="{0D108BD9-81ED-4DB2-BD59-A6C34878D82A}">
                    <a16:rowId xmlns:a16="http://schemas.microsoft.com/office/drawing/2014/main" val="10001"/>
                  </a:ext>
                </a:extLst>
              </a:tr>
            </a:tbl>
          </a:graphicData>
        </a:graphic>
      </p:graphicFrame>
    </p:spTree>
  </p:cSld>
  <p:clrMapOvr>
    <a:masterClrMapping/>
  </p:clrMapOvr>
  <p:transition>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Video link Agent(contd)</a:t>
            </a:r>
          </a:p>
        </p:txBody>
      </p:sp>
      <p:sp>
        <p:nvSpPr>
          <p:cNvPr id="3" name="Content Placeholder 2"/>
          <p:cNvSpPr>
            <a:spLocks noGrp="1"/>
          </p:cNvSpPr>
          <p:nvPr>
            <p:ph idx="1"/>
          </p:nvPr>
        </p:nvSpPr>
        <p:spPr/>
        <p:txBody>
          <a:bodyPr/>
          <a:lstStyle/>
          <a:p>
            <a:r>
              <a:rPr lang="en-US">
                <a:solidFill>
                  <a:schemeClr val="tx1"/>
                </a:solidFill>
              </a:rPr>
              <a:t>Output Parameters : Soap Response</a:t>
            </a:r>
          </a:p>
        </p:txBody>
      </p:sp>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a:t>49</a:t>
            </a:fld>
            <a:endParaRPr lang="en-US" altLang="ja-JP"/>
          </a:p>
        </p:txBody>
      </p:sp>
      <p:graphicFrame>
        <p:nvGraphicFramePr>
          <p:cNvPr id="7" name="Table 6"/>
          <p:cNvGraphicFramePr/>
          <p:nvPr>
            <p:custDataLst>
              <p:tags r:id="rId1"/>
            </p:custDataLst>
          </p:nvPr>
        </p:nvGraphicFramePr>
        <p:xfrm>
          <a:off x="1614170" y="2175510"/>
          <a:ext cx="9169400" cy="3498850"/>
        </p:xfrm>
        <a:graphic>
          <a:graphicData uri="http://schemas.openxmlformats.org/drawingml/2006/table">
            <a:tbl>
              <a:tblPr firstRow="1" bandRow="1">
                <a:tableStyleId>{5C22544A-7EE6-4342-B048-85BDC9FD1C3A}</a:tableStyleId>
              </a:tblPr>
              <a:tblGrid>
                <a:gridCol w="6842125">
                  <a:extLst>
                    <a:ext uri="{9D8B030D-6E8A-4147-A177-3AD203B41FA5}">
                      <a16:colId xmlns:a16="http://schemas.microsoft.com/office/drawing/2014/main" val="20000"/>
                    </a:ext>
                  </a:extLst>
                </a:gridCol>
                <a:gridCol w="2327275">
                  <a:extLst>
                    <a:ext uri="{9D8B030D-6E8A-4147-A177-3AD203B41FA5}">
                      <a16:colId xmlns:a16="http://schemas.microsoft.com/office/drawing/2014/main" val="20001"/>
                    </a:ext>
                  </a:extLst>
                </a:gridCol>
              </a:tblGrid>
              <a:tr h="584200">
                <a:tc>
                  <a:txBody>
                    <a:bodyPr/>
                    <a:lstStyle/>
                    <a:p>
                      <a:pPr>
                        <a:buNone/>
                      </a:pPr>
                      <a:r>
                        <a:rPr lang="en-US" sz="2400"/>
                        <a:t>Parameters</a:t>
                      </a:r>
                    </a:p>
                  </a:txBody>
                  <a:tcPr/>
                </a:tc>
                <a:tc>
                  <a:txBody>
                    <a:bodyPr/>
                    <a:lstStyle/>
                    <a:p>
                      <a:pPr>
                        <a:buNone/>
                      </a:pPr>
                      <a:r>
                        <a:rPr lang="en-US" sz="2400"/>
                        <a:t>Description</a:t>
                      </a:r>
                    </a:p>
                  </a:txBody>
                  <a:tcPr/>
                </a:tc>
                <a:extLst>
                  <a:ext uri="{0D108BD9-81ED-4DB2-BD59-A6C34878D82A}">
                    <a16:rowId xmlns:a16="http://schemas.microsoft.com/office/drawing/2014/main" val="10000"/>
                  </a:ext>
                </a:extLst>
              </a:tr>
              <a:tr h="2914650">
                <a:tc>
                  <a:txBody>
                    <a:bodyPr/>
                    <a:lstStyle/>
                    <a:p>
                      <a:pPr>
                        <a:buNone/>
                      </a:pPr>
                      <a:r>
                        <a:rPr lang="en-US" sz="1400" b="1">
                          <a:solidFill>
                            <a:srgbClr val="002060"/>
                          </a:solidFill>
                          <a:latin typeface="Times New Roman Bold" panose="02020503050405090304" charset="0"/>
                          <a:cs typeface="Times New Roman Bold" panose="02020503050405090304" charset="0"/>
                        </a:rPr>
                        <a:t>&lt;S:Envelope xmlns:S="http://schemas.xmlsoap.org/soap/envelope/"&gt;</a:t>
                      </a:r>
                    </a:p>
                    <a:p>
                      <a:pPr>
                        <a:buNone/>
                      </a:pPr>
                      <a:r>
                        <a:rPr lang="en-US" sz="1400" b="1">
                          <a:solidFill>
                            <a:srgbClr val="002060"/>
                          </a:solidFill>
                          <a:latin typeface="Times New Roman Bold" panose="02020503050405090304" charset="0"/>
                          <a:cs typeface="Times New Roman Bold" panose="02020503050405090304" charset="0"/>
                        </a:rPr>
                        <a:t>   &lt;S:Body&gt;</a:t>
                      </a:r>
                    </a:p>
                    <a:p>
                      <a:pPr>
                        <a:buNone/>
                      </a:pPr>
                      <a:r>
                        <a:rPr lang="en-US" sz="1400" b="1">
                          <a:solidFill>
                            <a:srgbClr val="002060"/>
                          </a:solidFill>
                          <a:latin typeface="Times New Roman Bold" panose="02020503050405090304" charset="0"/>
                          <a:cs typeface="Times New Roman Bold" panose="02020503050405090304" charset="0"/>
                        </a:rPr>
                        <a:t>      &lt;ns2:getZoomLinkResponse xmlns:ns2="http://eservice/"&gt;</a:t>
                      </a:r>
                    </a:p>
                    <a:p>
                      <a:pPr>
                        <a:buNone/>
                      </a:pPr>
                      <a:r>
                        <a:rPr lang="en-US" sz="1400" b="1">
                          <a:solidFill>
                            <a:srgbClr val="002060"/>
                          </a:solidFill>
                          <a:latin typeface="Times New Roman Bold" panose="02020503050405090304" charset="0"/>
                          <a:cs typeface="Times New Roman Bold" panose="02020503050405090304" charset="0"/>
                        </a:rPr>
                        <a:t>         &lt;return&gt;</a:t>
                      </a:r>
                    </a:p>
                    <a:p>
                      <a:pPr>
                        <a:buNone/>
                      </a:pPr>
                      <a:r>
                        <a:rPr lang="en-US" sz="1400" b="1">
                          <a:solidFill>
                            <a:srgbClr val="002060"/>
                          </a:solidFill>
                          <a:latin typeface="Times New Roman Bold" panose="02020503050405090304" charset="0"/>
                          <a:cs typeface="Times New Roman Bold" panose="02020503050405090304" charset="0"/>
                        </a:rPr>
                        <a:t>            &lt;zoomLinkList&gt;</a:t>
                      </a:r>
                    </a:p>
                    <a:p>
                      <a:pPr>
                        <a:buNone/>
                      </a:pPr>
                      <a:r>
                        <a:rPr lang="en-US" sz="1400" b="1">
                          <a:solidFill>
                            <a:srgbClr val="002060"/>
                          </a:solidFill>
                          <a:latin typeface="Times New Roman Bold" panose="02020503050405090304" charset="0"/>
                          <a:cs typeface="Times New Roman Bold" panose="02020503050405090304" charset="0"/>
                        </a:rPr>
                        <a:t>               &lt;meetingId&gt;424 588 1231&lt;/meetingId&gt;</a:t>
                      </a:r>
                    </a:p>
                    <a:p>
                      <a:pPr>
                        <a:buNone/>
                      </a:pPr>
                      <a:r>
                        <a:rPr lang="en-US" sz="1400" b="1">
                          <a:solidFill>
                            <a:srgbClr val="002060"/>
                          </a:solidFill>
                          <a:latin typeface="Times New Roman Bold" panose="02020503050405090304" charset="0"/>
                          <a:cs typeface="Times New Roman Bold" panose="02020503050405090304" charset="0"/>
                        </a:rPr>
                        <a:t>               &lt;password&gt;Engg696&lt;/password&gt;</a:t>
                      </a:r>
                    </a:p>
                    <a:p>
                      <a:pPr>
                        <a:buNone/>
                      </a:pPr>
                      <a:r>
                        <a:rPr lang="en-US" sz="1400" b="1">
                          <a:solidFill>
                            <a:srgbClr val="002060"/>
                          </a:solidFill>
                          <a:latin typeface="Times New Roman Bold" panose="02020503050405090304" charset="0"/>
                          <a:cs typeface="Times New Roman Bold" panose="02020503050405090304" charset="0"/>
                        </a:rPr>
                        <a:t>               &lt;url&gt;https://ucalgary.zoom.us/j/4245881231&lt;/url&gt;</a:t>
                      </a:r>
                    </a:p>
                    <a:p>
                      <a:pPr>
                        <a:buNone/>
                      </a:pPr>
                      <a:r>
                        <a:rPr lang="en-US" sz="1400" b="1">
                          <a:solidFill>
                            <a:srgbClr val="002060"/>
                          </a:solidFill>
                          <a:latin typeface="Times New Roman Bold" panose="02020503050405090304" charset="0"/>
                          <a:cs typeface="Times New Roman Bold" panose="02020503050405090304" charset="0"/>
                        </a:rPr>
                        <a:t>            &lt;/zoomLinkList&gt;</a:t>
                      </a:r>
                    </a:p>
                    <a:p>
                      <a:pPr>
                        <a:buNone/>
                      </a:pPr>
                      <a:r>
                        <a:rPr lang="en-US" sz="1400" b="1">
                          <a:solidFill>
                            <a:srgbClr val="002060"/>
                          </a:solidFill>
                          <a:latin typeface="Times New Roman Bold" panose="02020503050405090304" charset="0"/>
                          <a:cs typeface="Times New Roman Bold" panose="02020503050405090304" charset="0"/>
                        </a:rPr>
                        <a:t>         &lt;/return&gt;</a:t>
                      </a:r>
                    </a:p>
                    <a:p>
                      <a:pPr>
                        <a:buNone/>
                      </a:pPr>
                      <a:r>
                        <a:rPr lang="en-US" sz="1400" b="1">
                          <a:solidFill>
                            <a:srgbClr val="002060"/>
                          </a:solidFill>
                          <a:latin typeface="Times New Roman Bold" panose="02020503050405090304" charset="0"/>
                          <a:cs typeface="Times New Roman Bold" panose="02020503050405090304" charset="0"/>
                        </a:rPr>
                        <a:t>      &lt;/ns2:getZoomLinkResponse&gt;</a:t>
                      </a:r>
                    </a:p>
                    <a:p>
                      <a:pPr>
                        <a:buNone/>
                      </a:pPr>
                      <a:r>
                        <a:rPr lang="en-US" sz="1400" b="1">
                          <a:solidFill>
                            <a:srgbClr val="002060"/>
                          </a:solidFill>
                          <a:latin typeface="Times New Roman Bold" panose="02020503050405090304" charset="0"/>
                          <a:cs typeface="Times New Roman Bold" panose="02020503050405090304" charset="0"/>
                        </a:rPr>
                        <a:t>   &lt;/S:Body&gt;</a:t>
                      </a:r>
                    </a:p>
                    <a:p>
                      <a:pPr>
                        <a:buNone/>
                      </a:pPr>
                      <a:r>
                        <a:rPr lang="en-US" sz="1400" b="1">
                          <a:solidFill>
                            <a:srgbClr val="002060"/>
                          </a:solidFill>
                          <a:latin typeface="Times New Roman Bold" panose="02020503050405090304" charset="0"/>
                          <a:cs typeface="Times New Roman Bold" panose="02020503050405090304" charset="0"/>
                        </a:rPr>
                        <a:t>&lt;/S:Envelope</a:t>
                      </a:r>
                      <a:r>
                        <a:rPr lang="en-US" sz="1400" b="1">
                          <a:solidFill>
                            <a:schemeClr val="tx1"/>
                          </a:solidFill>
                          <a:latin typeface="Times New Roman Bold" panose="02020503050405090304" charset="0"/>
                          <a:cs typeface="Times New Roman Bold" panose="02020503050405090304" charset="0"/>
                        </a:rPr>
                        <a:t>&gt;</a:t>
                      </a:r>
                    </a:p>
                  </a:txBody>
                  <a:tcPr/>
                </a:tc>
                <a:tc>
                  <a:txBody>
                    <a:bodyPr/>
                    <a:lstStyle/>
                    <a:p>
                      <a:pPr>
                        <a:buNone/>
                      </a:pPr>
                      <a:r>
                        <a:rPr lang="en-US" sz="1600"/>
                        <a:t>Meeting details such as the meetting id, password and the video link is recieved ed as the                                                     </a:t>
                      </a:r>
                    </a:p>
                  </a:txBody>
                  <a:tcPr/>
                </a:tc>
                <a:extLst>
                  <a:ext uri="{0D108BD9-81ED-4DB2-BD59-A6C34878D82A}">
                    <a16:rowId xmlns:a16="http://schemas.microsoft.com/office/drawing/2014/main" val="10001"/>
                  </a:ext>
                </a:extLst>
              </a:tr>
            </a:tbl>
          </a:graphicData>
        </a:graphic>
      </p:graphicFrame>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3. Assumptions</a:t>
            </a:r>
          </a:p>
        </p:txBody>
      </p:sp>
      <p:sp>
        <p:nvSpPr>
          <p:cNvPr id="3" name="Content Placeholder 2"/>
          <p:cNvSpPr>
            <a:spLocks noGrp="1"/>
          </p:cNvSpPr>
          <p:nvPr>
            <p:ph idx="1"/>
          </p:nvPr>
        </p:nvSpPr>
        <p:spPr/>
        <p:txBody>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503050405090304" pitchFamily="18" charset="0"/>
              </a:rPr>
              <a:t>To enable video interaction between the doctor and the patient, the system will use existing video conferencing platforms (ZOOM/ Google Meet, etc.)</a:t>
            </a:r>
            <a:endParaRPr lang="en-CA" sz="2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503050405090304" pitchFamily="18" charset="0"/>
              </a:rPr>
              <a:t>The user schedules their appointment using a web interface. The interface captures the user preferences and updates the available time slots in real time. </a:t>
            </a:r>
            <a:endParaRPr lang="en-CA" sz="2800" dirty="0">
              <a:effectLst/>
              <a:latin typeface="Calibri" panose="020F0502020204030204" pitchFamily="34" charset="0"/>
              <a:ea typeface="Calibri" panose="020F0502020204030204" pitchFamily="34" charset="0"/>
              <a:cs typeface="Times New Roman" panose="02020503050405090304" pitchFamily="18" charset="0"/>
            </a:endParaRPr>
          </a:p>
          <a:p>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5</a:t>
            </a:fld>
            <a:endParaRPr lang="en-US" altLang="ja-JP"/>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4. Requirements</a:t>
            </a:r>
          </a:p>
        </p:txBody>
      </p:sp>
      <p:sp>
        <p:nvSpPr>
          <p:cNvPr id="3" name="Content Placeholder 2"/>
          <p:cNvSpPr>
            <a:spLocks noGrp="1"/>
          </p:cNvSpPr>
          <p:nvPr>
            <p:ph idx="1"/>
          </p:nvPr>
        </p:nvSpPr>
        <p:spPr/>
        <p:txBody>
          <a:bodyPr/>
          <a:lstStyle/>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The Video Enabled e-Vet System shall provide a web interface allowing the clients to login and register themselves.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allow patients to schedule their appointments.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record patient’s profile in a database and display it based on their name/id.</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remind patients of their appointments.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send an appointment confirmation to the patient, including an invitation to the scheduled video enabled meeting</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provide multiple printable letter templates to doctors</a:t>
            </a:r>
          </a:p>
          <a:p>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6</a:t>
            </a:fld>
            <a:endParaRPr lang="en-US" altLang="ja-JP"/>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Wish List (Not Implemented)</a:t>
            </a:r>
            <a:endParaRPr lang="en-CA" dirty="0"/>
          </a:p>
        </p:txBody>
      </p:sp>
      <p:sp>
        <p:nvSpPr>
          <p:cNvPr id="3" name="Content Placeholder 2"/>
          <p:cNvSpPr>
            <a:spLocks noGrp="1"/>
          </p:cNvSpPr>
          <p:nvPr>
            <p:ph idx="1"/>
          </p:nvPr>
        </p:nvSpPr>
        <p:spPr/>
        <p:txBody>
          <a:bodyPr/>
          <a:lstStyle/>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The e-vet system can send a recommendation letter to specialists on behalf of doctors.</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should offer multiple payment options.</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should have a mechanism to reply to instant scientific questions to physicians (similar to an encyclopedia).</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can search in the ontology for relevant documents. </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Doctors can also register themselves on the portal, giving the client freedom to choose their doctor(s).</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Recording patient feedback on the doctor and doctor feedback on the patient.</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E-pharmacy: customers can purchase medicines and other essentials through the portal and get them delivered to their homes. </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Patients can complete a lab requisition through the portal.</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Patients can communicate with the doctor via text messaging.</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The system should display desired graphs and statistics based on a </a:t>
            </a:r>
            <a:r>
              <a:rPr lang="en-CA" sz="1600" dirty="0">
                <a:latin typeface="Calibri" panose="020F0502020204030204" pitchFamily="34" charset="0"/>
                <a:ea typeface="Calibri" panose="020F0502020204030204" pitchFamily="34" charset="0"/>
                <a:cs typeface="Times New Roman" panose="02020503050405090304" pitchFamily="18" charset="0"/>
              </a:rPr>
              <a:t>patient’s/doctor’s profile.</a:t>
            </a:r>
          </a:p>
          <a:p>
            <a:endParaRPr lang="en-CA" sz="16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7</a:t>
            </a:fld>
            <a:endParaRPr lang="en-US" altLang="ja-JP" dirty="0"/>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System Architecture</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8</a:t>
            </a:fld>
            <a:endParaRPr lang="en-US" altLang="ja-JP" dirty="0"/>
          </a:p>
        </p:txBody>
      </p:sp>
      <p:sp>
        <p:nvSpPr>
          <p:cNvPr id="7" name="Rectangle 3"/>
          <p:cNvSpPr txBox="1">
            <a:spLocks noChangeArrowheads="1"/>
          </p:cNvSpPr>
          <p:nvPr/>
        </p:nvSpPr>
        <p:spPr bwMode="auto">
          <a:xfrm>
            <a:off x="1422401" y="1403350"/>
            <a:ext cx="10160000" cy="4613864"/>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9pPr>
          </a:lstStyle>
          <a:p>
            <a:pPr marL="285750" indent="-285750">
              <a:buClr>
                <a:srgbClr val="002060"/>
              </a:buClr>
              <a:buFont typeface="Wingdings" panose="05000000000000000000" pitchFamily="2" charset="2"/>
              <a:buChar char="§"/>
            </a:pPr>
            <a:r>
              <a:rPr lang="en-US" sz="1950" dirty="0"/>
              <a:t>We have designed an Java web-application with interactive stand-alone interface for the customer to register and book appointments. There is a similar interface designed for Doctors to login and check their schedules.</a:t>
            </a:r>
          </a:p>
          <a:p>
            <a:pPr marL="285750" indent="-285750">
              <a:buClr>
                <a:srgbClr val="002060"/>
              </a:buClr>
              <a:buFont typeface="Wingdings" panose="05000000000000000000" pitchFamily="2" charset="2"/>
              <a:buChar char="§"/>
            </a:pPr>
            <a:r>
              <a:rPr lang="en-US" sz="1950" dirty="0"/>
              <a:t>The web-application communicates with the user through the interface, and stores the data persistently on a MySQL database. To seamlessly transfer the data from the UI to the database server, we have implemented MVC architecture.</a:t>
            </a:r>
          </a:p>
          <a:p>
            <a:pPr marL="285750" indent="-285750">
              <a:buClr>
                <a:srgbClr val="002060"/>
              </a:buClr>
              <a:buFont typeface="Wingdings" panose="05000000000000000000" pitchFamily="2" charset="2"/>
              <a:buChar char="§"/>
            </a:pPr>
            <a:r>
              <a:rPr lang="en-US" sz="1950" dirty="0"/>
              <a:t>The functionalities to send SMS messages for notifying successful appointment booking, we are using Restful APIs provided from Twilio. To generate the Zoom video link, we have utilized web-services through Soap/HTTP. </a:t>
            </a:r>
          </a:p>
          <a:p>
            <a:pPr marL="285750" indent="-285750">
              <a:buClr>
                <a:srgbClr val="002060"/>
              </a:buClr>
              <a:buFont typeface="Wingdings" panose="05000000000000000000" pitchFamily="2" charset="2"/>
              <a:buChar char="§"/>
            </a:pPr>
            <a:r>
              <a:rPr lang="en-US" sz="1950" dirty="0"/>
              <a:t>There are certain agents running on the backend, to facilitate the sending of E-mail notifications to the client in case of Appointment booking, cancellation and updates. Moreover, these agents also manage the auto-rescheduling of appointments in case there is an appointment already scheduled at the selected date/time. SMS notifications are sent in case of a successful appointment booking. In case of cancellation activities, the agent update the database and send a client an intimation mail.</a:t>
            </a:r>
            <a:br>
              <a:rPr lang="en-US" sz="1950" dirty="0"/>
            </a:br>
            <a:endParaRPr lang="en-US" sz="1950" kern="0" dirty="0">
              <a:latin typeface="Times New Roman" panose="02020503050405090304" pitchFamily="18" charset="0"/>
              <a:cs typeface="Times New Roman" panose="02020503050405090304" pitchFamily="18" charset="0"/>
            </a:endParaRPr>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Architecture(contd.)</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9</a:t>
            </a:fld>
            <a:endParaRPr lang="en-US" altLang="ja-JP" dirty="0"/>
          </a:p>
        </p:txBody>
      </p:sp>
      <p:sp>
        <p:nvSpPr>
          <p:cNvPr id="7" name="Rectangle 3"/>
          <p:cNvSpPr txBox="1">
            <a:spLocks noChangeArrowheads="1"/>
          </p:cNvSpPr>
          <p:nvPr/>
        </p:nvSpPr>
        <p:spPr bwMode="auto">
          <a:xfrm>
            <a:off x="1422401" y="1550126"/>
            <a:ext cx="10160000" cy="4467088"/>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9pPr>
          </a:lstStyle>
          <a:p>
            <a:pPr marL="285750" indent="-285750">
              <a:buClr>
                <a:srgbClr val="002060"/>
              </a:buClr>
              <a:buFont typeface="Wingdings" panose="05000000000000000000" pitchFamily="2" charset="2"/>
              <a:buChar char="§"/>
            </a:pPr>
            <a:r>
              <a:rPr lang="en-US" sz="1950" dirty="0"/>
              <a:t>The client first registers as a user. In the registration screen, basic information such as client email, telephone, etc. is taken from the user and fed into the ‘client’ table. Upon successful registration, he will be able to login.</a:t>
            </a:r>
          </a:p>
          <a:p>
            <a:pPr marL="285750" indent="-285750">
              <a:buClr>
                <a:srgbClr val="002060"/>
              </a:buClr>
              <a:buFont typeface="Wingdings" panose="05000000000000000000" pitchFamily="2" charset="2"/>
              <a:buChar char="§"/>
            </a:pPr>
            <a:r>
              <a:rPr lang="en-US" sz="1950" dirty="0"/>
              <a:t>After login, the user creates an appointment by choosing the doctor, the suitable time and the pet details(breed, age, symptoms, etc.). He can then either reschedule the appointment or delete it. </a:t>
            </a:r>
          </a:p>
          <a:p>
            <a:pPr marL="285750" indent="-285750">
              <a:buClr>
                <a:srgbClr val="002060"/>
              </a:buClr>
              <a:buFont typeface="Wingdings" panose="05000000000000000000" pitchFamily="2" charset="2"/>
              <a:buChar char="§"/>
            </a:pPr>
            <a:r>
              <a:rPr lang="en-US" sz="1950" dirty="0"/>
              <a:t>Once an appointment is booked/updated/cancelled, respective SMSs are sent to the user for notification purpose. The doctor/patient also get an email message for confirmation. The online meeting details are sent in the notification.</a:t>
            </a:r>
          </a:p>
          <a:p>
            <a:pPr marL="285750" indent="-285750">
              <a:buClr>
                <a:srgbClr val="002060"/>
              </a:buClr>
              <a:buFont typeface="Wingdings" panose="05000000000000000000" pitchFamily="2" charset="2"/>
              <a:buChar char="§"/>
            </a:pPr>
            <a:r>
              <a:rPr lang="en-US" sz="1950" dirty="0"/>
              <a:t>The doctor logs in to check the appointments scheduled, and after diagnosing the patient the doctor will have to complete the appointment from the UI. Instantly, he will receive a mail asking for his feedback(managed through an agent). Once he submits the feedback, the agent will store the feedback in the ‘feedback’ table. </a:t>
            </a:r>
          </a:p>
          <a:p>
            <a:pPr marL="285750" indent="-285750">
              <a:buClr>
                <a:srgbClr val="002060"/>
              </a:buClr>
              <a:buFont typeface="Wingdings" panose="05000000000000000000" pitchFamily="2" charset="2"/>
              <a:buChar char="§"/>
            </a:pPr>
            <a:r>
              <a:rPr lang="en-US" sz="1950" dirty="0"/>
              <a:t>The Pdf Agent then filters the ‘feedback’ table and sends notification mails to the respective clients to provide them a link to download the report. </a:t>
            </a:r>
            <a:endParaRPr lang="en-US" sz="1950" kern="0" dirty="0">
              <a:latin typeface="Times New Roman" panose="02020503050405090304" pitchFamily="18" charset="0"/>
              <a:cs typeface="Times New Roman" panose="02020503050405090304" pitchFamily="18" charset="0"/>
            </a:endParaRPr>
          </a:p>
        </p:txBody>
      </p:sp>
    </p:spTree>
  </p:cSld>
  <p:clrMapOvr>
    <a:masterClrMapping/>
  </p:clrMapOvr>
  <p:transition>
    <p:dissolve/>
  </p:transition>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7d4a624c-6dfd-4d97-a214-758ab17fba2d}"/>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349f674b-f542-42c4-bc1a-353a713e7c45}"/>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663554d3-cd4b-4c2e-86e1-6d6dbbf29a51}"/>
</p:tagLst>
</file>

<file path=ppt/theme/theme1.xml><?xml version="1.0" encoding="utf-8"?>
<a:theme xmlns:a="http://schemas.openxmlformats.org/drawingml/2006/main" name="UofC_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MS PGothic"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MS PGothic" pitchFamily="50"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5294</Words>
  <Application>Microsoft Office PowerPoint</Application>
  <PresentationFormat>Widescreen</PresentationFormat>
  <Paragraphs>711</Paragraphs>
  <Slides>49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 Rounded MT Bold</vt:lpstr>
      <vt:lpstr>Calibri</vt:lpstr>
      <vt:lpstr>Tahoma</vt:lpstr>
      <vt:lpstr>Times New Roman</vt:lpstr>
      <vt:lpstr>Times New Roman Bold</vt:lpstr>
      <vt:lpstr>TimesNewRomanPS-BoldMT</vt:lpstr>
      <vt:lpstr>TimesNewRomanPS-ItalicMT</vt:lpstr>
      <vt:lpstr>TimesNewRomanPSMT</vt:lpstr>
      <vt:lpstr>Wingdings</vt:lpstr>
      <vt:lpstr>UofC_template</vt:lpstr>
      <vt:lpstr>1. Business Case</vt:lpstr>
      <vt:lpstr>1. Business Case (cont’d)</vt:lpstr>
      <vt:lpstr>2. System Description</vt:lpstr>
      <vt:lpstr>System Description (cont’d)</vt:lpstr>
      <vt:lpstr>3. Assumptions</vt:lpstr>
      <vt:lpstr>4. Requirements</vt:lpstr>
      <vt:lpstr>5. Wish List (Not Implemented)</vt:lpstr>
      <vt:lpstr>6. System Architecture</vt:lpstr>
      <vt:lpstr>System Architecture(contd.)</vt:lpstr>
      <vt:lpstr>System Architecture(contd.)</vt:lpstr>
      <vt:lpstr>7. Role(Model) Identification</vt:lpstr>
      <vt:lpstr>8. Interaction Diagram</vt:lpstr>
      <vt:lpstr>9. Agent Description</vt:lpstr>
      <vt:lpstr>Agent Description (cont’d)</vt:lpstr>
      <vt:lpstr>Agent Description (cont’d)</vt:lpstr>
      <vt:lpstr>Agent Description (cont’d)</vt:lpstr>
      <vt:lpstr>Agent Description (cont’d)</vt:lpstr>
      <vt:lpstr>10. Design: Agent Model</vt:lpstr>
      <vt:lpstr>11. Design: Service Model</vt:lpstr>
      <vt:lpstr>12. Design: Acquaintance Model</vt:lpstr>
      <vt:lpstr>13. Agent Internal Architecture</vt:lpstr>
      <vt:lpstr>Agent Internal Architecture(contd.)</vt:lpstr>
      <vt:lpstr>14. Technology Overview </vt:lpstr>
      <vt:lpstr>Technology Overview(contd.)</vt:lpstr>
      <vt:lpstr>9. Use Cases : Clinic Agent</vt:lpstr>
      <vt:lpstr>Use Case Definition : Clinic Agent</vt:lpstr>
      <vt:lpstr>Use Case Definition : Clinic Agent</vt:lpstr>
      <vt:lpstr>9. Use Cases : Appointment Agent</vt:lpstr>
      <vt:lpstr>Use Case Definition : Appointment Agent</vt:lpstr>
      <vt:lpstr>Use Case Definition : Appointment Agent</vt:lpstr>
      <vt:lpstr>10. Use Cases : Video Link Agent</vt:lpstr>
      <vt:lpstr>Use Case Definition : Video Link Agent</vt:lpstr>
      <vt:lpstr>Use Case Definition : Video Link Agent</vt:lpstr>
      <vt:lpstr>11. Use Cases : PDF(Template) Agent</vt:lpstr>
      <vt:lpstr>Use Case Definition : Template Agent</vt:lpstr>
      <vt:lpstr>Use Case Definition : Template(PDF) Agent</vt:lpstr>
      <vt:lpstr>11. Use Cases : Notification Agent</vt:lpstr>
      <vt:lpstr>Use Case Definition : Notification Agent</vt:lpstr>
      <vt:lpstr>Use Case Definition : Notification Agent</vt:lpstr>
      <vt:lpstr>Class Diagram : Agents</vt:lpstr>
      <vt:lpstr>Data Specification : E-R Diagram</vt:lpstr>
      <vt:lpstr>Typical Data Definition</vt:lpstr>
      <vt:lpstr>Typical Data Definition(contd.)</vt:lpstr>
      <vt:lpstr>Typical Data Definition(contd.)</vt:lpstr>
      <vt:lpstr>Typical Data Definition(contd.)</vt:lpstr>
      <vt:lpstr>Typical Data Definition(contd.)</vt:lpstr>
      <vt:lpstr>Typical Data Definition(contd.)</vt:lpstr>
      <vt:lpstr>Video link Agent </vt:lpstr>
      <vt:lpstr>Video link Agent(contd)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Mukherjee</dc:creator>
  <cp:lastModifiedBy>Sampreet Vaidya</cp:lastModifiedBy>
  <cp:revision>81</cp:revision>
  <dcterms:created xsi:type="dcterms:W3CDTF">2021-12-10T05:39:57Z</dcterms:created>
  <dcterms:modified xsi:type="dcterms:W3CDTF">2021-12-10T07:52:02Z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0x010100167A42814A0A7A429FBAAD58A3662C43</vt:lpwstr>
  </property>
  <property fmtid="{D5CDD505-2E9C-101B-9397-08002B2CF9AE}" pid="3" name="KSOProductBuildVer">
    <vt:lpwstr>1033-3.2.0.6370</vt:lpwstr>
  </property>
</Properties>
</file>