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98" r:id="rId9"/>
    <p:sldId id="301" r:id="rId10"/>
    <p:sldId id="300" r:id="rId11"/>
    <p:sldId id="296" r:id="rId12"/>
    <p:sldId id="297" r:id="rId13"/>
    <p:sldId id="288" r:id="rId14"/>
    <p:sldId id="289" r:id="rId15"/>
    <p:sldId id="290" r:id="rId16"/>
    <p:sldId id="299" r:id="rId17"/>
    <p:sldId id="271" r:id="rId18"/>
    <p:sldId id="266" r:id="rId19"/>
    <p:sldId id="267" r:id="rId20"/>
    <p:sldId id="268" r:id="rId21"/>
    <p:sldId id="302" r:id="rId22"/>
    <p:sldId id="303" r:id="rId23"/>
    <p:sldId id="304" r:id="rId24"/>
    <p:sldId id="305" r:id="rId25"/>
    <p:sldId id="272" r:id="rId26"/>
    <p:sldId id="277" r:id="rId27"/>
    <p:sldId id="307" r:id="rId28"/>
    <p:sldId id="273" r:id="rId29"/>
    <p:sldId id="279" r:id="rId30"/>
    <p:sldId id="306" r:id="rId31"/>
    <p:sldId id="274" r:id="rId32"/>
    <p:sldId id="283" r:id="rId33"/>
    <p:sldId id="286" r:id="rId34"/>
    <p:sldId id="275" r:id="rId35"/>
    <p:sldId id="284" r:id="rId36"/>
    <p:sldId id="287" r:id="rId37"/>
    <p:sldId id="276" r:id="rId38"/>
    <p:sldId id="281" r:id="rId39"/>
    <p:sldId id="282" r:id="rId40"/>
    <p:sldId id="308" r:id="rId41"/>
    <p:sldId id="292" r:id="rId42"/>
    <p:sldId id="293" r:id="rId43"/>
    <p:sldId id="294" r:id="rId44"/>
    <p:sldId id="2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453B0-898E-4003-AC70-266F68E4D71A}" v="39" dt="2021-11-19T21:51:51.779"/>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p:scale>
          <a:sx n="117" d="100"/>
          <a:sy n="117" d="100"/>
        </p:scale>
        <p:origin x="-158"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10</a:t>
            </a:fld>
            <a:endParaRPr lang="en-US" altLang="ja-JP" dirty="0"/>
          </a:p>
        </p:txBody>
      </p:sp>
      <p:pic>
        <p:nvPicPr>
          <p:cNvPr id="5" name="Picture 4"/>
          <p:cNvPicPr>
            <a:picLocks noChangeAspect="1"/>
          </p:cNvPicPr>
          <p:nvPr/>
        </p:nvPicPr>
        <p:blipFill>
          <a:blip r:embed="rId2"/>
          <a:stretch>
            <a:fillRect/>
          </a:stretch>
        </p:blipFill>
        <p:spPr>
          <a:xfrm>
            <a:off x="1628503" y="1576251"/>
            <a:ext cx="9953898" cy="4406538"/>
          </a:xfrm>
          <a:prstGeom prst="rect">
            <a:avLst/>
          </a:prstGeom>
        </p:spPr>
      </p:pic>
    </p:spTree>
    <p:extLst>
      <p:ext uri="{BB962C8B-B14F-4D97-AF65-F5344CB8AC3E}">
        <p14:creationId xmlns:p14="http://schemas.microsoft.com/office/powerpoint/2010/main" val="1832081296"/>
      </p:ext>
    </p:extLst>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Role(Model) Identification</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pic>
        <p:nvPicPr>
          <p:cNvPr id="8" name="Picture 7"/>
          <p:cNvPicPr>
            <a:picLocks noChangeAspect="1"/>
          </p:cNvPicPr>
          <p:nvPr/>
        </p:nvPicPr>
        <p:blipFill>
          <a:blip r:embed="rId2"/>
          <a:stretch>
            <a:fillRect/>
          </a:stretch>
        </p:blipFill>
        <p:spPr>
          <a:xfrm>
            <a:off x="1489164" y="1619794"/>
            <a:ext cx="10067109" cy="4432663"/>
          </a:xfrm>
          <a:prstGeom prst="rect">
            <a:avLst/>
          </a:prstGeom>
        </p:spPr>
      </p:pic>
    </p:spTree>
    <p:extLst>
      <p:ext uri="{BB962C8B-B14F-4D97-AF65-F5344CB8AC3E}">
        <p14:creationId xmlns:p14="http://schemas.microsoft.com/office/powerpoint/2010/main" val="2308367579"/>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Interaction Diagram</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pic>
        <p:nvPicPr>
          <p:cNvPr id="3" name="Picture 2"/>
          <p:cNvPicPr>
            <a:picLocks noChangeAspect="1"/>
          </p:cNvPicPr>
          <p:nvPr/>
        </p:nvPicPr>
        <p:blipFill>
          <a:blip r:embed="rId2"/>
          <a:stretch>
            <a:fillRect/>
          </a:stretch>
        </p:blipFill>
        <p:spPr>
          <a:xfrm>
            <a:off x="1332411" y="1528900"/>
            <a:ext cx="10241280" cy="4585333"/>
          </a:xfrm>
          <a:prstGeom prst="rect">
            <a:avLst/>
          </a:prstGeom>
        </p:spPr>
      </p:pic>
    </p:spTree>
    <p:extLst>
      <p:ext uri="{BB962C8B-B14F-4D97-AF65-F5344CB8AC3E}">
        <p14:creationId xmlns:p14="http://schemas.microsoft.com/office/powerpoint/2010/main" val="2333048666"/>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agents(as a mediator)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 It also helps to update and cancel an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Notification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template(PDF)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spTree>
    <p:extLst>
      <p:ext uri="{BB962C8B-B14F-4D97-AF65-F5344CB8AC3E}">
        <p14:creationId xmlns:p14="http://schemas.microsoft.com/office/powerpoint/2010/main" val="221322606"/>
      </p:ext>
    </p:extLst>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a:t>
            </a:r>
            <a:r>
              <a:rPr lang="en-US" sz="1800" dirty="0">
                <a:latin typeface="Calibri" panose="020F0502020204030204" pitchFamily="34" charset="0"/>
                <a:ea typeface="Calibri" panose="020F0502020204030204" pitchFamily="34" charset="0"/>
                <a:cs typeface="Times New Roman" panose="02020503050405090304" pitchFamily="18" charset="0"/>
              </a:rPr>
              <a:t>notification</a:t>
            </a:r>
            <a:r>
              <a:rPr lang="en-US" sz="1800" dirty="0">
                <a:effectLst/>
                <a:latin typeface="Calibri" panose="020F0502020204030204" pitchFamily="34" charset="0"/>
                <a:ea typeface="Calibri" panose="020F0502020204030204" pitchFamily="34" charset="0"/>
                <a:cs typeface="Times New Roman" panose="02020503050405090304" pitchFamily="18" charset="0"/>
              </a:rPr>
              <a:t> agent to signal the sending of SMS and Email notifying the pet-owner.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This agent communicates with the video agent to share a video link for use during the online consultation.</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503050405090304" pitchFamily="18" charset="0"/>
              </a:rPr>
              <a:t>The agent will initiate call to the PDF Agent to create a report based on the Doctor’s diagnosis.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Tree>
    <p:extLst>
      <p:ext uri="{BB962C8B-B14F-4D97-AF65-F5344CB8AC3E}">
        <p14:creationId xmlns:p14="http://schemas.microsoft.com/office/powerpoint/2010/main" val="1756131708"/>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15</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Reminder(SMS + Email)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700" dirty="0"/>
              <a:t>The Notification Agent communicates with the Clinic Agent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700" dirty="0"/>
              <a:t>Instead of a receptionist logging in every time to trigger a reminder, the Agent by itself sends the message at regular intervals as chosen by the user.</a:t>
            </a:r>
          </a:p>
          <a:p>
            <a:pPr>
              <a:lnSpc>
                <a:spcPct val="80000"/>
              </a:lnSpc>
              <a:buFont typeface="Wingdings" panose="05000000000000000000" pitchFamily="2" charset="2"/>
              <a:buChar char="§"/>
            </a:pPr>
            <a:r>
              <a:rPr lang="en-CA" sz="17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700" dirty="0"/>
              <a:t>Once the appointment is complete, the Reminder Agent directly accesses the database to update the alerting mechanism for that particular appointment. </a:t>
            </a:r>
          </a:p>
          <a:p>
            <a:pPr>
              <a:lnSpc>
                <a:spcPct val="80000"/>
              </a:lnSpc>
              <a:buFont typeface="Wingdings" panose="05000000000000000000" pitchFamily="2" charset="2"/>
              <a:buChar char="§"/>
            </a:pPr>
            <a:r>
              <a:rPr lang="en-CA" sz="17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700" dirty="0"/>
              <a:t>The Agent also triggers a notification once the report has been generated, based upon the feedback from the veterinarian. In this case, it will await signal from the Template Agent.</a:t>
            </a:r>
          </a:p>
        </p:txBody>
      </p:sp>
    </p:spTree>
    <p:extLst>
      <p:ext uri="{BB962C8B-B14F-4D97-AF65-F5344CB8AC3E}">
        <p14:creationId xmlns:p14="http://schemas.microsoft.com/office/powerpoint/2010/main" val="1849926388"/>
      </p:ext>
    </p:extLst>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Feedback(+PDF) Agent</a:t>
            </a:r>
          </a:p>
          <a:p>
            <a:r>
              <a:rPr lang="en-US" sz="2400" dirty="0"/>
              <a:t>The Template Agent provides the doctor with letter reports. Depending upon the video interaction between the doctor and the patient, the doctor can select and use the in-built template to document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through mail. </a:t>
            </a:r>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dirty="0"/>
          </a:p>
        </p:txBody>
      </p:sp>
    </p:spTree>
    <p:extLst>
      <p:ext uri="{BB962C8B-B14F-4D97-AF65-F5344CB8AC3E}">
        <p14:creationId xmlns:p14="http://schemas.microsoft.com/office/powerpoint/2010/main" val="2403352416"/>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Video link Agent</a:t>
            </a:r>
          </a:p>
          <a:p>
            <a:pPr>
              <a:buFont typeface="Wingdings" panose="05000000000000000000" pitchFamily="2" charset="2"/>
              <a:buChar char="§"/>
            </a:pPr>
            <a:r>
              <a:rPr lang="en-US" sz="2200" dirty="0"/>
              <a:t>The video link agent is responsible to generate a video link at the time of the appointment of the patient and send it to the registered email id as well as the registered mobile number of the patient.</a:t>
            </a:r>
          </a:p>
          <a:p>
            <a:pPr>
              <a:buFont typeface="Wingdings" panose="05000000000000000000" pitchFamily="2" charset="2"/>
              <a:buChar char="§"/>
            </a:pPr>
            <a:r>
              <a:rPr lang="en-US" sz="2200" dirty="0"/>
              <a:t>The video agent directly communicates with the clinic system agent and creates the links according to the time slots selected by the patients.</a:t>
            </a:r>
          </a:p>
          <a:p>
            <a:pPr>
              <a:buFont typeface="Wingdings" panose="05000000000000000000" pitchFamily="2" charset="2"/>
              <a:buChar char="§"/>
            </a:pPr>
            <a:r>
              <a:rPr lang="en-US" sz="2200" dirty="0"/>
              <a:t>To facilitate the video-based interaction between the doctor and patient, the system will use existing video conferencing platforms (ZOOM, Google Meet, etc.)</a:t>
            </a:r>
          </a:p>
          <a:p>
            <a:pPr>
              <a:buFont typeface="Wingdings" panose="05000000000000000000" pitchFamily="2" charset="2"/>
              <a:buChar char="§"/>
            </a:pPr>
            <a:r>
              <a:rPr lang="en-US" sz="2200" dirty="0"/>
              <a:t>Patients will be able to join the meeting at their scheduled appointment time and the link will expire in 60 minutes which is the maximum time for consultation.</a:t>
            </a:r>
          </a:p>
          <a:p>
            <a:pPr>
              <a:buFont typeface="Wingdings" panose="05000000000000000000" pitchFamily="2" charset="2"/>
              <a:buChar char="§"/>
            </a:pPr>
            <a:r>
              <a:rPr lang="en-US" sz="2200" dirty="0"/>
              <a:t>If the consultation needs more time than 60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dirty="0"/>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Design: Agent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12. Design: Acquaintance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20</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599725" y="2836004"/>
            <a:ext cx="6148251" cy="3242579"/>
          </a:xfrm>
          <a:prstGeom prst="rect">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IN" sz="2400" b="1" i="0" u="none" strike="noStrike" cap="none" normalizeH="0" baseline="0">
              <a:ln>
                <a:noFill/>
              </a:ln>
              <a:solidFill>
                <a:schemeClr val="tx1"/>
              </a:solidFill>
              <a:effectLst/>
              <a:latin typeface="Tahoma" panose="020B0604030504040204" pitchFamily="34" charset="0"/>
              <a:ea typeface="MS PGothic" pitchFamily="50" charset="-128"/>
            </a:endParaRPr>
          </a:p>
        </p:txBody>
      </p:sp>
      <p:sp>
        <p:nvSpPr>
          <p:cNvPr id="2" name="Title 1"/>
          <p:cNvSpPr>
            <a:spLocks noGrp="1"/>
          </p:cNvSpPr>
          <p:nvPr>
            <p:ph type="title"/>
          </p:nvPr>
        </p:nvSpPr>
        <p:spPr/>
        <p:txBody>
          <a:bodyPr/>
          <a:lstStyle/>
          <a:p>
            <a:r>
              <a:rPr lang="en-CA" dirty="0"/>
              <a:t>13. Agent Internal Architecture</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21</a:t>
            </a:fld>
            <a:endParaRPr lang="en-US" altLang="ja-JP"/>
          </a:p>
        </p:txBody>
      </p:sp>
      <p:sp>
        <p:nvSpPr>
          <p:cNvPr id="5" name="Down Arrow Callout 4"/>
          <p:cNvSpPr/>
          <p:nvPr/>
        </p:nvSpPr>
        <p:spPr bwMode="auto">
          <a:xfrm>
            <a:off x="3962398" y="1618564"/>
            <a:ext cx="1907178" cy="1555394"/>
          </a:xfrm>
          <a:prstGeom prst="downArrowCallout">
            <a:avLst/>
          </a:prstGeom>
          <a:solidFill>
            <a:srgbClr val="0070C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Clinic User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7" name="Rectangle 6"/>
          <p:cNvSpPr/>
          <p:nvPr/>
        </p:nvSpPr>
        <p:spPr bwMode="auto">
          <a:xfrm>
            <a:off x="411915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Listener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9" name="Rectangle 8"/>
          <p:cNvSpPr/>
          <p:nvPr/>
        </p:nvSpPr>
        <p:spPr bwMode="auto">
          <a:xfrm>
            <a:off x="4119154"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Processor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1" name="Rectangle 10"/>
          <p:cNvSpPr/>
          <p:nvPr/>
        </p:nvSpPr>
        <p:spPr bwMode="auto">
          <a:xfrm>
            <a:off x="781594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Interpreter</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2" name="Rectangle 11"/>
          <p:cNvSpPr/>
          <p:nvPr/>
        </p:nvSpPr>
        <p:spPr bwMode="auto">
          <a:xfrm>
            <a:off x="7815943"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Discovery</a:t>
            </a:r>
          </a:p>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Agent</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13" name="Straight Arrow Connector 12"/>
          <p:cNvCxnSpPr>
            <a:stCxn id="7" idx="2"/>
            <a:endCxn id="9" idx="0"/>
          </p:cNvCxnSpPr>
          <p:nvPr/>
        </p:nvCxnSpPr>
        <p:spPr bwMode="auto">
          <a:xfrm>
            <a:off x="4915988" y="4010302"/>
            <a:ext cx="1" cy="418011"/>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5" name="Straight Arrow Connector 14"/>
          <p:cNvCxnSpPr>
            <a:stCxn id="9" idx="3"/>
            <a:endCxn id="11" idx="1"/>
          </p:cNvCxnSpPr>
          <p:nvPr/>
        </p:nvCxnSpPr>
        <p:spPr bwMode="auto">
          <a:xfrm flipV="1">
            <a:off x="5712823" y="3592291"/>
            <a:ext cx="2103120" cy="1254033"/>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7" name="Straight Arrow Connector 16"/>
          <p:cNvCxnSpPr>
            <a:stCxn id="9" idx="3"/>
            <a:endCxn id="12" idx="1"/>
          </p:cNvCxnSpPr>
          <p:nvPr/>
        </p:nvCxnSpPr>
        <p:spPr bwMode="auto">
          <a:xfrm>
            <a:off x="5712823" y="4846324"/>
            <a:ext cx="2103120" cy="0"/>
          </a:xfrm>
          <a:prstGeom prst="straightConnector1">
            <a:avLst/>
          </a:prstGeom>
          <a:solidFill>
            <a:schemeClr val="accent1"/>
          </a:solidFill>
          <a:ln w="9525" cap="flat" cmpd="sng" algn="ctr">
            <a:solidFill>
              <a:schemeClr val="tx1"/>
            </a:solidFill>
            <a:prstDash val="solid"/>
            <a:miter lim="800000"/>
            <a:headEnd type="triangle"/>
            <a:tailEnd type="triangle"/>
          </a:ln>
        </p:spPr>
      </p:cxnSp>
      <p:sp>
        <p:nvSpPr>
          <p:cNvPr id="19" name="TextBox 18"/>
          <p:cNvSpPr txBox="1"/>
          <p:nvPr/>
        </p:nvSpPr>
        <p:spPr>
          <a:xfrm>
            <a:off x="3648892" y="5682991"/>
            <a:ext cx="1953622" cy="369332"/>
          </a:xfrm>
          <a:prstGeom prst="rect">
            <a:avLst/>
          </a:prstGeom>
          <a:solidFill>
            <a:srgbClr val="FFFF00"/>
          </a:solidFill>
        </p:spPr>
        <p:txBody>
          <a:bodyPr wrap="square" rtlCol="0">
            <a:spAutoFit/>
          </a:bodyPr>
          <a:lstStyle/>
          <a:p>
            <a:r>
              <a:rPr lang="en-US" b="1" dirty="0"/>
              <a:t>Agent Boundary</a:t>
            </a:r>
            <a:endParaRPr lang="en-IN" b="1" dirty="0"/>
          </a:p>
        </p:txBody>
      </p:sp>
      <p:sp>
        <p:nvSpPr>
          <p:cNvPr id="20" name="Flowchart: Multidocument 19"/>
          <p:cNvSpPr/>
          <p:nvPr/>
        </p:nvSpPr>
        <p:spPr bwMode="auto">
          <a:xfrm>
            <a:off x="1422401" y="4301290"/>
            <a:ext cx="1349828" cy="1090067"/>
          </a:xfrm>
          <a:prstGeom prst="flowChartMultidocument">
            <a:avLst/>
          </a:prstGeom>
          <a:solidFill>
            <a:srgbClr val="FFC0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sz="1600" i="0" u="none" strike="noStrike" cap="none" normalizeH="0" baseline="0" dirty="0">
                <a:ln>
                  <a:noFill/>
                </a:ln>
                <a:solidFill>
                  <a:schemeClr val="tx1"/>
                </a:solidFill>
                <a:effectLst/>
                <a:latin typeface="Tahoma" panose="020B0604030504040204" pitchFamily="34" charset="0"/>
                <a:ea typeface="MS PGothic" pitchFamily="50" charset="-128"/>
              </a:rPr>
              <a:t>Rest API/</a:t>
            </a:r>
          </a:p>
          <a:p>
            <a:pPr marL="0" marR="0" indent="0" algn="l" defTabSz="914400" rtl="0" eaLnBrk="1" fontAlgn="base" latinLnBrk="0" hangingPunct="1">
              <a:lnSpc>
                <a:spcPct val="100000"/>
              </a:lnSpc>
              <a:spcBef>
                <a:spcPct val="0"/>
              </a:spcBef>
              <a:spcAft>
                <a:spcPct val="0"/>
              </a:spcAft>
              <a:buClrTx/>
              <a:buSzTx/>
              <a:buFontTx/>
              <a:buNone/>
            </a:pPr>
            <a:r>
              <a:rPr kumimoji="1" lang="en-US" sz="1600" dirty="0">
                <a:latin typeface="Tahoma" panose="020B0604030504040204" pitchFamily="34" charset="0"/>
                <a:ea typeface="MS PGothic" pitchFamily="50" charset="-128"/>
              </a:rPr>
              <a:t>Web Svc.</a:t>
            </a:r>
            <a:endParaRPr kumimoji="1" lang="en-IN" sz="16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22" name="Straight Arrow Connector 21"/>
          <p:cNvCxnSpPr>
            <a:stCxn id="20" idx="3"/>
            <a:endCxn id="9" idx="1"/>
          </p:cNvCxnSpPr>
          <p:nvPr/>
        </p:nvCxnSpPr>
        <p:spPr bwMode="auto">
          <a:xfrm>
            <a:off x="2772229" y="4846324"/>
            <a:ext cx="1346925" cy="0"/>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Tree>
    <p:extLst>
      <p:ext uri="{BB962C8B-B14F-4D97-AF65-F5344CB8AC3E}">
        <p14:creationId xmlns:p14="http://schemas.microsoft.com/office/powerpoint/2010/main" val="132752607"/>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Internal Architecture(contd.)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sp>
        <p:nvSpPr>
          <p:cNvPr id="3" name="Rectangle 2"/>
          <p:cNvSpPr/>
          <p:nvPr/>
        </p:nvSpPr>
        <p:spPr>
          <a:xfrm>
            <a:off x="1596572" y="1625383"/>
            <a:ext cx="9184639" cy="4278094"/>
          </a:xfrm>
          <a:prstGeom prst="rect">
            <a:avLst/>
          </a:prstGeom>
        </p:spPr>
        <p:txBody>
          <a:bodyPr wrap="square">
            <a:spAutoFit/>
          </a:bodyPr>
          <a:lstStyle/>
          <a:p>
            <a:r>
              <a:rPr lang="en-US" b="1" dirty="0">
                <a:solidFill>
                  <a:srgbClr val="000000"/>
                </a:solidFill>
                <a:latin typeface="TimesNewRomanPS-BoldMT"/>
              </a:rPr>
              <a:t>Listener</a:t>
            </a:r>
            <a:r>
              <a:rPr lang="en-US" dirty="0">
                <a:solidFill>
                  <a:srgbClr val="000000"/>
                </a:solidFill>
                <a:latin typeface="TimesNewRomanPSMT"/>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a:t>
            </a:r>
            <a:r>
              <a:rPr lang="en-US" sz="1600" i="1" dirty="0">
                <a:solidFill>
                  <a:srgbClr val="000000"/>
                </a:solidFill>
                <a:latin typeface="TimesNewRomanPS-ItalicMT"/>
              </a:rPr>
              <a:t>Listener </a:t>
            </a:r>
            <a:r>
              <a:rPr lang="en-US" sz="1600" dirty="0">
                <a:solidFill>
                  <a:srgbClr val="000000"/>
                </a:solidFill>
                <a:latin typeface="TimesNewRomanPSMT"/>
              </a:rPr>
              <a:t>component listens to a port for any incoming Agent requests from the E-Vet Clinic application.</a:t>
            </a:r>
          </a:p>
          <a:p>
            <a:pPr>
              <a:buClr>
                <a:schemeClr val="tx2">
                  <a:lumMod val="75000"/>
                </a:schemeClr>
              </a:buClr>
              <a:buSzPct val="150000"/>
            </a:pPr>
            <a:r>
              <a:rPr lang="en-US" dirty="0">
                <a:solidFill>
                  <a:srgbClr val="000000"/>
                </a:solidFill>
                <a:latin typeface="TimesNewRomanPSMT"/>
              </a:rPr>
              <a:t/>
            </a:r>
            <a:br>
              <a:rPr lang="en-US" dirty="0">
                <a:solidFill>
                  <a:srgbClr val="000000"/>
                </a:solidFill>
                <a:latin typeface="TimesNewRomanPSMT"/>
              </a:rPr>
            </a:br>
            <a:r>
              <a:rPr lang="en-US" b="1" dirty="0">
                <a:solidFill>
                  <a:srgbClr val="000000"/>
                </a:solidFill>
                <a:latin typeface="TimesNewRomanPS-BoldMT"/>
              </a:rPr>
              <a:t>Interpreter</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Interpreter parses and interprets the incoming Appointment class Objects. We assume that all agents have agreed on a Document Type Definition (DTD).</a:t>
            </a:r>
          </a:p>
          <a:p>
            <a:pPr>
              <a:buClr>
                <a:schemeClr val="tx2">
                  <a:lumMod val="75000"/>
                </a:schemeClr>
              </a:buClr>
              <a:buSzPct val="150000"/>
            </a:pPr>
            <a:r>
              <a:rPr lang="en-US" dirty="0">
                <a:solidFill>
                  <a:srgbClr val="000000"/>
                </a:solidFill>
                <a:latin typeface="TimesNewRomanPSMT"/>
              </a:rPr>
              <a:t/>
            </a:r>
            <a:br>
              <a:rPr lang="en-US" dirty="0">
                <a:solidFill>
                  <a:srgbClr val="000000"/>
                </a:solidFill>
                <a:latin typeface="TimesNewRomanPSMT"/>
              </a:rPr>
            </a:br>
            <a:r>
              <a:rPr lang="en-US" b="1" dirty="0">
                <a:solidFill>
                  <a:srgbClr val="000000"/>
                </a:solidFill>
                <a:latin typeface="TimesNewRomanPS-BoldMT"/>
              </a:rPr>
              <a:t>Processor</a:t>
            </a:r>
            <a:r>
              <a:rPr lang="en-US" dirty="0">
                <a:solidFill>
                  <a:srgbClr val="000000"/>
                </a:solidFill>
                <a:latin typeface="TimesNewRomanPSMT"/>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Processor receives an Object as an input. It uses the Interpreter to parse the document, and calls the appropriate function to run a process. It looks up the agent from the Directory Facilitator(DF).</a:t>
            </a:r>
          </a:p>
          <a:p>
            <a:pPr>
              <a:buClr>
                <a:schemeClr val="tx2">
                  <a:lumMod val="75000"/>
                </a:schemeClr>
              </a:buClr>
              <a:buSzPct val="150000"/>
            </a:pPr>
            <a:r>
              <a:rPr lang="en-US" dirty="0">
                <a:solidFill>
                  <a:srgbClr val="000000"/>
                </a:solidFill>
                <a:latin typeface="TimesNewRomanPSMT"/>
              </a:rPr>
              <a:t/>
            </a:r>
            <a:br>
              <a:rPr lang="en-US" dirty="0">
                <a:solidFill>
                  <a:srgbClr val="000000"/>
                </a:solidFill>
                <a:latin typeface="TimesNewRomanPSMT"/>
              </a:rPr>
            </a:br>
            <a:r>
              <a:rPr lang="en-US" b="1" dirty="0">
                <a:solidFill>
                  <a:srgbClr val="000000"/>
                </a:solidFill>
                <a:latin typeface="TimesNewRomanPS-BoldMT"/>
              </a:rPr>
              <a:t>Discovery Agent: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a:t>
            </a:r>
            <a:r>
              <a:rPr lang="en-US" sz="1600" i="1" dirty="0">
                <a:solidFill>
                  <a:srgbClr val="000000"/>
                </a:solidFill>
                <a:latin typeface="TimesNewRomanPS-ItalicMT"/>
              </a:rPr>
              <a:t>Discovery Agent </a:t>
            </a:r>
            <a:r>
              <a:rPr lang="en-US" sz="1600" dirty="0">
                <a:solidFill>
                  <a:srgbClr val="000000"/>
                </a:solidFill>
                <a:latin typeface="TimesNewRomanPSMT"/>
              </a:rPr>
              <a:t>provides the service discovery base-service (a superset of UDDI). </a:t>
            </a:r>
            <a:r>
              <a:rPr lang="en-US" dirty="0"/>
              <a:t/>
            </a:r>
            <a:br>
              <a:rPr lang="en-US" dirty="0"/>
            </a:br>
            <a:endParaRPr lang="en-IN" dirty="0"/>
          </a:p>
        </p:txBody>
      </p:sp>
    </p:spTree>
    <p:extLst>
      <p:ext uri="{BB962C8B-B14F-4D97-AF65-F5344CB8AC3E}">
        <p14:creationId xmlns:p14="http://schemas.microsoft.com/office/powerpoint/2010/main" val="2592070390"/>
      </p:ext>
    </p:extLst>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14. Technology Overview </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23</a:t>
            </a:fld>
            <a:endParaRPr lang="en-US" altLang="ja-JP"/>
          </a:p>
        </p:txBody>
      </p:sp>
      <p:sp>
        <p:nvSpPr>
          <p:cNvPr id="5" name="TextBox 4"/>
          <p:cNvSpPr txBox="1"/>
          <p:nvPr/>
        </p:nvSpPr>
        <p:spPr>
          <a:xfrm>
            <a:off x="1489165" y="1506582"/>
            <a:ext cx="6607913" cy="4770537"/>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Twilio SMS Services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Every client need to be reminded about the appointment on SMS so that the appointment is not missed. Twilio SMS services provides helps us in providing the SMS reminder service to the client. </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r>
              <a:rPr lang="en-US" dirty="0"/>
              <a:t>Twilio is a large-scale customer engagement platform used for SMS and other services through its APIs. It has imported in our code by using </a:t>
            </a:r>
            <a:r>
              <a:rPr lang="en-US" dirty="0" err="1"/>
              <a:t>twilio</a:t>
            </a:r>
            <a:r>
              <a:rPr lang="en-US" dirty="0"/>
              <a:t> package and rest API with v2010. It is initialized by the </a:t>
            </a:r>
            <a:r>
              <a:rPr lang="en-US" dirty="0" err="1"/>
              <a:t>account_SID</a:t>
            </a:r>
            <a:r>
              <a:rPr lang="en-US" dirty="0"/>
              <a:t> and AUTH_TOKEN. We have to always make sure that the country code is added correctly for the </a:t>
            </a:r>
            <a:r>
              <a:rPr lang="en-US" dirty="0" err="1"/>
              <a:t>twilio</a:t>
            </a:r>
            <a:r>
              <a:rPr lang="en-US" dirty="0"/>
              <a:t> number to send SMS.</a:t>
            </a:r>
          </a:p>
          <a:p>
            <a:endParaRPr lang="en-IN" dirty="0"/>
          </a:p>
        </p:txBody>
      </p:sp>
    </p:spTree>
    <p:extLst>
      <p:ext uri="{BB962C8B-B14F-4D97-AF65-F5344CB8AC3E}">
        <p14:creationId xmlns:p14="http://schemas.microsoft.com/office/powerpoint/2010/main" val="3389175869"/>
      </p:ext>
    </p:extLst>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Technology </a:t>
            </a:r>
            <a:r>
              <a:rPr lang="en-CA" dirty="0" smtClean="0"/>
              <a:t>Overview(contd.)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24</a:t>
            </a:fld>
            <a:endParaRPr lang="en-US" altLang="ja-JP"/>
          </a:p>
        </p:txBody>
      </p:sp>
      <p:sp>
        <p:nvSpPr>
          <p:cNvPr id="5" name="TextBox 4"/>
          <p:cNvSpPr txBox="1"/>
          <p:nvPr/>
        </p:nvSpPr>
        <p:spPr>
          <a:xfrm>
            <a:off x="1489165" y="1506582"/>
            <a:ext cx="9936480" cy="4832092"/>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Meeting Schedule Services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The logical information provides a description of the nature</a:t>
            </a:r>
            <a:br>
              <a:rPr lang="en-US" dirty="0"/>
            </a:br>
            <a:r>
              <a:rPr lang="en-US" dirty="0"/>
              <a:t>of the service, such as business information </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endParaRPr lang="en-US" dirty="0"/>
          </a:p>
          <a:p>
            <a:r>
              <a:rPr lang="en-US" dirty="0"/>
              <a:t>The technical information describes the interface parameters</a:t>
            </a:r>
            <a:br>
              <a:rPr lang="en-US" dirty="0"/>
            </a:br>
            <a:r>
              <a:rPr lang="en-US" dirty="0"/>
              <a:t>of the logic that drives the service. Technical information,</a:t>
            </a:r>
            <a:br>
              <a:rPr lang="en-US" dirty="0"/>
            </a:br>
            <a:r>
              <a:rPr lang="en-US" dirty="0"/>
              <a:t>such as the exact protocol that the service uses, the inputs</a:t>
            </a:r>
            <a:br>
              <a:rPr lang="en-US" dirty="0"/>
            </a:br>
            <a:r>
              <a:rPr lang="en-US" dirty="0"/>
              <a:t>and outputs, and the encoding of messages, form a crucial</a:t>
            </a:r>
            <a:br>
              <a:rPr lang="en-US" dirty="0"/>
            </a:br>
            <a:r>
              <a:rPr lang="en-US" dirty="0"/>
              <a:t>part in machine-to-machine conversation. </a:t>
            </a:r>
            <a:br>
              <a:rPr lang="en-US" dirty="0"/>
            </a:br>
            <a:endParaRPr lang="en-US" dirty="0"/>
          </a:p>
          <a:p>
            <a:endParaRPr lang="en-IN" dirty="0"/>
          </a:p>
        </p:txBody>
      </p:sp>
    </p:spTree>
    <p:extLst>
      <p:ext uri="{BB962C8B-B14F-4D97-AF65-F5344CB8AC3E}">
        <p14:creationId xmlns:p14="http://schemas.microsoft.com/office/powerpoint/2010/main" val="1224981636"/>
      </p:ext>
    </p:extLst>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Clinic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25</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extLst>
      <p:ext uri="{BB962C8B-B14F-4D97-AF65-F5344CB8AC3E}">
        <p14:creationId xmlns:p14="http://schemas.microsoft.com/office/powerpoint/2010/main" val="2555605272"/>
      </p:ext>
    </p:extLst>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26</a:t>
            </a:fld>
            <a:endParaRPr lang="en-US" altLang="ja-JP"/>
          </a:p>
        </p:txBody>
      </p:sp>
      <p:graphicFrame>
        <p:nvGraphicFramePr>
          <p:cNvPr id="8" name="Table 7"/>
          <p:cNvGraphicFramePr>
            <a:graphicFrameLocks noGrp="1"/>
          </p:cNvGraphicFramePr>
          <p:nvPr>
            <p:extLst>
              <p:ext uri="{D42A27DB-BD31-4B8C-83A1-F6EECF244321}">
                <p14:modId xmlns:p14="http://schemas.microsoft.com/office/powerpoint/2010/main" val="3772904739"/>
              </p:ext>
            </p:extLst>
          </p:nvPr>
        </p:nvGraphicFramePr>
        <p:xfrm>
          <a:off x="1541272" y="1789397"/>
          <a:ext cx="9705848" cy="3923550"/>
        </p:xfrm>
        <a:graphic>
          <a:graphicData uri="http://schemas.openxmlformats.org/drawingml/2006/table">
            <a:tbl>
              <a:tblPr firstRow="1" firstCol="1" bandRow="1"/>
              <a:tblGrid>
                <a:gridCol w="2294486">
                  <a:extLst>
                    <a:ext uri="{9D8B030D-6E8A-4147-A177-3AD203B41FA5}">
                      <a16:colId xmlns:a16="http://schemas.microsoft.com/office/drawing/2014/main" val="1756232501"/>
                    </a:ext>
                  </a:extLst>
                </a:gridCol>
                <a:gridCol w="7411362">
                  <a:extLst>
                    <a:ext uri="{9D8B030D-6E8A-4147-A177-3AD203B41FA5}">
                      <a16:colId xmlns:a16="http://schemas.microsoft.com/office/drawing/2014/main" val="399311766"/>
                    </a:ext>
                  </a:extLst>
                </a:gridCol>
              </a:tblGrid>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Actor uses this Use case to Request and Manage Clinic Appointments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920434"/>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Successful Login for the User is necessary post registration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835875"/>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actor can manage creation, Update and Deletion of appointments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833896"/>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Process Steps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93918385"/>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Actor logs in into the Clinic Portal by entering his/her username and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3859"/>
                  </a:ext>
                </a:extLst>
              </a:tr>
              <a:tr h="400280">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Actor Selects the option to create an appointment for a future date, and enters the relevant details (name, age, breed, criticality,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91451"/>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Clinic Agent receives the request and sends information to the Appointment Agent to book the slot.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4789954"/>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Agent looks in the Database for available slots, and considers the nature of visit.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1137731"/>
                  </a:ext>
                </a:extLst>
              </a:tr>
              <a:tr h="488414">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Once Appointment slot is fixed, it retrieves the Zoom video link for sharing with user through the VideoLink Agent and Notification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1998213"/>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Clinic Agent then sends notification to the user about confirmation of appointment.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334678"/>
                  </a:ext>
                </a:extLst>
              </a:tr>
              <a:tr h="488414">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Actor can choose to update appointment and send a new time as per her/her choice. Clinic Agent calls the Database and removes the appointment booking and makes slot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50952"/>
                  </a:ext>
                </a:extLst>
              </a:tr>
              <a:tr h="296393">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For Updating of appointment, the slot in the Database is updated as per availability by the Clinic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75035"/>
                  </a:ext>
                </a:extLst>
              </a:tr>
              <a:tr h="296393">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100" dirty="0">
                          <a:effectLst/>
                          <a:latin typeface="Calibri" panose="020F0502020204030204" pitchFamily="34" charset="0"/>
                          <a:ea typeface="Calibri" panose="020F0502020204030204" pitchFamily="34" charset="0"/>
                          <a:cs typeface="Times New Roman" panose="02020603050405020304" pitchFamily="18" charset="0"/>
                        </a:rPr>
                        <a:t>In both Steps 8 and 9 … Corresponding confirmation Notifications are sent to the user over email and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7252596"/>
                  </a:ext>
                </a:extLst>
              </a:tr>
            </a:tbl>
          </a:graphicData>
        </a:graphic>
      </p:graphicFrame>
      <p:sp>
        <p:nvSpPr>
          <p:cNvPr id="10"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849661493"/>
      </p:ext>
    </p:extLst>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Clinic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1137302679"/>
              </p:ext>
            </p:extLst>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3560748494"/>
                    </a:ext>
                  </a:extLst>
                </a:gridCol>
                <a:gridCol w="3329746">
                  <a:extLst>
                    <a:ext uri="{9D8B030D-6E8A-4147-A177-3AD203B41FA5}">
                      <a16:colId xmlns:a16="http://schemas.microsoft.com/office/drawing/2014/main" val="970437548"/>
                    </a:ext>
                  </a:extLst>
                </a:gridCol>
                <a:gridCol w="133319">
                  <a:extLst>
                    <a:ext uri="{9D8B030D-6E8A-4147-A177-3AD203B41FA5}">
                      <a16:colId xmlns:a16="http://schemas.microsoft.com/office/drawing/2014/main" val="2920586615"/>
                    </a:ext>
                  </a:extLst>
                </a:gridCol>
                <a:gridCol w="131035">
                  <a:extLst>
                    <a:ext uri="{9D8B030D-6E8A-4147-A177-3AD203B41FA5}">
                      <a16:colId xmlns:a16="http://schemas.microsoft.com/office/drawing/2014/main" val="3492690313"/>
                    </a:ext>
                  </a:extLst>
                </a:gridCol>
                <a:gridCol w="3594100">
                  <a:extLst>
                    <a:ext uri="{9D8B030D-6E8A-4147-A177-3AD203B41FA5}">
                      <a16:colId xmlns:a16="http://schemas.microsoft.com/office/drawing/2014/main" val="783559732"/>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extLst>
                  <a:ext uri="{0D108BD9-81ED-4DB2-BD59-A6C34878D82A}">
                    <a16:rowId xmlns:a16="http://schemas.microsoft.com/office/drawing/2014/main" val="826414664"/>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t>
                      </a:r>
                      <a:r>
                        <a:rPr lang="en-US" sz="1100" b="0" i="0" u="none" strike="noStrike" dirty="0" err="1">
                          <a:solidFill>
                            <a:srgbClr val="000000"/>
                          </a:solidFill>
                          <a:effectLst/>
                          <a:latin typeface="Calibri" panose="020F0502020204030204" pitchFamily="34" charset="0"/>
                        </a:rPr>
                        <a:t>stystem</a:t>
                      </a:r>
                      <a:r>
                        <a:rPr lang="en-US" sz="1100" b="0" i="0" u="none" strike="noStrike" dirty="0">
                          <a:solidFill>
                            <a:srgbClr val="000000"/>
                          </a:solidFill>
                          <a:effectLst/>
                          <a:latin typeface="Calibri" panose="020F0502020204030204" pitchFamily="34" charset="0"/>
                        </a:rPr>
                        <a:t>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422267423"/>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I/O exceptions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input output functions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680515083"/>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a:t>
                      </a:r>
                      <a:r>
                        <a:rPr lang="en-US" sz="1100" b="0" i="0" u="none" strike="noStrike" dirty="0" err="1">
                          <a:solidFill>
                            <a:srgbClr val="000000"/>
                          </a:solidFill>
                          <a:effectLst/>
                          <a:latin typeface="Calibri" panose="020F0502020204030204" pitchFamily="34" charset="0"/>
                        </a:rPr>
                        <a:t>sms</a:t>
                      </a:r>
                      <a:r>
                        <a:rPr lang="en-US" sz="1100" b="0" i="0" u="none" strike="noStrike" dirty="0">
                          <a:solidFill>
                            <a:srgbClr val="000000"/>
                          </a:solidFill>
                          <a:effectLst/>
                          <a:latin typeface="Calibri" panose="020F0502020204030204" pitchFamily="34" charset="0"/>
                        </a:rPr>
                        <a:t>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134274501"/>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IN"/>
                    </a:p>
                  </a:txBody>
                  <a:tcPr/>
                </a:tc>
                <a:extLst>
                  <a:ext uri="{0D108BD9-81ED-4DB2-BD59-A6C34878D82A}">
                    <a16:rowId xmlns:a16="http://schemas.microsoft.com/office/drawing/2014/main" val="3097203048"/>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Actor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953456"/>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4132068129"/>
                  </a:ext>
                </a:extLst>
              </a:tr>
              <a:tr h="269853">
                <a:tc gridSpan="5">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510664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extLst>
                  <a:ext uri="{0D108BD9-81ED-4DB2-BD59-A6C34878D82A}">
                    <a16:rowId xmlns:a16="http://schemas.microsoft.com/office/drawing/2014/main" val="5842458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263553938"/>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CA" sz="1100" b="0" i="0" u="none" strike="noStrike" dirty="0">
                          <a:solidFill>
                            <a:srgbClr val="000000"/>
                          </a:solidFill>
                          <a:effectLst/>
                          <a:latin typeface="Calibri" panose="020F0502020204030204" pitchFamily="34" charset="0"/>
                        </a:rPr>
                        <a:t>Pet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385140448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US" sz="1100" b="0" i="0" u="none" strike="noStrike" dirty="0">
                          <a:solidFill>
                            <a:srgbClr val="000000"/>
                          </a:solidFill>
                          <a:effectLst/>
                          <a:latin typeface="Calibri" panose="020F0502020204030204" pitchFamily="34" charset="0"/>
                        </a:rPr>
                        <a:t>Appointment preferences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2916741115"/>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4">
                  <a:txBody>
                    <a:bodyPr/>
                    <a:lstStyle/>
                    <a:p>
                      <a:pPr algn="l" fontAlgn="b"/>
                      <a:r>
                        <a:rPr lang="en-CA" sz="1100" b="0" i="0" u="none" strike="noStrike" dirty="0">
                          <a:solidFill>
                            <a:srgbClr val="000000"/>
                          </a:solidFill>
                          <a:effectLst/>
                          <a:latin typeface="Calibri" panose="020F0502020204030204" pitchFamily="34" charset="0"/>
                        </a:rPr>
                        <a:t>Client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27</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510240318"/>
      </p:ext>
    </p:extLst>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Appointment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28</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extLst>
      <p:ext uri="{BB962C8B-B14F-4D97-AF65-F5344CB8AC3E}">
        <p14:creationId xmlns:p14="http://schemas.microsoft.com/office/powerpoint/2010/main" val="3101799758"/>
      </p:ext>
    </p:extLst>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1838250757"/>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29</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1765313091"/>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464949678"/>
              </p:ext>
            </p:extLst>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cannot book an appointment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appointment slots are not available.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274501"/>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Pet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Appointment preferences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6741115"/>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Client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30</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3815128526"/>
      </p:ext>
    </p:extLst>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Use Cases : Video Link Agent</a:t>
            </a:r>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31</a:t>
            </a:fld>
            <a:endParaRPr lang="en-US" altLang="ja-JP"/>
          </a:p>
        </p:txBody>
      </p:sp>
      <p:pic>
        <p:nvPicPr>
          <p:cNvPr id="7" name="Picture 6"/>
          <p:cNvPicPr>
            <a:picLocks noChangeAspect="1"/>
          </p:cNvPicPr>
          <p:nvPr/>
        </p:nvPicPr>
        <p:blipFill>
          <a:blip r:embed="rId2"/>
          <a:stretch>
            <a:fillRect/>
          </a:stretch>
        </p:blipFill>
        <p:spPr>
          <a:xfrm>
            <a:off x="1613943" y="1890984"/>
            <a:ext cx="8772525" cy="2257425"/>
          </a:xfrm>
          <a:prstGeom prst="rect">
            <a:avLst/>
          </a:prstGeom>
        </p:spPr>
      </p:pic>
      <p:sp>
        <p:nvSpPr>
          <p:cNvPr id="8"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1653168954"/>
      </p:ext>
    </p:extLst>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2424160393"/>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generate a link for the user to have a video call with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appointment is already  booked.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video link agent will generate a link and send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also receives relevant information regarding the appointment details which the Appointment Agent has sent to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will connect with the existing Video calling sites like Zoom, Google Meet, Teams etc. and will generate a link.</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generated link by the Video link agent will be sent to the clinic System agent, which in turn will be sent to the user so that he can join the appointment with the doctor. There will be stipulated time for the video call.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32</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021833727"/>
      </p:ext>
    </p:extLst>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956912219"/>
              </p:ext>
            </p:extLst>
          </p:nvPr>
        </p:nvGraphicFramePr>
        <p:xfrm>
          <a:off x="1422401" y="1657348"/>
          <a:ext cx="8355965" cy="3871928"/>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3995">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826414664"/>
                  </a:ext>
                </a:extLst>
              </a:tr>
              <a:tr h="570309">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565011">
                <a:tc>
                  <a:txBody>
                    <a:bodyPr/>
                    <a:lstStyle/>
                    <a:p>
                      <a:pPr algn="l" fontAlgn="ctr"/>
                      <a:r>
                        <a:rPr lang="en-CA" sz="1100" b="0" i="0" u="none" strike="noStrike" dirty="0">
                          <a:solidFill>
                            <a:srgbClr val="000000"/>
                          </a:solidFill>
                          <a:effectLst/>
                          <a:latin typeface="Calibri" panose="020F0502020204030204" pitchFamily="34" charset="0"/>
                        </a:rPr>
                        <a:t>4a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is not able to access the link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user is unable to access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468659">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2127487"/>
                  </a:ext>
                </a:extLst>
              </a:tr>
              <a:tr h="223995">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3995">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33328">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Appointment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33328">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Video Link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33328">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33</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274080671"/>
      </p:ext>
    </p:extLst>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PDF(Template)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34</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extLst>
      <p:ext uri="{BB962C8B-B14F-4D97-AF65-F5344CB8AC3E}">
        <p14:creationId xmlns:p14="http://schemas.microsoft.com/office/powerpoint/2010/main" val="1407538385"/>
      </p:ext>
    </p:extLst>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Template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540289124"/>
              </p:ext>
            </p:extLst>
          </p:nvPr>
        </p:nvGraphicFramePr>
        <p:xfrm>
          <a:off x="1743074" y="1952625"/>
          <a:ext cx="9153525" cy="3439767"/>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Template agent uses this Use case to  generate a template for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has already consulted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template agent will  generate a pre defined template for the doctor to store a report about the user’s diagnosis.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356774">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will be woken up as soon as the doctor’s consultation with the user ends.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The Doctor will request or select a specific type of template and will make the notes on the template regarding the diagnosis or the general discussion with the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generated after Step 3 would be sent to the clinic system agent to store in the database and would also be sent to the user for future use.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35</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060873023"/>
      </p:ext>
    </p:extLst>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a:t>
            </a:r>
            <a:r>
              <a:rPr lang="en-US" sz="3600" dirty="0"/>
              <a:t>Template(PDF) Agent</a:t>
            </a:r>
            <a:endParaRPr lang="en-CA" sz="3600"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264032175"/>
              </p:ext>
            </p:extLst>
          </p:nvPr>
        </p:nvGraphicFramePr>
        <p:xfrm>
          <a:off x="1422401" y="1657349"/>
          <a:ext cx="8355965" cy="3761991"/>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0661">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679660">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410817">
                <a:tc>
                  <a:txBody>
                    <a:bodyPr/>
                    <a:lstStyle/>
                    <a:p>
                      <a:pPr algn="l" fontAlgn="ctr"/>
                      <a:r>
                        <a:rPr lang="en-CA" sz="1100" b="0" i="0" u="none" strike="noStrike" dirty="0">
                          <a:solidFill>
                            <a:srgbClr val="000000"/>
                          </a:solidFill>
                          <a:effectLst/>
                          <a:latin typeface="Calibri" panose="020F0502020204030204" pitchFamily="34" charset="0"/>
                        </a:rPr>
                        <a:t>5a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Not able to generate Template or Missing fields.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regarding missing field of the template and not able to generate template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437322">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SQL Exceptions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will be generated with the SQL </a:t>
                      </a:r>
                      <a:r>
                        <a:rPr lang="en-US" sz="1100" b="0" i="0" u="none" strike="noStrike" dirty="0" smtClean="0">
                          <a:solidFill>
                            <a:srgbClr val="000000"/>
                          </a:solidFill>
                          <a:effectLst/>
                          <a:latin typeface="Calibri" panose="020F0502020204030204" pitchFamily="34" charset="0"/>
                        </a:rPr>
                        <a:t>exception</a:t>
                      </a:r>
                      <a:r>
                        <a:rPr lang="en-US" sz="1100" b="0" i="0" u="none" strike="noStrike" dirty="0">
                          <a:solidFill>
                            <a:srgbClr val="000000"/>
                          </a:solidFill>
                          <a:effectLst/>
                          <a:latin typeface="Calibri" panose="020F0502020204030204"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145846"/>
                  </a:ext>
                </a:extLst>
              </a:tr>
              <a:tr h="220661">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0661">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29855">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29855">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Template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2985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36</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430319582"/>
      </p:ext>
    </p:extLst>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Notification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37</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extLst>
      <p:ext uri="{BB962C8B-B14F-4D97-AF65-F5344CB8AC3E}">
        <p14:creationId xmlns:p14="http://schemas.microsoft.com/office/powerpoint/2010/main" val="340488111"/>
      </p:ext>
    </p:extLst>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F280-B745-4721-A368-C749DCB96416}"/>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90A34321-7CC7-4FC3-BCB6-6E10817FE4EF}"/>
              </a:ext>
            </a:extLst>
          </p:cNvPr>
          <p:cNvGraphicFramePr>
            <a:graphicFrameLocks noGrp="1"/>
          </p:cNvGraphicFramePr>
          <p:nvPr>
            <p:ph idx="1"/>
            <p:extLst>
              <p:ext uri="{D42A27DB-BD31-4B8C-83A1-F6EECF244321}">
                <p14:modId xmlns:p14="http://schemas.microsoft.com/office/powerpoint/2010/main" val="831668553"/>
              </p:ext>
            </p:extLst>
          </p:nvPr>
        </p:nvGraphicFramePr>
        <p:xfrm>
          <a:off x="1422402" y="1666875"/>
          <a:ext cx="9559924" cy="4257673"/>
        </p:xfrm>
        <a:graphic>
          <a:graphicData uri="http://schemas.openxmlformats.org/drawingml/2006/table">
            <a:tbl>
              <a:tblPr firstRow="1" firstCol="1" bandRow="1"/>
              <a:tblGrid>
                <a:gridCol w="2260055">
                  <a:extLst>
                    <a:ext uri="{9D8B030D-6E8A-4147-A177-3AD203B41FA5}">
                      <a16:colId xmlns:a16="http://schemas.microsoft.com/office/drawing/2014/main" val="153879244"/>
                    </a:ext>
                  </a:extLst>
                </a:gridCol>
                <a:gridCol w="7299869">
                  <a:extLst>
                    <a:ext uri="{9D8B030D-6E8A-4147-A177-3AD203B41FA5}">
                      <a16:colId xmlns:a16="http://schemas.microsoft.com/office/drawing/2014/main" val="1494204266"/>
                    </a:ext>
                  </a:extLst>
                </a:gridCol>
              </a:tblGrid>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Clinic System Agent uses this use case to send notifications to the user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939152"/>
                  </a:ext>
                </a:extLst>
              </a:tr>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is booked and a video link has been generated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577918"/>
                  </a:ext>
                </a:extLst>
              </a:tr>
              <a:tr h="68936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notification agent sends appointment updates to user via email and/or SMS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386470"/>
                  </a:ext>
                </a:extLst>
              </a:tr>
              <a:tr h="336433">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80799600"/>
                  </a:ext>
                </a:extLst>
              </a:tr>
              <a:tr h="5064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user information (email-address and cell phone number) from the clinic system agent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977401"/>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also receives video link information from the video agent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103043"/>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status update request from the clinic system agent at regular intervals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817692"/>
                  </a:ext>
                </a:extLst>
              </a:tr>
              <a:tr h="6737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notification agent sends out notification to the user in form of updates and daily remainders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623903"/>
                  </a:ext>
                </a:extLst>
              </a:tr>
            </a:tbl>
          </a:graphicData>
        </a:graphic>
      </p:graphicFrame>
      <p:sp>
        <p:nvSpPr>
          <p:cNvPr id="5" name="Footer Placeholder 4">
            <a:extLst>
              <a:ext uri="{FF2B5EF4-FFF2-40B4-BE49-F238E27FC236}">
                <a16:creationId xmlns:a16="http://schemas.microsoft.com/office/drawing/2014/main" id="{3DE3AB94-EFA0-4717-899E-9A99F09BD6EE}"/>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9F170A-D563-4E07-AAED-58399A750A15}"/>
              </a:ext>
            </a:extLst>
          </p:cNvPr>
          <p:cNvSpPr>
            <a:spLocks noGrp="1"/>
          </p:cNvSpPr>
          <p:nvPr>
            <p:ph type="sldNum" sz="quarter" idx="12"/>
          </p:nvPr>
        </p:nvSpPr>
        <p:spPr/>
        <p:txBody>
          <a:bodyPr/>
          <a:lstStyle/>
          <a:p>
            <a:fld id="{A4BAB868-1E00-44C6-B1AB-DFCC5F9865BA}" type="slidenum">
              <a:rPr lang="ja-JP" altLang="en-US" smtClean="0"/>
              <a:t>38</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3144072743"/>
      </p:ext>
    </p:extLst>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2554392169"/>
              </p:ext>
            </p:extLst>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826414664"/>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a:t>
                      </a:r>
                      <a:r>
                        <a:rPr lang="en-US" sz="1100" b="0" i="0" u="none" strike="noStrike">
                          <a:solidFill>
                            <a:srgbClr val="000000"/>
                          </a:solidFill>
                          <a:effectLst/>
                          <a:latin typeface="Calibri" panose="020F0502020204030204" pitchFamily="34" charset="0"/>
                        </a:rPr>
                        <a:t>that </a:t>
                      </a:r>
                      <a:r>
                        <a:rPr lang="en-US" sz="1100" b="0" i="0" u="none" strike="noStrike" smtClean="0">
                          <a:solidFill>
                            <a:srgbClr val="000000"/>
                          </a:solidFill>
                          <a:effectLst/>
                          <a:latin typeface="Calibri" panose="020F0502020204030204" pitchFamily="34" charset="0"/>
                        </a:rPr>
                        <a:t>system </a:t>
                      </a:r>
                      <a:r>
                        <a:rPr lang="en-US" sz="1100" b="0" i="0" u="none" strike="noStrike" dirty="0">
                          <a:solidFill>
                            <a:srgbClr val="000000"/>
                          </a:solidFill>
                          <a:effectLst/>
                          <a:latin typeface="Calibri" panose="020F0502020204030204" pitchFamily="34" charset="0"/>
                        </a:rPr>
                        <a:t>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not reachable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a:t>
                      </a:r>
                      <a:r>
                        <a:rPr lang="en-US" sz="1100" b="0" i="0" u="none" strike="noStrike" dirty="0" smtClean="0">
                          <a:solidFill>
                            <a:srgbClr val="000000"/>
                          </a:solidFill>
                          <a:effectLst/>
                          <a:latin typeface="Calibri" panose="020F0502020204030204" pitchFamily="34" charset="0"/>
                        </a:rPr>
                        <a:t>SMS </a:t>
                      </a:r>
                      <a:r>
                        <a:rPr lang="en-US" sz="1100" b="0" i="0" u="none" strike="noStrike" dirty="0">
                          <a:solidFill>
                            <a:srgbClr val="000000"/>
                          </a:solidFill>
                          <a:effectLst/>
                          <a:latin typeface="Calibri" panose="020F0502020204030204" pitchFamily="34" charset="0"/>
                        </a:rPr>
                        <a:t>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274501"/>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CA" sz="1100" b="0" i="0" u="none" strike="noStrike" dirty="0">
                          <a:solidFill>
                            <a:srgbClr val="000000"/>
                          </a:solidFill>
                          <a:effectLst/>
                          <a:latin typeface="Calibri" panose="020F0502020204030204" pitchFamily="34" charset="0"/>
                        </a:rPr>
                        <a:t>Video Link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140448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6741115"/>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39</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213622523"/>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Diagram : Agents</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40</a:t>
            </a:fld>
            <a:endParaRPr lang="en-US" altLang="ja-JP"/>
          </a:p>
        </p:txBody>
      </p:sp>
      <p:pic>
        <p:nvPicPr>
          <p:cNvPr id="3" name="Picture 2"/>
          <p:cNvPicPr>
            <a:picLocks noChangeAspect="1"/>
          </p:cNvPicPr>
          <p:nvPr/>
        </p:nvPicPr>
        <p:blipFill>
          <a:blip r:embed="rId2"/>
          <a:stretch>
            <a:fillRect/>
          </a:stretch>
        </p:blipFill>
        <p:spPr>
          <a:xfrm>
            <a:off x="757646" y="1704575"/>
            <a:ext cx="10737668" cy="4260796"/>
          </a:xfrm>
          <a:prstGeom prst="rect">
            <a:avLst/>
          </a:prstGeom>
        </p:spPr>
      </p:pic>
    </p:spTree>
    <p:extLst>
      <p:ext uri="{BB962C8B-B14F-4D97-AF65-F5344CB8AC3E}">
        <p14:creationId xmlns:p14="http://schemas.microsoft.com/office/powerpoint/2010/main" val="952125234"/>
      </p:ext>
    </p:extLst>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Specification : E-R Diagram</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41</a:t>
            </a:fld>
            <a:endParaRPr lang="en-US" altLang="ja-JP"/>
          </a:p>
        </p:txBody>
      </p:sp>
      <p:pic>
        <p:nvPicPr>
          <p:cNvPr id="5" name="Picture 4"/>
          <p:cNvPicPr>
            <a:picLocks noChangeAspect="1"/>
          </p:cNvPicPr>
          <p:nvPr/>
        </p:nvPicPr>
        <p:blipFill>
          <a:blip r:embed="rId2"/>
          <a:stretch>
            <a:fillRect/>
          </a:stretch>
        </p:blipFill>
        <p:spPr>
          <a:xfrm>
            <a:off x="1716541" y="1567543"/>
            <a:ext cx="9629775" cy="4464004"/>
          </a:xfrm>
          <a:prstGeom prst="rect">
            <a:avLst/>
          </a:prstGeom>
        </p:spPr>
      </p:pic>
    </p:spTree>
    <p:extLst>
      <p:ext uri="{BB962C8B-B14F-4D97-AF65-F5344CB8AC3E}">
        <p14:creationId xmlns:p14="http://schemas.microsoft.com/office/powerpoint/2010/main" val="1706563711"/>
      </p:ext>
    </p:extLst>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42</a:t>
            </a:fld>
            <a:endParaRPr lang="en-US" altLang="ja-JP"/>
          </a:p>
        </p:txBody>
      </p:sp>
      <p:sp>
        <p:nvSpPr>
          <p:cNvPr id="3" name="TextBox 2"/>
          <p:cNvSpPr txBox="1"/>
          <p:nvPr/>
        </p:nvSpPr>
        <p:spPr>
          <a:xfrm>
            <a:off x="1219200" y="1541417"/>
            <a:ext cx="10075817" cy="923330"/>
          </a:xfrm>
          <a:prstGeom prst="rect">
            <a:avLst/>
          </a:prstGeom>
          <a:noFill/>
        </p:spPr>
        <p:txBody>
          <a:bodyPr wrap="square" rtlCol="0">
            <a:spAutoFit/>
          </a:bodyPr>
          <a:lstStyle/>
          <a:p>
            <a:r>
              <a:rPr lang="en-US" b="1" i="1" dirty="0">
                <a:solidFill>
                  <a:srgbClr val="00B050"/>
                </a:solidFill>
              </a:rPr>
              <a:t>Appointment</a:t>
            </a:r>
            <a:r>
              <a:rPr lang="en-US" i="1" dirty="0">
                <a:solidFill>
                  <a:srgbClr val="00B050"/>
                </a:solidFill>
              </a:rPr>
              <a:t>: </a:t>
            </a:r>
            <a:r>
              <a:rPr lang="en-US" dirty="0"/>
              <a:t>The appointment details(including Pet’s Symptoms and other client details) are stored in this table. This table also contains the appointment specific information such as criticality and feedback details. The table is used to keep track of the owner’s email, phone number and appointment status as well.</a:t>
            </a:r>
            <a:endParaRPr lang="en-IN" i="1" dirty="0"/>
          </a:p>
        </p:txBody>
      </p:sp>
      <p:pic>
        <p:nvPicPr>
          <p:cNvPr id="7" name="Picture 6"/>
          <p:cNvPicPr>
            <a:picLocks noChangeAspect="1"/>
          </p:cNvPicPr>
          <p:nvPr/>
        </p:nvPicPr>
        <p:blipFill>
          <a:blip r:embed="rId2"/>
          <a:stretch>
            <a:fillRect/>
          </a:stretch>
        </p:blipFill>
        <p:spPr>
          <a:xfrm>
            <a:off x="2953157" y="2602814"/>
            <a:ext cx="6089243" cy="3403121"/>
          </a:xfrm>
          <a:prstGeom prst="rect">
            <a:avLst/>
          </a:prstGeom>
        </p:spPr>
      </p:pic>
    </p:spTree>
    <p:extLst>
      <p:ext uri="{BB962C8B-B14F-4D97-AF65-F5344CB8AC3E}">
        <p14:creationId xmlns:p14="http://schemas.microsoft.com/office/powerpoint/2010/main" val="975095220"/>
      </p:ext>
    </p:extLst>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43</a:t>
            </a:fld>
            <a:endParaRPr lang="en-US" altLang="ja-JP"/>
          </a:p>
        </p:txBody>
      </p:sp>
      <p:sp>
        <p:nvSpPr>
          <p:cNvPr id="3" name="TextBox 2"/>
          <p:cNvSpPr txBox="1"/>
          <p:nvPr/>
        </p:nvSpPr>
        <p:spPr>
          <a:xfrm>
            <a:off x="1219200" y="1541417"/>
            <a:ext cx="10075817" cy="646331"/>
          </a:xfrm>
          <a:prstGeom prst="rect">
            <a:avLst/>
          </a:prstGeom>
          <a:noFill/>
        </p:spPr>
        <p:txBody>
          <a:bodyPr wrap="square" rtlCol="0">
            <a:spAutoFit/>
          </a:bodyPr>
          <a:lstStyle/>
          <a:p>
            <a:r>
              <a:rPr lang="en-US" b="1" i="1" dirty="0">
                <a:solidFill>
                  <a:srgbClr val="00B050"/>
                </a:solidFill>
              </a:rPr>
              <a:t>Client</a:t>
            </a:r>
            <a:r>
              <a:rPr lang="en-US" i="1" dirty="0">
                <a:solidFill>
                  <a:srgbClr val="00B050"/>
                </a:solidFill>
              </a:rPr>
              <a:t>: </a:t>
            </a:r>
            <a:r>
              <a:rPr lang="en-US" dirty="0"/>
              <a:t>The client details(name, contact, username, password, etc.) are stored in this table. The table is used to keep track of the owner’s information and used to auto-populate the UI after he/she logs in.</a:t>
            </a:r>
            <a:endParaRPr lang="en-IN" i="1" dirty="0"/>
          </a:p>
        </p:txBody>
      </p:sp>
      <p:pic>
        <p:nvPicPr>
          <p:cNvPr id="5" name="Picture 4"/>
          <p:cNvPicPr>
            <a:picLocks noChangeAspect="1"/>
          </p:cNvPicPr>
          <p:nvPr/>
        </p:nvPicPr>
        <p:blipFill>
          <a:blip r:embed="rId2"/>
          <a:stretch>
            <a:fillRect/>
          </a:stretch>
        </p:blipFill>
        <p:spPr>
          <a:xfrm>
            <a:off x="3101203" y="2537083"/>
            <a:ext cx="6147300" cy="3042852"/>
          </a:xfrm>
          <a:prstGeom prst="rect">
            <a:avLst/>
          </a:prstGeom>
        </p:spPr>
      </p:pic>
    </p:spTree>
    <p:extLst>
      <p:ext uri="{BB962C8B-B14F-4D97-AF65-F5344CB8AC3E}">
        <p14:creationId xmlns:p14="http://schemas.microsoft.com/office/powerpoint/2010/main" val="3563183325"/>
      </p:ext>
    </p:extLst>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44</a:t>
            </a:fld>
            <a:endParaRPr lang="en-US" altLang="ja-JP"/>
          </a:p>
        </p:txBody>
      </p:sp>
      <p:sp>
        <p:nvSpPr>
          <p:cNvPr id="3" name="TextBox 2"/>
          <p:cNvSpPr txBox="1"/>
          <p:nvPr/>
        </p:nvSpPr>
        <p:spPr>
          <a:xfrm>
            <a:off x="1219200" y="1558835"/>
            <a:ext cx="10075817" cy="646331"/>
          </a:xfrm>
          <a:prstGeom prst="rect">
            <a:avLst/>
          </a:prstGeom>
          <a:noFill/>
        </p:spPr>
        <p:txBody>
          <a:bodyPr wrap="square" rtlCol="0">
            <a:spAutoFit/>
          </a:bodyPr>
          <a:lstStyle/>
          <a:p>
            <a:r>
              <a:rPr lang="en-US" b="1" i="1" dirty="0">
                <a:solidFill>
                  <a:srgbClr val="00B050"/>
                </a:solidFill>
              </a:rPr>
              <a:t>Doctor</a:t>
            </a:r>
            <a:r>
              <a:rPr lang="en-US" i="1" dirty="0">
                <a:solidFill>
                  <a:srgbClr val="00B050"/>
                </a:solidFill>
              </a:rPr>
              <a:t>: </a:t>
            </a:r>
            <a:r>
              <a:rPr lang="en-US" dirty="0"/>
              <a:t>The Doctor details(name, contact, specialty, username, password, etc.) are stored in this table. The table is used to keep track of the doctor’s information and used to auto-populate the UI after he/she logs in. </a:t>
            </a:r>
            <a:endParaRPr lang="en-IN" i="1" dirty="0"/>
          </a:p>
        </p:txBody>
      </p:sp>
      <p:pic>
        <p:nvPicPr>
          <p:cNvPr id="10" name="Picture 9"/>
          <p:cNvPicPr>
            <a:picLocks noChangeAspect="1"/>
          </p:cNvPicPr>
          <p:nvPr/>
        </p:nvPicPr>
        <p:blipFill>
          <a:blip r:embed="rId2"/>
          <a:stretch>
            <a:fillRect/>
          </a:stretch>
        </p:blipFill>
        <p:spPr>
          <a:xfrm>
            <a:off x="3008403" y="2360651"/>
            <a:ext cx="6198091" cy="3407138"/>
          </a:xfrm>
          <a:prstGeom prst="rect">
            <a:avLst/>
          </a:prstGeom>
        </p:spPr>
      </p:pic>
    </p:spTree>
    <p:extLst>
      <p:ext uri="{BB962C8B-B14F-4D97-AF65-F5344CB8AC3E}">
        <p14:creationId xmlns:p14="http://schemas.microsoft.com/office/powerpoint/2010/main" val="3283641002"/>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a:t>
            </a:r>
            <a:r>
              <a:rPr lang="en-CA" sz="1600" dirty="0">
                <a:latin typeface="Calibri" panose="020F0502020204030204" pitchFamily="34" charset="0"/>
                <a:ea typeface="Calibri" panose="020F0502020204030204" pitchFamily="34" charset="0"/>
                <a:cs typeface="Times New Roman" panose="02020503050405090304" pitchFamily="18" charset="0"/>
              </a:rPr>
              <a:t>patient’s/doctor’s profile.</a:t>
            </a: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System Architecture</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dirty="0"/>
          </a:p>
        </p:txBody>
      </p:sp>
      <p:sp>
        <p:nvSpPr>
          <p:cNvPr id="7" name="Rectangle 3"/>
          <p:cNvSpPr txBox="1">
            <a:spLocks noChangeArrowheads="1"/>
          </p:cNvSpPr>
          <p:nvPr/>
        </p:nvSpPr>
        <p:spPr bwMode="auto">
          <a:xfrm>
            <a:off x="1422401" y="1403350"/>
            <a:ext cx="10160000" cy="461386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We have designed an Java web-application with interactive stand-alone interface for the customer to register and book appointments. There is a similar interface designed for Doctors to login and check their schedules.</a:t>
            </a:r>
          </a:p>
          <a:p>
            <a:pPr marL="285750" indent="-285750">
              <a:buClr>
                <a:srgbClr val="002060"/>
              </a:buClr>
              <a:buFont typeface="Wingdings" panose="05000000000000000000" pitchFamily="2" charset="2"/>
              <a:buChar char="§"/>
            </a:pPr>
            <a:r>
              <a:rPr lang="en-US" sz="1950" dirty="0"/>
              <a:t>The web-application communicates with the user through the interface, and stores the data persistently on a MySQL database. To seamlessly transfer the data from the UI to the database server, we have implemented MVC architecture.</a:t>
            </a:r>
          </a:p>
          <a:p>
            <a:pPr marL="285750" indent="-285750">
              <a:buClr>
                <a:srgbClr val="002060"/>
              </a:buClr>
              <a:buFont typeface="Wingdings" panose="05000000000000000000" pitchFamily="2" charset="2"/>
              <a:buChar char="§"/>
            </a:pPr>
            <a:r>
              <a:rPr lang="en-US" sz="1950" dirty="0"/>
              <a:t>The functionalities to send SMS messages for notifying successful appointment booking, we are using Restful APIs provided from Twilio. To generate the Zoom video link, we have utilized web-services through Soap/HTTP. </a:t>
            </a:r>
          </a:p>
          <a:p>
            <a:pPr marL="285750" indent="-285750">
              <a:buClr>
                <a:srgbClr val="002060"/>
              </a:buClr>
              <a:buFont typeface="Wingdings" panose="05000000000000000000" pitchFamily="2" charset="2"/>
              <a:buChar char="§"/>
            </a:pPr>
            <a:r>
              <a:rPr lang="en-US" sz="1950" dirty="0"/>
              <a:t>There are certain agents running on the backend, to facilitate the sending of E-mail notifications to the client in case of Appointment booking, cancellation and updates. Moreover, these agents also manage the auto-rescheduling of appointments in case there is an appointment already scheduled at the selected date/time. SMS notifications are sent in case of a successful appointment booking. In case of cancellation activities, the agent update the database and send a client an intimation mail.</a:t>
            </a:r>
            <a:br>
              <a:rPr lang="en-US" sz="1950" dirty="0"/>
            </a:br>
            <a:endParaRPr lang="en-US" sz="1950" kern="0"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1311671501"/>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dirty="0"/>
          </a:p>
        </p:txBody>
      </p:sp>
      <p:sp>
        <p:nvSpPr>
          <p:cNvPr id="7" name="Rectangle 3"/>
          <p:cNvSpPr txBox="1">
            <a:spLocks noChangeArrowheads="1"/>
          </p:cNvSpPr>
          <p:nvPr/>
        </p:nvSpPr>
        <p:spPr bwMode="auto">
          <a:xfrm>
            <a:off x="1422401" y="1550126"/>
            <a:ext cx="10160000" cy="4467088"/>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The client first registers as a user. In the registration screen, basic information such as client email, telephone, etc. is taken from the user and fed into the ‘client’ table. Upon successful registration, he will be able to login.</a:t>
            </a:r>
          </a:p>
          <a:p>
            <a:pPr marL="285750" indent="-285750">
              <a:buClr>
                <a:srgbClr val="002060"/>
              </a:buClr>
              <a:buFont typeface="Wingdings" panose="05000000000000000000" pitchFamily="2" charset="2"/>
              <a:buChar char="§"/>
            </a:pPr>
            <a:r>
              <a:rPr lang="en-US" sz="1950" dirty="0"/>
              <a:t>After login, the user creates an appointment by choosing the doctor, the suitable time and the pet details(breed, age, symptoms, etc.). He can then either reschedule the appointment or delete it. </a:t>
            </a:r>
          </a:p>
          <a:p>
            <a:pPr marL="285750" indent="-285750">
              <a:buClr>
                <a:srgbClr val="002060"/>
              </a:buClr>
              <a:buFont typeface="Wingdings" panose="05000000000000000000" pitchFamily="2" charset="2"/>
              <a:buChar char="§"/>
            </a:pPr>
            <a:r>
              <a:rPr lang="en-US" sz="1950" dirty="0"/>
              <a:t>Once an appointment is booked/updated/cancelled, respective SMSs are sent to the user for notification purpose. The doctor/patient also get an email message for confirmation. The online meeting details are sent in the notification.</a:t>
            </a:r>
          </a:p>
          <a:p>
            <a:pPr marL="285750" indent="-285750">
              <a:buClr>
                <a:srgbClr val="002060"/>
              </a:buClr>
              <a:buFont typeface="Wingdings" panose="05000000000000000000" pitchFamily="2" charset="2"/>
              <a:buChar char="§"/>
            </a:pPr>
            <a:r>
              <a:rPr lang="en-US" sz="1950" dirty="0"/>
              <a:t>The doctor logs in to check the appointments scheduled, and after diagnosing the patient the doctor will have to complete the appointment from the UI. Instantly, he will receive a mail asking for his feedback(managed through an agent). Once he submits the feedback, the agent will store the feedback in the ‘feedback’ table. </a:t>
            </a:r>
          </a:p>
          <a:p>
            <a:pPr marL="285750" indent="-285750">
              <a:buClr>
                <a:srgbClr val="002060"/>
              </a:buClr>
              <a:buFont typeface="Wingdings" panose="05000000000000000000" pitchFamily="2" charset="2"/>
              <a:buChar char="§"/>
            </a:pPr>
            <a:r>
              <a:rPr lang="en-US" sz="1950" dirty="0"/>
              <a:t>The Pdf Agent then filters the ‘feedback’ table and sends notification mails to the respective clients to provide them a link to download the report. </a:t>
            </a:r>
            <a:endParaRPr lang="en-US" sz="1950" kern="0"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3094649609"/>
      </p:ext>
    </p:extLst>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4084</Words>
  <Application>Microsoft Office PowerPoint</Application>
  <PresentationFormat>Widescreen</PresentationFormat>
  <Paragraphs>523</Paragraphs>
  <Slides>44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MS PGothic</vt:lpstr>
      <vt:lpstr>Arial Rounded MT Bold</vt:lpstr>
      <vt:lpstr>Arial Unicode MS</vt:lpstr>
      <vt:lpstr>Calibri</vt:lpstr>
      <vt:lpstr>HGあかね平成丸ｺﾞｼｯｸ体W8-S</vt:lpstr>
      <vt:lpstr>Tahoma</vt:lpstr>
      <vt:lpstr>Times New Roman</vt:lpstr>
      <vt:lpstr>TimesNewRomanPS-BoldMT</vt:lpstr>
      <vt:lpstr>TimesNewRomanPS-ItalicMT</vt:lpstr>
      <vt:lpstr>TimesNewRomanPSMT</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6. System Architecture</vt:lpstr>
      <vt:lpstr>System Architecture(contd.)</vt:lpstr>
      <vt:lpstr>System Architecture(contd.)</vt:lpstr>
      <vt:lpstr>7. Role(Model) Identification</vt:lpstr>
      <vt:lpstr>8. Interaction Diagram</vt:lpstr>
      <vt:lpstr>9. Agent Description</vt:lpstr>
      <vt:lpstr>Agent Description (cont’d)</vt:lpstr>
      <vt:lpstr>Agent Description (cont’d)</vt:lpstr>
      <vt:lpstr>Agent Description (cont’d)</vt:lpstr>
      <vt:lpstr>Agent Description (cont’d)</vt:lpstr>
      <vt:lpstr>10. Design: Agent Model</vt:lpstr>
      <vt:lpstr>11. Design: Service Model</vt:lpstr>
      <vt:lpstr>12. Design: Acquaintance Model</vt:lpstr>
      <vt:lpstr>13. Agent Internal Architecture</vt:lpstr>
      <vt:lpstr>Agent Internal Architecture(contd.)</vt:lpstr>
      <vt:lpstr>14. Technology Overview </vt:lpstr>
      <vt:lpstr>Technology Overview(contd.)</vt:lpstr>
      <vt:lpstr>9. Use Cases : Clinic Agent</vt:lpstr>
      <vt:lpstr>Use Case Definition : Clinic Agent</vt:lpstr>
      <vt:lpstr>Use Case Definition : Clinic Agent</vt:lpstr>
      <vt:lpstr>9. Use Cases : Appointment Agent</vt:lpstr>
      <vt:lpstr>Use Case Definition : Appointment Agent</vt:lpstr>
      <vt:lpstr>Use Case Definition : Appointment Agent</vt:lpstr>
      <vt:lpstr>10. Use Cases : Video Link Agent</vt:lpstr>
      <vt:lpstr>Use Case Definition : Video Link Agent</vt:lpstr>
      <vt:lpstr>Use Case Definition : Video Link Agent</vt:lpstr>
      <vt:lpstr>11. Use Cases : PDF(Template) Agent</vt:lpstr>
      <vt:lpstr>Use Case Definition : Template Agent</vt:lpstr>
      <vt:lpstr>Use Case Definition : Template(PDF) Agent</vt:lpstr>
      <vt:lpstr>11. Use Cases : Notification Agent</vt:lpstr>
      <vt:lpstr>Use Case Definition : Notification Agent</vt:lpstr>
      <vt:lpstr>Use Case Definition : Notification Agent</vt:lpstr>
      <vt:lpstr>Class Diagram : Agents</vt:lpstr>
      <vt:lpstr>Data Specification : E-R Diagram</vt:lpstr>
      <vt:lpstr>Typical Data Definition</vt:lpstr>
      <vt:lpstr>Typical Data Definition(contd.)</vt:lpstr>
      <vt:lpstr>Typical Data Definition(contd.)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Anish Mukherjee</cp:lastModifiedBy>
  <cp:revision>77</cp:revision>
  <dcterms:created xsi:type="dcterms:W3CDTF">2021-10-27T18:34:28Z</dcterms:created>
  <dcterms:modified xsi:type="dcterms:W3CDTF">2021-12-09T08:02:46Z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1033-3.1.6.6275</vt:lpwstr>
  </property>
</Properties>
</file>