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1" r:id="rId8"/>
    <p:sldId id="262" r:id="rId9"/>
    <p:sldId id="264" r:id="rId10"/>
    <p:sldId id="265" r:id="rId11"/>
    <p:sldId id="260" r:id="rId12"/>
    <p:sldId id="263"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3" d="100"/>
          <a:sy n="73" d="100"/>
        </p:scale>
        <p:origin x="34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48203" name="Picture 11" descr="WP138"/>
          <p:cNvPicPr>
            <a:picLocks noChangeAspect="1" noChangeArrowheads="1"/>
          </p:cNvPicPr>
          <p:nvPr userDrawn="1"/>
        </p:nvPicPr>
        <p:blipFill>
          <a:blip r:embed="rId2"/>
          <a:srcRect/>
          <a:stretch>
            <a:fillRect/>
          </a:stretch>
        </p:blipFill>
        <p:spPr bwMode="auto">
          <a:xfrm>
            <a:off x="0" y="0"/>
            <a:ext cx="12192000" cy="6858000"/>
          </a:xfrm>
          <a:prstGeom prst="rect">
            <a:avLst/>
          </a:prstGeom>
          <a:noFill/>
        </p:spPr>
      </p:pic>
      <p:pic>
        <p:nvPicPr>
          <p:cNvPr id="648195" name="Picture 3" descr="logo1"/>
          <p:cNvPicPr>
            <a:picLocks noChangeAspect="1" noChangeArrowheads="1"/>
          </p:cNvPicPr>
          <p:nvPr/>
        </p:nvPicPr>
        <p:blipFill>
          <a:blip r:embed="rId3"/>
          <a:srcRect/>
          <a:stretch>
            <a:fillRect/>
          </a:stretch>
        </p:blipFill>
        <p:spPr bwMode="auto">
          <a:xfrm>
            <a:off x="292100" y="1916114"/>
            <a:ext cx="1964267" cy="1512887"/>
          </a:xfrm>
          <a:prstGeom prst="rect">
            <a:avLst/>
          </a:prstGeom>
          <a:noFill/>
        </p:spPr>
      </p:pic>
      <p:sp>
        <p:nvSpPr>
          <p:cNvPr id="648196" name="Line 4"/>
          <p:cNvSpPr>
            <a:spLocks noChangeShapeType="1"/>
          </p:cNvSpPr>
          <p:nvPr/>
        </p:nvSpPr>
        <p:spPr bwMode="auto">
          <a:xfrm>
            <a:off x="237067" y="3573463"/>
            <a:ext cx="11523133" cy="0"/>
          </a:xfrm>
          <a:prstGeom prst="line">
            <a:avLst/>
          </a:prstGeom>
          <a:noFill/>
          <a:ln w="28575">
            <a:solidFill>
              <a:srgbClr val="FF9900"/>
            </a:solidFill>
            <a:miter lim="800000"/>
            <a:headEnd type="oval" w="med" len="med"/>
            <a:tailEnd type="oval" w="med" len="med"/>
          </a:ln>
          <a:effectLst/>
        </p:spPr>
        <p:txBody>
          <a:bodyPr wrap="none"/>
          <a:lstStyle/>
          <a:p>
            <a:endParaRPr lang="en-CA" sz="1800"/>
          </a:p>
        </p:txBody>
      </p:sp>
      <p:sp>
        <p:nvSpPr>
          <p:cNvPr id="648197" name="Rectangle 5"/>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r>
              <a:rPr lang="en-US"/>
              <a:t>SENG697 (Fall 2007)</a:t>
            </a:r>
            <a:endParaRPr lang="en-US" altLang="ja-JP"/>
          </a:p>
        </p:txBody>
      </p:sp>
      <p:sp>
        <p:nvSpPr>
          <p:cNvPr id="648198" name="Rectangle 6"/>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r>
              <a:rPr lang="ja-JP" altLang="en-US"/>
              <a:t>far@ucalgary.ca</a:t>
            </a:r>
            <a:endParaRPr lang="en-US" altLang="ja-JP"/>
          </a:p>
        </p:txBody>
      </p:sp>
      <p:sp>
        <p:nvSpPr>
          <p:cNvPr id="648199" name="Rectangle 7"/>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95232F20-8D4C-4FF7-ADC1-A97AC17BD314}" type="slidenum">
              <a:rPr lang="ja-JP" altLang="en-US"/>
              <a:pPr/>
              <a:t>‹#›</a:t>
            </a:fld>
            <a:endParaRPr lang="en-US" altLang="ja-JP"/>
          </a:p>
        </p:txBody>
      </p:sp>
      <p:sp>
        <p:nvSpPr>
          <p:cNvPr id="648200" name="Rectangle 8"/>
          <p:cNvSpPr>
            <a:spLocks noGrp="1" noChangeArrowheads="1"/>
          </p:cNvSpPr>
          <p:nvPr>
            <p:ph type="subTitle" idx="1"/>
          </p:nvPr>
        </p:nvSpPr>
        <p:spPr>
          <a:xfrm>
            <a:off x="2446867" y="3716338"/>
            <a:ext cx="9313333" cy="1752600"/>
          </a:xfrm>
        </p:spPr>
        <p:txBody>
          <a:bodyPr/>
          <a:lstStyle>
            <a:lvl1pPr marL="0" indent="0" algn="ctr">
              <a:buFont typeface="Wingdings" pitchFamily="2" charset="2"/>
              <a:buNone/>
              <a:defRPr/>
            </a:lvl1pPr>
          </a:lstStyle>
          <a:p>
            <a:r>
              <a:rPr lang="en-US" altLang="ja-JP"/>
              <a:t>Click to edit Master subtitle style</a:t>
            </a:r>
          </a:p>
        </p:txBody>
      </p:sp>
      <p:sp>
        <p:nvSpPr>
          <p:cNvPr id="648201" name="Rectangle 9"/>
          <p:cNvSpPr>
            <a:spLocks noGrp="1" noChangeArrowheads="1"/>
          </p:cNvSpPr>
          <p:nvPr>
            <p:ph type="ctrTitle"/>
          </p:nvPr>
        </p:nvSpPr>
        <p:spPr>
          <a:xfrm>
            <a:off x="2446867" y="1371600"/>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Tree>
    <p:extLst>
      <p:ext uri="{BB962C8B-B14F-4D97-AF65-F5344CB8AC3E}">
        <p14:creationId xmlns:p14="http://schemas.microsoft.com/office/powerpoint/2010/main" val="77364801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E6B1DEAD-7992-420D-B87A-30322BA01843}" type="slidenum">
              <a:rPr lang="ja-JP" altLang="en-US"/>
              <a:pPr/>
              <a:t>‹#›</a:t>
            </a:fld>
            <a:endParaRPr lang="en-US" altLang="ja-JP"/>
          </a:p>
        </p:txBody>
      </p:sp>
    </p:spTree>
    <p:extLst>
      <p:ext uri="{BB962C8B-B14F-4D97-AF65-F5344CB8AC3E}">
        <p14:creationId xmlns:p14="http://schemas.microsoft.com/office/powerpoint/2010/main" val="45661361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04D34B5C-7F3E-425E-ADF3-038868261E82}" type="slidenum">
              <a:rPr lang="ja-JP" altLang="en-US"/>
              <a:pPr/>
              <a:t>‹#›</a:t>
            </a:fld>
            <a:endParaRPr lang="en-US" altLang="ja-JP"/>
          </a:p>
        </p:txBody>
      </p:sp>
    </p:spTree>
    <p:extLst>
      <p:ext uri="{BB962C8B-B14F-4D97-AF65-F5344CB8AC3E}">
        <p14:creationId xmlns:p14="http://schemas.microsoft.com/office/powerpoint/2010/main" val="131637391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A4BAB868-1E00-44C6-B1AB-DFCC5F9865BA}" type="slidenum">
              <a:rPr lang="ja-JP" altLang="en-US"/>
              <a:pPr/>
              <a:t>‹#›</a:t>
            </a:fld>
            <a:endParaRPr lang="en-US" altLang="ja-JP"/>
          </a:p>
        </p:txBody>
      </p:sp>
    </p:spTree>
    <p:extLst>
      <p:ext uri="{BB962C8B-B14F-4D97-AF65-F5344CB8AC3E}">
        <p14:creationId xmlns:p14="http://schemas.microsoft.com/office/powerpoint/2010/main" val="198564831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SENG697 (Fall 2007)</a:t>
            </a:r>
            <a:endParaRPr lang="en-US" altLang="ja-JP"/>
          </a:p>
        </p:txBody>
      </p:sp>
      <p:sp>
        <p:nvSpPr>
          <p:cNvPr id="5" name="Footer Placeholder 4"/>
          <p:cNvSpPr>
            <a:spLocks noGrp="1"/>
          </p:cNvSpPr>
          <p:nvPr>
            <p:ph type="ftr" sz="quarter" idx="11"/>
          </p:nvPr>
        </p:nvSpPr>
        <p:spPr/>
        <p:txBody>
          <a:bodyPr/>
          <a:lstStyle>
            <a:lvl1pPr>
              <a:defRPr/>
            </a:lvl1pPr>
          </a:lstStyle>
          <a:p>
            <a:r>
              <a:rPr lang="ja-JP" altLang="en-US"/>
              <a:t>far@ucalgary.ca</a:t>
            </a:r>
            <a:endParaRPr lang="en-US" altLang="ja-JP"/>
          </a:p>
        </p:txBody>
      </p:sp>
      <p:sp>
        <p:nvSpPr>
          <p:cNvPr id="6" name="Slide Number Placeholder 5"/>
          <p:cNvSpPr>
            <a:spLocks noGrp="1"/>
          </p:cNvSpPr>
          <p:nvPr>
            <p:ph type="sldNum" sz="quarter" idx="12"/>
          </p:nvPr>
        </p:nvSpPr>
        <p:spPr/>
        <p:txBody>
          <a:bodyPr/>
          <a:lstStyle>
            <a:lvl1pPr>
              <a:defRPr/>
            </a:lvl1pPr>
          </a:lstStyle>
          <a:p>
            <a:fld id="{55A9038B-FC62-430B-ABCA-52AB400C562E}" type="slidenum">
              <a:rPr lang="ja-JP" altLang="en-US"/>
              <a:pPr/>
              <a:t>‹#›</a:t>
            </a:fld>
            <a:endParaRPr lang="en-US" altLang="ja-JP"/>
          </a:p>
        </p:txBody>
      </p:sp>
    </p:spTree>
    <p:extLst>
      <p:ext uri="{BB962C8B-B14F-4D97-AF65-F5344CB8AC3E}">
        <p14:creationId xmlns:p14="http://schemas.microsoft.com/office/powerpoint/2010/main" val="86664885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C6195CBF-EE0B-4DF9-B750-9D88F27AD928}" type="slidenum">
              <a:rPr lang="ja-JP" altLang="en-US"/>
              <a:pPr/>
              <a:t>‹#›</a:t>
            </a:fld>
            <a:endParaRPr lang="en-US" altLang="ja-JP"/>
          </a:p>
        </p:txBody>
      </p:sp>
    </p:spTree>
    <p:extLst>
      <p:ext uri="{BB962C8B-B14F-4D97-AF65-F5344CB8AC3E}">
        <p14:creationId xmlns:p14="http://schemas.microsoft.com/office/powerpoint/2010/main" val="1013721742"/>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r>
              <a:rPr lang="en-US"/>
              <a:t>SENG697 (Fall 2007)</a:t>
            </a:r>
            <a:endParaRPr lang="en-US" altLang="ja-JP"/>
          </a:p>
        </p:txBody>
      </p:sp>
      <p:sp>
        <p:nvSpPr>
          <p:cNvPr id="8" name="Footer Placeholder 7"/>
          <p:cNvSpPr>
            <a:spLocks noGrp="1"/>
          </p:cNvSpPr>
          <p:nvPr>
            <p:ph type="ftr" sz="quarter" idx="11"/>
          </p:nvPr>
        </p:nvSpPr>
        <p:spPr/>
        <p:txBody>
          <a:bodyPr/>
          <a:lstStyle>
            <a:lvl1pPr>
              <a:defRPr/>
            </a:lvl1pPr>
          </a:lstStyle>
          <a:p>
            <a:r>
              <a:rPr lang="ja-JP" altLang="en-US"/>
              <a:t>far@ucalgary.ca</a:t>
            </a:r>
            <a:endParaRPr lang="en-US" altLang="ja-JP"/>
          </a:p>
        </p:txBody>
      </p:sp>
      <p:sp>
        <p:nvSpPr>
          <p:cNvPr id="9" name="Slide Number Placeholder 8"/>
          <p:cNvSpPr>
            <a:spLocks noGrp="1"/>
          </p:cNvSpPr>
          <p:nvPr>
            <p:ph type="sldNum" sz="quarter" idx="12"/>
          </p:nvPr>
        </p:nvSpPr>
        <p:spPr/>
        <p:txBody>
          <a:bodyPr/>
          <a:lstStyle>
            <a:lvl1pPr>
              <a:defRPr/>
            </a:lvl1pPr>
          </a:lstStyle>
          <a:p>
            <a:fld id="{52BBF39D-ED5C-4FEE-8FC6-1B1A39BD3660}" type="slidenum">
              <a:rPr lang="ja-JP" altLang="en-US"/>
              <a:pPr/>
              <a:t>‹#›</a:t>
            </a:fld>
            <a:endParaRPr lang="en-US" altLang="ja-JP"/>
          </a:p>
        </p:txBody>
      </p:sp>
    </p:spTree>
    <p:extLst>
      <p:ext uri="{BB962C8B-B14F-4D97-AF65-F5344CB8AC3E}">
        <p14:creationId xmlns:p14="http://schemas.microsoft.com/office/powerpoint/2010/main" val="2818216697"/>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r>
              <a:rPr lang="en-US"/>
              <a:t>SENG697 (Fall 2007)</a:t>
            </a:r>
            <a:endParaRPr lang="en-US" altLang="ja-JP"/>
          </a:p>
        </p:txBody>
      </p:sp>
      <p:sp>
        <p:nvSpPr>
          <p:cNvPr id="4" name="Footer Placeholder 3"/>
          <p:cNvSpPr>
            <a:spLocks noGrp="1"/>
          </p:cNvSpPr>
          <p:nvPr>
            <p:ph type="ftr" sz="quarter" idx="11"/>
          </p:nvPr>
        </p:nvSpPr>
        <p:spPr/>
        <p:txBody>
          <a:bodyPr/>
          <a:lstStyle>
            <a:lvl1pPr>
              <a:defRPr/>
            </a:lvl1pPr>
          </a:lstStyle>
          <a:p>
            <a:r>
              <a:rPr lang="ja-JP" altLang="en-US"/>
              <a:t>far@ucalgary.ca</a:t>
            </a:r>
            <a:endParaRPr lang="en-US" altLang="ja-JP"/>
          </a:p>
        </p:txBody>
      </p:sp>
      <p:sp>
        <p:nvSpPr>
          <p:cNvPr id="5" name="Slide Number Placeholder 4"/>
          <p:cNvSpPr>
            <a:spLocks noGrp="1"/>
          </p:cNvSpPr>
          <p:nvPr>
            <p:ph type="sldNum" sz="quarter" idx="12"/>
          </p:nvPr>
        </p:nvSpPr>
        <p:spPr/>
        <p:txBody>
          <a:bodyPr/>
          <a:lstStyle>
            <a:lvl1pPr>
              <a:defRPr/>
            </a:lvl1pPr>
          </a:lstStyle>
          <a:p>
            <a:fld id="{37FD599C-677F-4B2D-863C-EFEC37F35933}" type="slidenum">
              <a:rPr lang="ja-JP" altLang="en-US"/>
              <a:pPr/>
              <a:t>‹#›</a:t>
            </a:fld>
            <a:endParaRPr lang="en-US" altLang="ja-JP"/>
          </a:p>
        </p:txBody>
      </p:sp>
    </p:spTree>
    <p:extLst>
      <p:ext uri="{BB962C8B-B14F-4D97-AF65-F5344CB8AC3E}">
        <p14:creationId xmlns:p14="http://schemas.microsoft.com/office/powerpoint/2010/main" val="1412027907"/>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SENG697 (Fall 2007)</a:t>
            </a:r>
            <a:endParaRPr lang="en-US" altLang="ja-JP"/>
          </a:p>
        </p:txBody>
      </p:sp>
      <p:sp>
        <p:nvSpPr>
          <p:cNvPr id="3" name="Footer Placeholder 2"/>
          <p:cNvSpPr>
            <a:spLocks noGrp="1"/>
          </p:cNvSpPr>
          <p:nvPr>
            <p:ph type="ftr" sz="quarter" idx="11"/>
          </p:nvPr>
        </p:nvSpPr>
        <p:spPr/>
        <p:txBody>
          <a:bodyPr/>
          <a:lstStyle>
            <a:lvl1pPr>
              <a:defRPr/>
            </a:lvl1pPr>
          </a:lstStyle>
          <a:p>
            <a:r>
              <a:rPr lang="ja-JP" altLang="en-US"/>
              <a:t>far@ucalgary.ca</a:t>
            </a:r>
            <a:endParaRPr lang="en-US" altLang="ja-JP"/>
          </a:p>
        </p:txBody>
      </p:sp>
      <p:sp>
        <p:nvSpPr>
          <p:cNvPr id="4" name="Slide Number Placeholder 3"/>
          <p:cNvSpPr>
            <a:spLocks noGrp="1"/>
          </p:cNvSpPr>
          <p:nvPr>
            <p:ph type="sldNum" sz="quarter" idx="12"/>
          </p:nvPr>
        </p:nvSpPr>
        <p:spPr/>
        <p:txBody>
          <a:bodyPr/>
          <a:lstStyle>
            <a:lvl1pPr>
              <a:defRPr/>
            </a:lvl1pPr>
          </a:lstStyle>
          <a:p>
            <a:fld id="{672F6B94-B843-496F-BFD6-5ED1A58B620C}" type="slidenum">
              <a:rPr lang="ja-JP" altLang="en-US"/>
              <a:pPr/>
              <a:t>‹#›</a:t>
            </a:fld>
            <a:endParaRPr lang="en-US" altLang="ja-JP"/>
          </a:p>
        </p:txBody>
      </p:sp>
    </p:spTree>
    <p:extLst>
      <p:ext uri="{BB962C8B-B14F-4D97-AF65-F5344CB8AC3E}">
        <p14:creationId xmlns:p14="http://schemas.microsoft.com/office/powerpoint/2010/main" val="157570665"/>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FCB87EBA-444C-4109-96D4-2F266CF6C88F}" type="slidenum">
              <a:rPr lang="ja-JP" altLang="en-US"/>
              <a:pPr/>
              <a:t>‹#›</a:t>
            </a:fld>
            <a:endParaRPr lang="en-US" altLang="ja-JP"/>
          </a:p>
        </p:txBody>
      </p:sp>
    </p:spTree>
    <p:extLst>
      <p:ext uri="{BB962C8B-B14F-4D97-AF65-F5344CB8AC3E}">
        <p14:creationId xmlns:p14="http://schemas.microsoft.com/office/powerpoint/2010/main" val="3756687145"/>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SENG697 (Fall 2007)</a:t>
            </a:r>
            <a:endParaRPr lang="en-US" altLang="ja-JP"/>
          </a:p>
        </p:txBody>
      </p:sp>
      <p:sp>
        <p:nvSpPr>
          <p:cNvPr id="6" name="Footer Placeholder 5"/>
          <p:cNvSpPr>
            <a:spLocks noGrp="1"/>
          </p:cNvSpPr>
          <p:nvPr>
            <p:ph type="ftr" sz="quarter" idx="11"/>
          </p:nvPr>
        </p:nvSpPr>
        <p:spPr/>
        <p:txBody>
          <a:bodyPr/>
          <a:lstStyle>
            <a:lvl1pPr>
              <a:defRPr/>
            </a:lvl1pPr>
          </a:lstStyle>
          <a:p>
            <a:r>
              <a:rPr lang="ja-JP" altLang="en-US"/>
              <a:t>far@ucalgary.ca</a:t>
            </a:r>
            <a:endParaRPr lang="en-US" altLang="ja-JP"/>
          </a:p>
        </p:txBody>
      </p:sp>
      <p:sp>
        <p:nvSpPr>
          <p:cNvPr id="7" name="Slide Number Placeholder 6"/>
          <p:cNvSpPr>
            <a:spLocks noGrp="1"/>
          </p:cNvSpPr>
          <p:nvPr>
            <p:ph type="sldNum" sz="quarter" idx="12"/>
          </p:nvPr>
        </p:nvSpPr>
        <p:spPr/>
        <p:txBody>
          <a:bodyPr/>
          <a:lstStyle>
            <a:lvl1pPr>
              <a:defRPr/>
            </a:lvl1pPr>
          </a:lstStyle>
          <a:p>
            <a:fld id="{98DAC2A1-4CF9-4B24-A3D3-7DE7BAC9C17A}" type="slidenum">
              <a:rPr lang="ja-JP" altLang="en-US"/>
              <a:pPr/>
              <a:t>‹#›</a:t>
            </a:fld>
            <a:endParaRPr lang="en-US" altLang="ja-JP"/>
          </a:p>
        </p:txBody>
      </p:sp>
    </p:spTree>
    <p:extLst>
      <p:ext uri="{BB962C8B-B14F-4D97-AF65-F5344CB8AC3E}">
        <p14:creationId xmlns:p14="http://schemas.microsoft.com/office/powerpoint/2010/main" val="154805841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47193" name="Picture 25" descr="WP138"/>
          <p:cNvPicPr>
            <a:picLocks noChangeAspect="1" noChangeArrowheads="1"/>
          </p:cNvPicPr>
          <p:nvPr userDrawn="1"/>
        </p:nvPicPr>
        <p:blipFill>
          <a:blip r:embed="rId13"/>
          <a:srcRect/>
          <a:stretch>
            <a:fillRect/>
          </a:stretch>
        </p:blipFill>
        <p:spPr bwMode="auto">
          <a:xfrm>
            <a:off x="0" y="0"/>
            <a:ext cx="12192000" cy="6858000"/>
          </a:xfrm>
          <a:prstGeom prst="rect">
            <a:avLst/>
          </a:prstGeom>
          <a:noFill/>
        </p:spPr>
      </p:pic>
      <p:pic>
        <p:nvPicPr>
          <p:cNvPr id="647171" name="Picture 3" descr="logo4"/>
          <p:cNvPicPr>
            <a:picLocks noChangeAspect="1" noChangeArrowheads="1"/>
          </p:cNvPicPr>
          <p:nvPr/>
        </p:nvPicPr>
        <p:blipFill>
          <a:blip r:embed="rId14"/>
          <a:srcRect/>
          <a:stretch>
            <a:fillRect/>
          </a:stretch>
        </p:blipFill>
        <p:spPr bwMode="auto">
          <a:xfrm>
            <a:off x="334434" y="6180138"/>
            <a:ext cx="1536700" cy="488950"/>
          </a:xfrm>
          <a:prstGeom prst="rect">
            <a:avLst/>
          </a:prstGeom>
          <a:noFill/>
        </p:spPr>
      </p:pic>
      <p:sp>
        <p:nvSpPr>
          <p:cNvPr id="647172" name="Line 4"/>
          <p:cNvSpPr>
            <a:spLocks noChangeShapeType="1"/>
          </p:cNvSpPr>
          <p:nvPr/>
        </p:nvSpPr>
        <p:spPr bwMode="auto">
          <a:xfrm>
            <a:off x="1102785" y="1412875"/>
            <a:ext cx="10754783" cy="0"/>
          </a:xfrm>
          <a:prstGeom prst="line">
            <a:avLst/>
          </a:prstGeom>
          <a:noFill/>
          <a:ln w="38100">
            <a:solidFill>
              <a:srgbClr val="FF9900"/>
            </a:solidFill>
            <a:miter lim="800000"/>
            <a:headEnd type="oval" w="med" len="med"/>
            <a:tailEnd type="oval" w="med" len="med"/>
          </a:ln>
          <a:effectLst/>
        </p:spPr>
        <p:txBody>
          <a:bodyPr wrap="none"/>
          <a:lstStyle/>
          <a:p>
            <a:endParaRPr lang="en-CA" sz="1800"/>
          </a:p>
        </p:txBody>
      </p:sp>
      <p:sp>
        <p:nvSpPr>
          <p:cNvPr id="647177" name="Rectangle 9"/>
          <p:cNvSpPr>
            <a:spLocks noGrp="1" noChangeArrowheads="1"/>
          </p:cNvSpPr>
          <p:nvPr>
            <p:ph type="body" idx="1"/>
          </p:nvPr>
        </p:nvSpPr>
        <p:spPr bwMode="auto">
          <a:xfrm>
            <a:off x="1200151" y="1560513"/>
            <a:ext cx="106680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p:cNvSpPr>
            <a:spLocks noGrp="1" noChangeArrowheads="1"/>
          </p:cNvSpPr>
          <p:nvPr>
            <p:ph type="dt" sz="half" idx="2"/>
          </p:nvPr>
        </p:nvSpPr>
        <p:spPr bwMode="auto">
          <a:xfrm>
            <a:off x="12192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b="0"/>
            </a:lvl1pPr>
          </a:lstStyle>
          <a:p>
            <a:r>
              <a:rPr lang="en-US"/>
              <a:t>SENG697 (Fall 2007)</a:t>
            </a:r>
            <a:endParaRPr lang="en-US" altLang="ja-JP"/>
          </a:p>
        </p:txBody>
      </p:sp>
      <p:sp>
        <p:nvSpPr>
          <p:cNvPr id="647179" name="Rectangle 11"/>
          <p:cNvSpPr>
            <a:spLocks noGrp="1" noChangeArrowheads="1"/>
          </p:cNvSpPr>
          <p:nvPr>
            <p:ph type="ftr" sz="quarter" idx="3"/>
          </p:nvPr>
        </p:nvSpPr>
        <p:spPr bwMode="auto">
          <a:xfrm>
            <a:off x="4470400"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a:lvl1pPr>
          </a:lstStyle>
          <a:p>
            <a:r>
              <a:rPr lang="ja-JP" altLang="en-US"/>
              <a:t>far@ucalgary.ca</a:t>
            </a:r>
            <a:endParaRPr lang="en-US" altLang="ja-JP"/>
          </a:p>
        </p:txBody>
      </p:sp>
      <p:sp>
        <p:nvSpPr>
          <p:cNvPr id="647180" name="Rectangle 12"/>
          <p:cNvSpPr>
            <a:spLocks noGrp="1" noChangeArrowheads="1"/>
          </p:cNvSpPr>
          <p:nvPr>
            <p:ph type="sldNum" sz="quarter" idx="4"/>
          </p:nvPr>
        </p:nvSpPr>
        <p:spPr bwMode="auto">
          <a:xfrm>
            <a:off x="904240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b="0"/>
            </a:lvl1pPr>
          </a:lstStyle>
          <a:p>
            <a:fld id="{B11B43A2-5F84-46DB-BF79-78890F90E6E9}" type="slidenum">
              <a:rPr lang="ja-JP" altLang="en-US"/>
              <a:pPr/>
              <a:t>‹#›</a:t>
            </a:fld>
            <a:endParaRPr lang="en-US" altLang="ja-JP"/>
          </a:p>
        </p:txBody>
      </p:sp>
      <p:sp>
        <p:nvSpPr>
          <p:cNvPr id="647181" name="Line 13"/>
          <p:cNvSpPr>
            <a:spLocks noChangeShapeType="1"/>
          </p:cNvSpPr>
          <p:nvPr/>
        </p:nvSpPr>
        <p:spPr bwMode="auto">
          <a:xfrm>
            <a:off x="1102784" y="6453188"/>
            <a:ext cx="10657416" cy="0"/>
          </a:xfrm>
          <a:prstGeom prst="line">
            <a:avLst/>
          </a:prstGeom>
          <a:noFill/>
          <a:ln w="19050">
            <a:solidFill>
              <a:srgbClr val="FF9900"/>
            </a:solidFill>
            <a:miter lim="800000"/>
            <a:headEnd type="oval" w="med" len="med"/>
            <a:tailEnd type="oval" w="med" len="med"/>
          </a:ln>
          <a:effectLst/>
        </p:spPr>
        <p:txBody>
          <a:bodyPr wrap="none"/>
          <a:lstStyle/>
          <a:p>
            <a:endParaRPr lang="en-CA" sz="1800"/>
          </a:p>
        </p:txBody>
      </p:sp>
      <p:sp>
        <p:nvSpPr>
          <p:cNvPr id="647182" name="Rectangle 14"/>
          <p:cNvSpPr>
            <a:spLocks noGrp="1" noChangeArrowheads="1"/>
          </p:cNvSpPr>
          <p:nvPr>
            <p:ph type="title"/>
          </p:nvPr>
        </p:nvSpPr>
        <p:spPr bwMode="auto">
          <a:xfrm>
            <a:off x="1422401" y="260350"/>
            <a:ext cx="105029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a:t>Click to edit Master title style</a:t>
            </a:r>
          </a:p>
        </p:txBody>
      </p:sp>
      <p:pic>
        <p:nvPicPr>
          <p:cNvPr id="647194" name="Picture 26"/>
          <p:cNvPicPr>
            <a:picLocks noChangeAspect="1" noChangeArrowheads="1"/>
          </p:cNvPicPr>
          <p:nvPr userDrawn="1"/>
        </p:nvPicPr>
        <p:blipFill>
          <a:blip r:embed="rId15">
            <a:clrChange>
              <a:clrFrom>
                <a:srgbClr val="FFFFFF"/>
              </a:clrFrom>
              <a:clrTo>
                <a:srgbClr val="FFFFFF">
                  <a:alpha val="0"/>
                </a:srgbClr>
              </a:clrTo>
            </a:clrChange>
          </a:blip>
          <a:srcRect/>
          <a:stretch>
            <a:fillRect/>
          </a:stretch>
        </p:blipFill>
        <p:spPr bwMode="auto">
          <a:xfrm>
            <a:off x="0" y="547689"/>
            <a:ext cx="1481667" cy="1152525"/>
          </a:xfrm>
          <a:prstGeom prst="rect">
            <a:avLst/>
          </a:prstGeom>
          <a:noFill/>
          <a:ln w="9525">
            <a:noFill/>
            <a:miter lim="800000"/>
            <a:headEnd/>
            <a:tailEnd/>
          </a:ln>
          <a:effectLst/>
        </p:spPr>
      </p:pic>
    </p:spTree>
    <p:extLst>
      <p:ext uri="{BB962C8B-B14F-4D97-AF65-F5344CB8AC3E}">
        <p14:creationId xmlns:p14="http://schemas.microsoft.com/office/powerpoint/2010/main" val="216085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hdr="0"/>
  <p:txStyles>
    <p:titleStyle>
      <a:lvl1pPr algn="l" rtl="0" fontAlgn="base">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2pPr>
      <a:lvl3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3pPr>
      <a:lvl4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4pPr>
      <a:lvl5pPr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018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082348"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1</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a:t>
            </a:r>
          </a:p>
        </p:txBody>
      </p:sp>
      <p:sp>
        <p:nvSpPr>
          <p:cNvPr id="1370115" name="Rectangle 3"/>
          <p:cNvSpPr>
            <a:spLocks noGrp="1" noChangeArrowheads="1"/>
          </p:cNvSpPr>
          <p:nvPr>
            <p:ph type="body" idx="1"/>
          </p:nvPr>
        </p:nvSpPr>
        <p:spPr>
          <a:xfrm>
            <a:off x="1200151" y="1560513"/>
            <a:ext cx="10668000" cy="437002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Canada, around 58% of households report that they own at least a cat or a dog, and they are in a constant need to visit the </a:t>
            </a:r>
            <a:r>
              <a:rPr lang="en-US" sz="2400">
                <a:latin typeface="Times New Roman" panose="02020603050405020304" pitchFamily="18" charset="0"/>
                <a:cs typeface="Times New Roman" panose="02020603050405020304" pitchFamily="18" charset="0"/>
              </a:rPr>
              <a:t>Pet clinic </a:t>
            </a:r>
            <a:r>
              <a:rPr lang="en-US" sz="2400" dirty="0">
                <a:latin typeface="Times New Roman" panose="02020603050405020304" pitchFamily="18" charset="0"/>
                <a:cs typeface="Times New Roman" panose="02020603050405020304" pitchFamily="18" charset="0"/>
              </a:rPr>
              <a:t>for their pet’s health-checkup. Pet-owners, amidst their busy schedule, await a website that can assist them in addressing their pet’s well-being requirements.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Currently, pet-owners do not have any centralized repository to store their pet’s health statistics. Maintenance of these records would open a plethora of opportunities for business as we can automate certain processes that expedite an animal’s treatment.</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records can be shared globally, helping veterinarians around the world to diagnose diseases based on the similarity of symptoms found in the same breeds in another part of the world.</a:t>
            </a:r>
          </a:p>
        </p:txBody>
      </p:sp>
    </p:spTree>
    <p:extLst>
      <p:ext uri="{BB962C8B-B14F-4D97-AF65-F5344CB8AC3E}">
        <p14:creationId xmlns:p14="http://schemas.microsoft.com/office/powerpoint/2010/main" val="3678948777"/>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4C92-3919-48E4-9245-580696DFB2E4}"/>
              </a:ext>
            </a:extLst>
          </p:cNvPr>
          <p:cNvSpPr>
            <a:spLocks noGrp="1"/>
          </p:cNvSpPr>
          <p:nvPr>
            <p:ph type="title"/>
          </p:nvPr>
        </p:nvSpPr>
        <p:spPr/>
        <p:txBody>
          <a:bodyPr/>
          <a:lstStyle/>
          <a:p>
            <a:r>
              <a:rPr lang="en-CA" dirty="0"/>
              <a:t>6. Design: Agent Model</a:t>
            </a:r>
          </a:p>
        </p:txBody>
      </p:sp>
      <p:sp>
        <p:nvSpPr>
          <p:cNvPr id="4" name="Date Placeholder 3">
            <a:extLst>
              <a:ext uri="{FF2B5EF4-FFF2-40B4-BE49-F238E27FC236}">
                <a16:creationId xmlns:a16="http://schemas.microsoft.com/office/drawing/2014/main" id="{B070015F-E0D1-41B1-A468-1A0BA6DB7630}"/>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83D5D197-11C8-4973-8F6B-D7AF01BED68D}"/>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AE609BDF-7C75-4440-8723-8A99DD2DD05D}"/>
              </a:ext>
            </a:extLst>
          </p:cNvPr>
          <p:cNvSpPr>
            <a:spLocks noGrp="1"/>
          </p:cNvSpPr>
          <p:nvPr>
            <p:ph type="sldNum" sz="quarter" idx="12"/>
          </p:nvPr>
        </p:nvSpPr>
        <p:spPr/>
        <p:txBody>
          <a:bodyPr/>
          <a:lstStyle/>
          <a:p>
            <a:fld id="{A4BAB868-1E00-44C6-B1AB-DFCC5F9865BA}" type="slidenum">
              <a:rPr lang="ja-JP" altLang="en-US" smtClean="0"/>
              <a:pPr/>
              <a:t>10</a:t>
            </a:fld>
            <a:endParaRPr lang="en-US" altLang="ja-JP"/>
          </a:p>
        </p:txBody>
      </p:sp>
      <p:pic>
        <p:nvPicPr>
          <p:cNvPr id="12" name="Picture 11">
            <a:extLst>
              <a:ext uri="{FF2B5EF4-FFF2-40B4-BE49-F238E27FC236}">
                <a16:creationId xmlns:a16="http://schemas.microsoft.com/office/drawing/2014/main" id="{2DA05C07-7FF6-4B38-B836-CBA63805377B}"/>
              </a:ext>
            </a:extLst>
          </p:cNvPr>
          <p:cNvPicPr>
            <a:picLocks noChangeAspect="1"/>
          </p:cNvPicPr>
          <p:nvPr/>
        </p:nvPicPr>
        <p:blipFill>
          <a:blip r:embed="rId2"/>
          <a:stretch>
            <a:fillRect/>
          </a:stretch>
        </p:blipFill>
        <p:spPr>
          <a:xfrm>
            <a:off x="2162176" y="1628774"/>
            <a:ext cx="8391524" cy="4486275"/>
          </a:xfrm>
          <a:prstGeom prst="rect">
            <a:avLst/>
          </a:prstGeom>
        </p:spPr>
      </p:pic>
    </p:spTree>
    <p:extLst>
      <p:ext uri="{BB962C8B-B14F-4D97-AF65-F5344CB8AC3E}">
        <p14:creationId xmlns:p14="http://schemas.microsoft.com/office/powerpoint/2010/main" val="4077683043"/>
      </p:ext>
    </p:extLst>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BFB5-DE3F-4793-966B-7D7CF7DC2465}"/>
              </a:ext>
            </a:extLst>
          </p:cNvPr>
          <p:cNvSpPr>
            <a:spLocks noGrp="1"/>
          </p:cNvSpPr>
          <p:nvPr>
            <p:ph type="title"/>
          </p:nvPr>
        </p:nvSpPr>
        <p:spPr/>
        <p:txBody>
          <a:bodyPr/>
          <a:lstStyle/>
          <a:p>
            <a:r>
              <a:rPr lang="en-CA" dirty="0"/>
              <a:t>7. Design: Service Model</a:t>
            </a:r>
          </a:p>
        </p:txBody>
      </p:sp>
      <p:graphicFrame>
        <p:nvGraphicFramePr>
          <p:cNvPr id="7" name="Content Placeholder 6">
            <a:extLst>
              <a:ext uri="{FF2B5EF4-FFF2-40B4-BE49-F238E27FC236}">
                <a16:creationId xmlns:a16="http://schemas.microsoft.com/office/drawing/2014/main" id="{4A9D8EBD-C665-44F7-8C37-7580611C4BB2}"/>
              </a:ext>
            </a:extLst>
          </p:cNvPr>
          <p:cNvGraphicFramePr>
            <a:graphicFrameLocks noGrp="1"/>
          </p:cNvGraphicFramePr>
          <p:nvPr>
            <p:ph idx="1"/>
            <p:extLst>
              <p:ext uri="{D42A27DB-BD31-4B8C-83A1-F6EECF244321}">
                <p14:modId xmlns:p14="http://schemas.microsoft.com/office/powerpoint/2010/main" val="445344895"/>
              </p:ext>
            </p:extLst>
          </p:nvPr>
        </p:nvGraphicFramePr>
        <p:xfrm>
          <a:off x="1622613" y="1918447"/>
          <a:ext cx="8803340" cy="3517152"/>
        </p:xfrm>
        <a:graphic>
          <a:graphicData uri="http://schemas.openxmlformats.org/drawingml/2006/table">
            <a:tbl>
              <a:tblPr firstRow="1" firstCol="1" bandRow="1">
                <a:tableStyleId>{5C22544A-7EE6-4342-B048-85BDC9FD1C3A}</a:tableStyleId>
              </a:tblPr>
              <a:tblGrid>
                <a:gridCol w="1484209">
                  <a:extLst>
                    <a:ext uri="{9D8B030D-6E8A-4147-A177-3AD203B41FA5}">
                      <a16:colId xmlns:a16="http://schemas.microsoft.com/office/drawing/2014/main" val="1214902364"/>
                    </a:ext>
                  </a:extLst>
                </a:gridCol>
                <a:gridCol w="1365164">
                  <a:extLst>
                    <a:ext uri="{9D8B030D-6E8A-4147-A177-3AD203B41FA5}">
                      <a16:colId xmlns:a16="http://schemas.microsoft.com/office/drawing/2014/main" val="229060225"/>
                    </a:ext>
                  </a:extLst>
                </a:gridCol>
                <a:gridCol w="2204475">
                  <a:extLst>
                    <a:ext uri="{9D8B030D-6E8A-4147-A177-3AD203B41FA5}">
                      <a16:colId xmlns:a16="http://schemas.microsoft.com/office/drawing/2014/main" val="2494628635"/>
                    </a:ext>
                  </a:extLst>
                </a:gridCol>
                <a:gridCol w="1888449">
                  <a:extLst>
                    <a:ext uri="{9D8B030D-6E8A-4147-A177-3AD203B41FA5}">
                      <a16:colId xmlns:a16="http://schemas.microsoft.com/office/drawing/2014/main" val="377801537"/>
                    </a:ext>
                  </a:extLst>
                </a:gridCol>
                <a:gridCol w="1861043">
                  <a:extLst>
                    <a:ext uri="{9D8B030D-6E8A-4147-A177-3AD203B41FA5}">
                      <a16:colId xmlns:a16="http://schemas.microsoft.com/office/drawing/2014/main" val="28876286"/>
                    </a:ext>
                  </a:extLst>
                </a:gridCol>
              </a:tblGrid>
              <a:tr h="542910">
                <a:tc>
                  <a:txBody>
                    <a:bodyPr/>
                    <a:lstStyle/>
                    <a:p>
                      <a:pPr algn="ctr">
                        <a:lnSpc>
                          <a:spcPct val="107000"/>
                        </a:lnSpc>
                        <a:spcAft>
                          <a:spcPts val="800"/>
                        </a:spcAft>
                      </a:pPr>
                      <a:r>
                        <a:rPr lang="en-CA" sz="1100" dirty="0">
                          <a:effectLst/>
                        </a:rPr>
                        <a:t>Service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Input</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Output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Pre – Conditions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Post Conditions</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8127521"/>
                  </a:ext>
                </a:extLst>
              </a:tr>
              <a:tr h="942854">
                <a:tc>
                  <a:txBody>
                    <a:bodyPr/>
                    <a:lstStyle/>
                    <a:p>
                      <a:pPr algn="ctr">
                        <a:lnSpc>
                          <a:spcPct val="107000"/>
                        </a:lnSpc>
                        <a:spcAft>
                          <a:spcPts val="800"/>
                        </a:spcAft>
                      </a:pPr>
                      <a:r>
                        <a:rPr lang="en-CA" sz="1100" dirty="0">
                          <a:effectLst/>
                        </a:rPr>
                        <a:t>E-Video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Appointment Schedule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Link for Video Interaction</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connection to ZOOM/GOOGLE API</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Steady connection during the meeting</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0990090"/>
                  </a:ext>
                </a:extLst>
              </a:tr>
              <a:tr h="1063199">
                <a:tc>
                  <a:txBody>
                    <a:bodyPr/>
                    <a:lstStyle/>
                    <a:p>
                      <a:pPr algn="ctr">
                        <a:lnSpc>
                          <a:spcPct val="107000"/>
                        </a:lnSpc>
                        <a:spcAft>
                          <a:spcPts val="800"/>
                        </a:spcAft>
                      </a:pPr>
                      <a:r>
                        <a:rPr lang="en-CA" sz="1100">
                          <a:effectLst/>
                        </a:rPr>
                        <a:t>Reminder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Appointment Schedule</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Notifications</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User email-id and mobile number required</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500767"/>
                  </a:ext>
                </a:extLst>
              </a:tr>
              <a:tr h="968189">
                <a:tc>
                  <a:txBody>
                    <a:bodyPr/>
                    <a:lstStyle/>
                    <a:p>
                      <a:pPr algn="ctr">
                        <a:lnSpc>
                          <a:spcPct val="107000"/>
                        </a:lnSpc>
                        <a:spcAft>
                          <a:spcPts val="800"/>
                        </a:spcAft>
                      </a:pPr>
                      <a:r>
                        <a:rPr lang="en-CA" sz="1100" dirty="0">
                          <a:effectLst/>
                        </a:rPr>
                        <a:t>Template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Doctor’s Feedback</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Report in a PDF format</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a:effectLst/>
                        </a:rPr>
                        <a:t>Successful completion of video interaction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CA" sz="1100" dirty="0">
                          <a:effectLst/>
                        </a:rPr>
                        <a:t> </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0327335"/>
                  </a:ext>
                </a:extLst>
              </a:tr>
            </a:tbl>
          </a:graphicData>
        </a:graphic>
      </p:graphicFrame>
      <p:sp>
        <p:nvSpPr>
          <p:cNvPr id="4" name="Date Placeholder 3">
            <a:extLst>
              <a:ext uri="{FF2B5EF4-FFF2-40B4-BE49-F238E27FC236}">
                <a16:creationId xmlns:a16="http://schemas.microsoft.com/office/drawing/2014/main" id="{5D1446D8-069E-47E7-AAB0-EACF0F8398F8}"/>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6F6B95EF-279E-4E16-A76F-649CC08B08CB}"/>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E5EE28F2-3E99-4270-877A-C49BD8039D32}"/>
              </a:ext>
            </a:extLst>
          </p:cNvPr>
          <p:cNvSpPr>
            <a:spLocks noGrp="1"/>
          </p:cNvSpPr>
          <p:nvPr>
            <p:ph type="sldNum" sz="quarter" idx="12"/>
          </p:nvPr>
        </p:nvSpPr>
        <p:spPr/>
        <p:txBody>
          <a:bodyPr/>
          <a:lstStyle/>
          <a:p>
            <a:fld id="{A4BAB868-1E00-44C6-B1AB-DFCC5F9865BA}" type="slidenum">
              <a:rPr lang="ja-JP" altLang="en-US" smtClean="0"/>
              <a:pPr/>
              <a:t>11</a:t>
            </a:fld>
            <a:endParaRPr lang="en-US" altLang="ja-JP"/>
          </a:p>
        </p:txBody>
      </p:sp>
      <p:sp>
        <p:nvSpPr>
          <p:cNvPr id="8" name="Rectangle 1">
            <a:extLst>
              <a:ext uri="{FF2B5EF4-FFF2-40B4-BE49-F238E27FC236}">
                <a16:creationId xmlns:a16="http://schemas.microsoft.com/office/drawing/2014/main" id="{46DB4099-764C-4CD1-9AD6-4911B9EC44F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502792391"/>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23DE-B14C-4317-AD02-07F45A5F21DE}"/>
              </a:ext>
            </a:extLst>
          </p:cNvPr>
          <p:cNvSpPr>
            <a:spLocks noGrp="1"/>
          </p:cNvSpPr>
          <p:nvPr>
            <p:ph type="title"/>
          </p:nvPr>
        </p:nvSpPr>
        <p:spPr/>
        <p:txBody>
          <a:bodyPr/>
          <a:lstStyle/>
          <a:p>
            <a:r>
              <a:rPr lang="en-CA" dirty="0"/>
              <a:t>8. Design: Acquaintance Model</a:t>
            </a:r>
          </a:p>
        </p:txBody>
      </p:sp>
      <p:sp>
        <p:nvSpPr>
          <p:cNvPr id="4" name="Date Placeholder 3">
            <a:extLst>
              <a:ext uri="{FF2B5EF4-FFF2-40B4-BE49-F238E27FC236}">
                <a16:creationId xmlns:a16="http://schemas.microsoft.com/office/drawing/2014/main" id="{D6734280-F370-40C7-964C-AD71EE1EED7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2DBA186-B9C1-4890-8088-91889D328408}"/>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778E3DC4-4281-44F4-9D4C-E7DAB213D0EE}"/>
              </a:ext>
            </a:extLst>
          </p:cNvPr>
          <p:cNvSpPr>
            <a:spLocks noGrp="1"/>
          </p:cNvSpPr>
          <p:nvPr>
            <p:ph type="sldNum" sz="quarter" idx="12"/>
          </p:nvPr>
        </p:nvSpPr>
        <p:spPr/>
        <p:txBody>
          <a:bodyPr/>
          <a:lstStyle/>
          <a:p>
            <a:fld id="{A4BAB868-1E00-44C6-B1AB-DFCC5F9865BA}" type="slidenum">
              <a:rPr lang="ja-JP" altLang="en-US" smtClean="0"/>
              <a:pPr/>
              <a:t>12</a:t>
            </a:fld>
            <a:endParaRPr lang="en-US" altLang="ja-JP"/>
          </a:p>
        </p:txBody>
      </p:sp>
      <p:pic>
        <p:nvPicPr>
          <p:cNvPr id="10" name="Picture 9">
            <a:extLst>
              <a:ext uri="{FF2B5EF4-FFF2-40B4-BE49-F238E27FC236}">
                <a16:creationId xmlns:a16="http://schemas.microsoft.com/office/drawing/2014/main" id="{BEE8B78B-2092-4A87-B0E9-F1171148EF02}"/>
              </a:ext>
            </a:extLst>
          </p:cNvPr>
          <p:cNvPicPr>
            <a:picLocks noChangeAspect="1"/>
          </p:cNvPicPr>
          <p:nvPr/>
        </p:nvPicPr>
        <p:blipFill>
          <a:blip r:embed="rId2"/>
          <a:stretch>
            <a:fillRect/>
          </a:stretch>
        </p:blipFill>
        <p:spPr>
          <a:xfrm>
            <a:off x="1219200" y="1492470"/>
            <a:ext cx="9886950" cy="4771696"/>
          </a:xfrm>
          <a:prstGeom prst="rect">
            <a:avLst/>
          </a:prstGeom>
        </p:spPr>
      </p:pic>
    </p:spTree>
    <p:extLst>
      <p:ext uri="{BB962C8B-B14F-4D97-AF65-F5344CB8AC3E}">
        <p14:creationId xmlns:p14="http://schemas.microsoft.com/office/powerpoint/2010/main" val="358017946"/>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938894" y="6457950"/>
            <a:ext cx="2540000" cy="400050"/>
          </a:xfrm>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10134599" y="6457950"/>
            <a:ext cx="1905000" cy="400050"/>
          </a:xfrm>
        </p:spPr>
        <p:txBody>
          <a:bodyPr/>
          <a:lstStyle/>
          <a:p>
            <a:pPr fontAlgn="base">
              <a:spcBef>
                <a:spcPct val="0"/>
              </a:spcBef>
              <a:spcAft>
                <a:spcPct val="0"/>
              </a:spcAft>
            </a:pPr>
            <a:fld id="{7CBF9A45-03DF-44E6-9073-62F29A809B41}" type="slidenum">
              <a:rPr lang="ja-JP" altLang="en-US">
                <a:solidFill>
                  <a:srgbClr val="000000"/>
                </a:solidFill>
                <a:latin typeface="Tahoma" pitchFamily="34" charset="0"/>
                <a:ea typeface="ＭＳ Ｐゴシック" pitchFamily="50" charset="-128"/>
              </a:rPr>
              <a:pPr fontAlgn="base">
                <a:spcBef>
                  <a:spcPct val="0"/>
                </a:spcBef>
                <a:spcAft>
                  <a:spcPct val="0"/>
                </a:spcAft>
              </a:pPr>
              <a:t>2</a:t>
            </a:fld>
            <a:endParaRPr lang="en-US" altLang="ja-JP" dirty="0">
              <a:solidFill>
                <a:srgbClr val="000000"/>
              </a:solidFill>
              <a:latin typeface="Tahoma" pitchFamily="34" charset="0"/>
              <a:ea typeface="ＭＳ Ｐゴシック" pitchFamily="50" charset="-128"/>
            </a:endParaRPr>
          </a:p>
        </p:txBody>
      </p:sp>
      <p:sp>
        <p:nvSpPr>
          <p:cNvPr id="1370114" name="Rectangle 2"/>
          <p:cNvSpPr>
            <a:spLocks noGrp="1" noChangeArrowheads="1"/>
          </p:cNvSpPr>
          <p:nvPr>
            <p:ph type="title"/>
          </p:nvPr>
        </p:nvSpPr>
        <p:spPr/>
        <p:txBody>
          <a:bodyPr/>
          <a:lstStyle/>
          <a:p>
            <a:r>
              <a:rPr lang="en-CA" dirty="0"/>
              <a:t>1. Business Case (cont’d)</a:t>
            </a:r>
          </a:p>
        </p:txBody>
      </p:sp>
      <p:sp>
        <p:nvSpPr>
          <p:cNvPr id="1370115" name="Rectangle 3"/>
          <p:cNvSpPr>
            <a:spLocks noGrp="1" noChangeArrowheads="1"/>
          </p:cNvSpPr>
          <p:nvPr>
            <p:ph type="body" idx="1"/>
          </p:nvPr>
        </p:nvSpPr>
        <p:spPr>
          <a:xfrm>
            <a:off x="1173118" y="1403350"/>
            <a:ext cx="10668000" cy="4613864"/>
          </a:xfrm>
        </p:spPr>
        <p:txBody>
          <a:bodyPr/>
          <a:lstStyle/>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Pet-owners are dependent on calls from the veterinary clinic to schedule timely appointments that match their routine and visit in person to get their pets examined. There is no provision to avail these services from home.</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Even after scheduling an appointment, owners might forget to update their schedule and visit the clinic on time. This could play a big role in ensuring timely treatment for the animals.</a:t>
            </a:r>
          </a:p>
          <a:p>
            <a:pPr marL="285750" indent="-285750">
              <a:buClr>
                <a:srgbClr val="00206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Vets currently have to spend a lot of time submitting reports for the animals they examine. Automating the process with a built-in template will maximize the time-utilization and efficiency of the clinic.</a:t>
            </a:r>
          </a:p>
          <a:p>
            <a:pPr marL="285750" indent="-285750">
              <a:buClr>
                <a:srgbClr val="002060"/>
              </a:buClr>
              <a:buFont typeface="Wingdings" panose="05000000000000000000" pitchFamily="2" charset="2"/>
              <a:buChar char="§"/>
            </a:pPr>
            <a:r>
              <a:rPr lang="en-CA" sz="2400" dirty="0"/>
              <a:t>In this situation, intelligent agents have a great potential in helping the owners get timely appointments and prevent deprivation of proper care and diagnosis for their pets.</a:t>
            </a:r>
            <a:endParaRPr lang="en-US" sz="2400" dirty="0">
              <a:latin typeface="Times New Roman" panose="02020603050405020304" pitchFamily="18" charset="0"/>
              <a:cs typeface="Times New Roman" panose="02020603050405020304" pitchFamily="18" charset="0"/>
            </a:endParaRPr>
          </a:p>
          <a:p>
            <a:pPr marL="285750" indent="-285750">
              <a:buClr>
                <a:srgbClr val="002060"/>
              </a:buCl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329546"/>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dirty="0">
                <a:solidFill>
                  <a:srgbClr val="000000"/>
                </a:solidFill>
                <a:latin typeface="Tahoma" pitchFamily="34" charset="0"/>
                <a:ea typeface="ＭＳ Ｐゴシック" pitchFamily="50" charset="-128"/>
              </a:rPr>
              <a:t>SENG696 (Fall 2021)</a:t>
            </a:r>
            <a:endParaRPr lang="en-US" altLang="ja-JP" dirty="0">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a:xfrm>
            <a:off x="9538788" y="6457950"/>
            <a:ext cx="2540000" cy="400050"/>
          </a:xfrm>
        </p:spPr>
        <p:txBody>
          <a:bodyPr/>
          <a:lstStyle/>
          <a:p>
            <a:pPr fontAlgn="base">
              <a:spcBef>
                <a:spcPct val="0"/>
              </a:spcBef>
              <a:spcAft>
                <a:spcPct val="0"/>
              </a:spcAft>
            </a:pPr>
            <a:fld id="{41250157-63A0-42F0-B449-1FE0403F37FF}" type="slidenum">
              <a:rPr lang="ja-JP" altLang="en-US">
                <a:solidFill>
                  <a:srgbClr val="000000"/>
                </a:solidFill>
                <a:latin typeface="Tahoma" pitchFamily="34" charset="0"/>
                <a:ea typeface="ＭＳ Ｐゴシック" pitchFamily="50" charset="-128"/>
              </a:rPr>
              <a:pPr fontAlgn="base">
                <a:spcBef>
                  <a:spcPct val="0"/>
                </a:spcBef>
                <a:spcAft>
                  <a:spcPct val="0"/>
                </a:spcAft>
              </a:pPr>
              <a:t>3</a:t>
            </a:fld>
            <a:endParaRPr lang="en-US" altLang="ja-JP" dirty="0">
              <a:solidFill>
                <a:srgbClr val="000000"/>
              </a:solidFill>
              <a:latin typeface="Tahoma" pitchFamily="34" charset="0"/>
              <a:ea typeface="ＭＳ Ｐゴシック" pitchFamily="50" charset="-128"/>
            </a:endParaRPr>
          </a:p>
        </p:txBody>
      </p:sp>
      <p:sp>
        <p:nvSpPr>
          <p:cNvPr id="1298434" name="Rectangle 2"/>
          <p:cNvSpPr>
            <a:spLocks noGrp="1" noChangeArrowheads="1"/>
          </p:cNvSpPr>
          <p:nvPr>
            <p:ph type="title"/>
          </p:nvPr>
        </p:nvSpPr>
        <p:spPr/>
        <p:txBody>
          <a:bodyPr/>
          <a:lstStyle/>
          <a:p>
            <a:r>
              <a:rPr lang="en-CA"/>
              <a:t>2. System Description</a:t>
            </a:r>
          </a:p>
        </p:txBody>
      </p:sp>
      <p:sp>
        <p:nvSpPr>
          <p:cNvPr id="1298435" name="Rectangle 3"/>
          <p:cNvSpPr>
            <a:spLocks noGrp="1" noChangeArrowheads="1"/>
          </p:cNvSpPr>
          <p:nvPr>
            <p:ph type="body" idx="1"/>
          </p:nvPr>
        </p:nvSpPr>
        <p:spPr>
          <a:xfrm>
            <a:off x="1219200" y="1691141"/>
            <a:ext cx="10668000" cy="4532312"/>
          </a:xfrm>
        </p:spPr>
        <p:txBody>
          <a:bodyPr/>
          <a:lstStyle/>
          <a:p>
            <a:pPr>
              <a:lnSpc>
                <a:spcPct val="80000"/>
              </a:lnSpc>
              <a:buFont typeface="Wingdings" panose="05000000000000000000" pitchFamily="2" charset="2"/>
              <a:buChar char="§"/>
            </a:pPr>
            <a:r>
              <a:rPr lang="en-CA" sz="2600" dirty="0"/>
              <a:t>The proposed </a:t>
            </a:r>
            <a:r>
              <a:rPr lang="en-CA" sz="2600" b="1" dirty="0">
                <a:solidFill>
                  <a:srgbClr val="D60093"/>
                </a:solidFill>
              </a:rPr>
              <a:t>E-Vet System(EVS)</a:t>
            </a:r>
            <a:r>
              <a:rPr lang="en-CA" sz="2600" dirty="0"/>
              <a:t> is a multi-agent system designed to render multiple functionalities to simplify the appointment booking process to the pet-owner(user) based on the owner’s preferences. </a:t>
            </a:r>
          </a:p>
          <a:p>
            <a:pPr>
              <a:lnSpc>
                <a:spcPct val="80000"/>
              </a:lnSpc>
              <a:buFont typeface="Wingdings" panose="05000000000000000000" pitchFamily="2" charset="2"/>
              <a:buChar char="§"/>
            </a:pPr>
            <a:r>
              <a:rPr lang="en-CA" sz="2600" dirty="0"/>
              <a:t>The clinic package is composed of a Video Interaction system, a Reminder generator, and a utility to generate medical reports.</a:t>
            </a:r>
          </a:p>
          <a:p>
            <a:pPr>
              <a:lnSpc>
                <a:spcPct val="80000"/>
              </a:lnSpc>
              <a:buFont typeface="Wingdings" panose="05000000000000000000" pitchFamily="2" charset="2"/>
              <a:buChar char="§"/>
            </a:pPr>
            <a:r>
              <a:rPr lang="en-CA" sz="2600" dirty="0"/>
              <a:t>The </a:t>
            </a:r>
            <a:r>
              <a:rPr lang="en-CA" sz="2600" b="1" dirty="0">
                <a:solidFill>
                  <a:srgbClr val="D60093"/>
                </a:solidFill>
              </a:rPr>
              <a:t>EVS </a:t>
            </a:r>
            <a:r>
              <a:rPr lang="en-CA" sz="2600" dirty="0"/>
              <a:t>application deals with a doctor’s multiple available schedules to find the optimum appointment window for the pet-owner, taking into consideration the related fees and severity of the symptoms. </a:t>
            </a:r>
          </a:p>
          <a:p>
            <a:pPr>
              <a:lnSpc>
                <a:spcPct val="80000"/>
              </a:lnSpc>
              <a:buFont typeface="Wingdings" panose="05000000000000000000" pitchFamily="2" charset="2"/>
              <a:buChar char="§"/>
            </a:pPr>
            <a:r>
              <a:rPr lang="en-CA" sz="2600" dirty="0"/>
              <a:t>The application has to schedule the appointment and send regular reminders for the appointment dates to the pet-owner. It also generates a medical report based upon the doctor’s feedback and stores it for future references.</a:t>
            </a:r>
          </a:p>
        </p:txBody>
      </p:sp>
    </p:spTree>
    <p:extLst>
      <p:ext uri="{BB962C8B-B14F-4D97-AF65-F5344CB8AC3E}">
        <p14:creationId xmlns:p14="http://schemas.microsoft.com/office/powerpoint/2010/main" val="2276971620"/>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DF9A-39FF-430D-AA90-98C73FA65194}"/>
              </a:ext>
            </a:extLst>
          </p:cNvPr>
          <p:cNvSpPr>
            <a:spLocks noGrp="1"/>
          </p:cNvSpPr>
          <p:nvPr>
            <p:ph type="title"/>
          </p:nvPr>
        </p:nvSpPr>
        <p:spPr/>
        <p:txBody>
          <a:bodyPr/>
          <a:lstStyle/>
          <a:p>
            <a:r>
              <a:rPr lang="en-CA" dirty="0"/>
              <a:t>System Description (cont’d)</a:t>
            </a:r>
          </a:p>
        </p:txBody>
      </p:sp>
      <p:pic>
        <p:nvPicPr>
          <p:cNvPr id="8" name="Content Placeholder 7">
            <a:extLst>
              <a:ext uri="{FF2B5EF4-FFF2-40B4-BE49-F238E27FC236}">
                <a16:creationId xmlns:a16="http://schemas.microsoft.com/office/drawing/2014/main" id="{8396EF12-6BB4-4419-9359-C4A6DEE170B5}"/>
              </a:ext>
            </a:extLst>
          </p:cNvPr>
          <p:cNvPicPr>
            <a:picLocks noGrp="1" noChangeAspect="1"/>
          </p:cNvPicPr>
          <p:nvPr>
            <p:ph idx="1"/>
          </p:nvPr>
        </p:nvPicPr>
        <p:blipFill>
          <a:blip r:embed="rId2"/>
          <a:stretch>
            <a:fillRect/>
          </a:stretch>
        </p:blipFill>
        <p:spPr>
          <a:xfrm>
            <a:off x="2733676" y="1504950"/>
            <a:ext cx="6517240" cy="4733925"/>
          </a:xfrm>
        </p:spPr>
      </p:pic>
      <p:sp>
        <p:nvSpPr>
          <p:cNvPr id="4" name="Date Placeholder 3">
            <a:extLst>
              <a:ext uri="{FF2B5EF4-FFF2-40B4-BE49-F238E27FC236}">
                <a16:creationId xmlns:a16="http://schemas.microsoft.com/office/drawing/2014/main" id="{498642DC-E69F-4259-982E-D88A957ACE3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A682DE8B-2FA9-4A99-82E8-43115EDFE4C3}"/>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1A19D266-15FF-4116-BD0D-F82DFC0D1A7A}"/>
              </a:ext>
            </a:extLst>
          </p:cNvPr>
          <p:cNvSpPr>
            <a:spLocks noGrp="1"/>
          </p:cNvSpPr>
          <p:nvPr>
            <p:ph type="sldNum" sz="quarter" idx="12"/>
          </p:nvPr>
        </p:nvSpPr>
        <p:spPr/>
        <p:txBody>
          <a:bodyPr/>
          <a:lstStyle/>
          <a:p>
            <a:fld id="{A4BAB868-1E00-44C6-B1AB-DFCC5F9865BA}" type="slidenum">
              <a:rPr lang="ja-JP" altLang="en-US" smtClean="0"/>
              <a:pPr/>
              <a:t>4</a:t>
            </a:fld>
            <a:endParaRPr lang="en-US" altLang="ja-JP"/>
          </a:p>
        </p:txBody>
      </p:sp>
    </p:spTree>
    <p:extLst>
      <p:ext uri="{BB962C8B-B14F-4D97-AF65-F5344CB8AC3E}">
        <p14:creationId xmlns:p14="http://schemas.microsoft.com/office/powerpoint/2010/main" val="864621906"/>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F423-63D7-42A4-A812-BA4E971840A2}"/>
              </a:ext>
            </a:extLst>
          </p:cNvPr>
          <p:cNvSpPr>
            <a:spLocks noGrp="1"/>
          </p:cNvSpPr>
          <p:nvPr>
            <p:ph type="title"/>
          </p:nvPr>
        </p:nvSpPr>
        <p:spPr/>
        <p:txBody>
          <a:bodyPr/>
          <a:lstStyle/>
          <a:p>
            <a:r>
              <a:rPr lang="en-CA" dirty="0"/>
              <a:t>3. Assumptions</a:t>
            </a:r>
          </a:p>
        </p:txBody>
      </p:sp>
      <p:sp>
        <p:nvSpPr>
          <p:cNvPr id="3" name="Content Placeholder 2">
            <a:extLst>
              <a:ext uri="{FF2B5EF4-FFF2-40B4-BE49-F238E27FC236}">
                <a16:creationId xmlns:a16="http://schemas.microsoft.com/office/drawing/2014/main" id="{9289CBD4-8B82-4598-8DFA-C98950A290A8}"/>
              </a:ext>
            </a:extLst>
          </p:cNvPr>
          <p:cNvSpPr>
            <a:spLocks noGrp="1"/>
          </p:cNvSpPr>
          <p:nvPr>
            <p:ph idx="1"/>
          </p:nvPr>
        </p:nvSpPr>
        <p:spPr/>
        <p:txBody>
          <a:bodyPr/>
          <a:lstStyle/>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To enable video interaction between the doctor and the patient, the system will use existing video conferencing platforms (ZOOM/ Google Meet, etc.)</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The user schedules their appointment using a web interface. The interface captures the user preferences and updates the available time slots in real time. </a:t>
            </a:r>
            <a:endParaRPr lang="en-CA"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Date Placeholder 3">
            <a:extLst>
              <a:ext uri="{FF2B5EF4-FFF2-40B4-BE49-F238E27FC236}">
                <a16:creationId xmlns:a16="http://schemas.microsoft.com/office/drawing/2014/main" id="{86A4CBD5-3533-4D86-A639-ECFD24CDB124}"/>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2A1626FC-42F2-45F3-9435-6BF913541F40}"/>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F7548F90-2286-44AF-8464-EFD8AFFCA42B}"/>
              </a:ext>
            </a:extLst>
          </p:cNvPr>
          <p:cNvSpPr>
            <a:spLocks noGrp="1"/>
          </p:cNvSpPr>
          <p:nvPr>
            <p:ph type="sldNum" sz="quarter" idx="12"/>
          </p:nvPr>
        </p:nvSpPr>
        <p:spPr/>
        <p:txBody>
          <a:bodyPr/>
          <a:lstStyle/>
          <a:p>
            <a:fld id="{A4BAB868-1E00-44C6-B1AB-DFCC5F9865BA}" type="slidenum">
              <a:rPr lang="ja-JP" altLang="en-US" smtClean="0"/>
              <a:pPr/>
              <a:t>5</a:t>
            </a:fld>
            <a:endParaRPr lang="en-US" altLang="ja-JP"/>
          </a:p>
        </p:txBody>
      </p:sp>
    </p:spTree>
    <p:extLst>
      <p:ext uri="{BB962C8B-B14F-4D97-AF65-F5344CB8AC3E}">
        <p14:creationId xmlns:p14="http://schemas.microsoft.com/office/powerpoint/2010/main" val="4014871096"/>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EC54-958A-4175-AA58-D1E21C455378}"/>
              </a:ext>
            </a:extLst>
          </p:cNvPr>
          <p:cNvSpPr>
            <a:spLocks noGrp="1"/>
          </p:cNvSpPr>
          <p:nvPr>
            <p:ph type="title"/>
          </p:nvPr>
        </p:nvSpPr>
        <p:spPr/>
        <p:txBody>
          <a:bodyPr/>
          <a:lstStyle/>
          <a:p>
            <a:r>
              <a:rPr lang="en-CA" dirty="0"/>
              <a:t>4. Requirements</a:t>
            </a:r>
          </a:p>
        </p:txBody>
      </p:sp>
      <p:sp>
        <p:nvSpPr>
          <p:cNvPr id="3" name="Content Placeholder 2">
            <a:extLst>
              <a:ext uri="{FF2B5EF4-FFF2-40B4-BE49-F238E27FC236}">
                <a16:creationId xmlns:a16="http://schemas.microsoft.com/office/drawing/2014/main" id="{6516E77E-81FF-4DBD-B925-6D12C53DCBCE}"/>
              </a:ext>
            </a:extLst>
          </p:cNvPr>
          <p:cNvSpPr>
            <a:spLocks noGrp="1"/>
          </p:cNvSpPr>
          <p:nvPr>
            <p:ph idx="1"/>
          </p:nvPr>
        </p:nvSpPr>
        <p:spPr/>
        <p:txBody>
          <a:bodyPr/>
          <a:lstStyle/>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The Video Enabled e-Vet System shall provide a web interface allowing the clients to login and register themselves.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allow patients to schedule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record patient’s profile in a database and display it based on their name/id.</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remind patients of their appointments.</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send an appointment confirmation to the patient, including an invitation to the scheduled video enabled meeting</a:t>
            </a:r>
          </a:p>
          <a:p>
            <a:pPr>
              <a:lnSpc>
                <a:spcPct val="107000"/>
              </a:lnSpc>
              <a:spcAft>
                <a:spcPts val="800"/>
              </a:spcAft>
            </a:pPr>
            <a:r>
              <a:rPr lang="en-CA" sz="2400" dirty="0">
                <a:effectLst/>
                <a:latin typeface="Calibri" panose="020F0502020204030204" pitchFamily="34" charset="0"/>
                <a:ea typeface="Calibri" panose="020F0502020204030204" pitchFamily="34" charset="0"/>
                <a:cs typeface="Times New Roman" panose="02020603050405020304" pitchFamily="18" charset="0"/>
              </a:rPr>
              <a:t>It shall provide multiple printable letter templates to doctors</a:t>
            </a:r>
          </a:p>
          <a:p>
            <a:endParaRPr lang="en-CA" dirty="0"/>
          </a:p>
        </p:txBody>
      </p:sp>
      <p:sp>
        <p:nvSpPr>
          <p:cNvPr id="4" name="Date Placeholder 3">
            <a:extLst>
              <a:ext uri="{FF2B5EF4-FFF2-40B4-BE49-F238E27FC236}">
                <a16:creationId xmlns:a16="http://schemas.microsoft.com/office/drawing/2014/main" id="{A4BCE89F-4A52-4ED6-B41A-7DED88BD455E}"/>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32DE061E-FF76-45A3-9443-976C82D5186F}"/>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C41DE093-F6E5-43CD-9D59-A0A41ACF3575}"/>
              </a:ext>
            </a:extLst>
          </p:cNvPr>
          <p:cNvSpPr>
            <a:spLocks noGrp="1"/>
          </p:cNvSpPr>
          <p:nvPr>
            <p:ph type="sldNum" sz="quarter" idx="12"/>
          </p:nvPr>
        </p:nvSpPr>
        <p:spPr/>
        <p:txBody>
          <a:bodyPr/>
          <a:lstStyle/>
          <a:p>
            <a:fld id="{A4BAB868-1E00-44C6-B1AB-DFCC5F9865BA}" type="slidenum">
              <a:rPr lang="ja-JP" altLang="en-US" smtClean="0"/>
              <a:pPr/>
              <a:t>6</a:t>
            </a:fld>
            <a:endParaRPr lang="en-US" altLang="ja-JP"/>
          </a:p>
        </p:txBody>
      </p:sp>
    </p:spTree>
    <p:extLst>
      <p:ext uri="{BB962C8B-B14F-4D97-AF65-F5344CB8AC3E}">
        <p14:creationId xmlns:p14="http://schemas.microsoft.com/office/powerpoint/2010/main" val="3411063368"/>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85ED-C838-4CE7-8CF1-C057477BC67B}"/>
              </a:ext>
            </a:extLst>
          </p:cNvPr>
          <p:cNvSpPr>
            <a:spLocks noGrp="1"/>
          </p:cNvSpPr>
          <p:nvPr>
            <p:ph type="title"/>
          </p:nvPr>
        </p:nvSpPr>
        <p:spPr/>
        <p:txBody>
          <a:bodyPr/>
          <a:lstStyle/>
          <a:p>
            <a:r>
              <a:rPr lang="en-US" dirty="0"/>
              <a:t>5. Wish List (Not Implemented)</a:t>
            </a:r>
            <a:endParaRPr lang="en-CA" dirty="0"/>
          </a:p>
        </p:txBody>
      </p:sp>
      <p:sp>
        <p:nvSpPr>
          <p:cNvPr id="3" name="Content Placeholder 2">
            <a:extLst>
              <a:ext uri="{FF2B5EF4-FFF2-40B4-BE49-F238E27FC236}">
                <a16:creationId xmlns:a16="http://schemas.microsoft.com/office/drawing/2014/main" id="{25C1EB07-E637-4A15-80A8-5ACC9A52E17F}"/>
              </a:ext>
            </a:extLst>
          </p:cNvPr>
          <p:cNvSpPr>
            <a:spLocks noGrp="1"/>
          </p:cNvSpPr>
          <p:nvPr>
            <p:ph idx="1"/>
          </p:nvPr>
        </p:nvSpPr>
        <p:spPr/>
        <p:txBody>
          <a:bodyPr/>
          <a:lstStyle/>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e-vet system can send a recommendation letter to specialists on behalf of doctors.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offer multiple payment options.</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should have a mechanism to reply to instant scientific questions to physicians (similar to an encyclopedia).</a:t>
            </a:r>
          </a:p>
          <a:p>
            <a:pPr>
              <a:lnSpc>
                <a:spcPct val="107000"/>
              </a:lnSpc>
              <a:spcAft>
                <a:spcPts val="800"/>
              </a:spcAft>
            </a:pPr>
            <a:r>
              <a:rPr lang="en-CA" sz="1600" dirty="0">
                <a:latin typeface="Calibri" panose="020F0502020204030204" pitchFamily="34" charset="0"/>
                <a:ea typeface="Calibri" panose="020F0502020204030204" pitchFamily="34" charset="0"/>
                <a:cs typeface="Times New Roman" panose="02020603050405020304" pitchFamily="18" charset="0"/>
              </a:rPr>
              <a:t>The system</a:t>
            </a:r>
            <a:r>
              <a:rPr lang="en-CA" sz="1600" dirty="0">
                <a:effectLst/>
                <a:latin typeface="Calibri" panose="020F0502020204030204" pitchFamily="34" charset="0"/>
                <a:ea typeface="Calibri" panose="020F0502020204030204" pitchFamily="34" charset="0"/>
                <a:cs typeface="Times New Roman" panose="02020603050405020304" pitchFamily="18" charset="0"/>
              </a:rPr>
              <a:t> can search in the ontology for relevant documents.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Doctors can also register themselves on the portal, giving the client freedom to choose their doctor(s).</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Recording patient feedback on the doctor and doctor feedback on the patient.</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E-pharmacy: customers can purchase medicines and other essentials through the portal and get them delivered to their homes. </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complete a lab requisition through the portal.</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Patients can communicate with the doctor via text messaging.</a:t>
            </a:r>
          </a:p>
          <a:p>
            <a:pPr>
              <a:lnSpc>
                <a:spcPct val="107000"/>
              </a:lnSpc>
              <a:spcAft>
                <a:spcPts val="800"/>
              </a:spcAft>
            </a:pPr>
            <a:r>
              <a:rPr lang="en-CA" sz="1600" dirty="0">
                <a:effectLst/>
                <a:latin typeface="Calibri" panose="020F0502020204030204" pitchFamily="34" charset="0"/>
                <a:ea typeface="Calibri" panose="020F0502020204030204" pitchFamily="34" charset="0"/>
                <a:cs typeface="Times New Roman" panose="02020603050405020304" pitchFamily="18" charset="0"/>
              </a:rPr>
              <a:t>The system should display desired graphs and statistics based on a patient’s profile.</a:t>
            </a:r>
          </a:p>
          <a:p>
            <a:endParaRPr lang="en-CA" sz="1600" dirty="0"/>
          </a:p>
        </p:txBody>
      </p:sp>
      <p:sp>
        <p:nvSpPr>
          <p:cNvPr id="4" name="Date Placeholder 3">
            <a:extLst>
              <a:ext uri="{FF2B5EF4-FFF2-40B4-BE49-F238E27FC236}">
                <a16:creationId xmlns:a16="http://schemas.microsoft.com/office/drawing/2014/main" id="{238C31FC-A43B-4549-90CD-30DDC16EF8B2}"/>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1C26CB11-AD2B-494F-AE28-0EB843999953}"/>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C7F525BB-50AA-400B-8264-41DBA2FFC0D1}"/>
              </a:ext>
            </a:extLst>
          </p:cNvPr>
          <p:cNvSpPr>
            <a:spLocks noGrp="1"/>
          </p:cNvSpPr>
          <p:nvPr>
            <p:ph type="sldNum" sz="quarter" idx="12"/>
          </p:nvPr>
        </p:nvSpPr>
        <p:spPr/>
        <p:txBody>
          <a:bodyPr/>
          <a:lstStyle/>
          <a:p>
            <a:fld id="{A4BAB868-1E00-44C6-B1AB-DFCC5F9865BA}" type="slidenum">
              <a:rPr lang="ja-JP" altLang="en-US" smtClean="0"/>
              <a:pPr/>
              <a:t>7</a:t>
            </a:fld>
            <a:endParaRPr lang="en-US" altLang="ja-JP" dirty="0"/>
          </a:p>
        </p:txBody>
      </p:sp>
    </p:spTree>
    <p:extLst>
      <p:ext uri="{BB962C8B-B14F-4D97-AF65-F5344CB8AC3E}">
        <p14:creationId xmlns:p14="http://schemas.microsoft.com/office/powerpoint/2010/main" val="2641871472"/>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fontAlgn="base">
              <a:spcBef>
                <a:spcPct val="0"/>
              </a:spcBef>
              <a:spcAft>
                <a:spcPct val="0"/>
              </a:spcAft>
            </a:pPr>
            <a:r>
              <a:rPr lang="en-US">
                <a:solidFill>
                  <a:srgbClr val="000000"/>
                </a:solidFill>
                <a:latin typeface="Tahoma" pitchFamily="34" charset="0"/>
                <a:ea typeface="ＭＳ Ｐゴシック" pitchFamily="50" charset="-128"/>
              </a:rPr>
              <a:t>SENG697 (Fall 2007)</a:t>
            </a:r>
            <a:endParaRPr lang="en-US" altLang="ja-JP">
              <a:solidFill>
                <a:srgbClr val="000000"/>
              </a:solidFill>
              <a:latin typeface="Tahoma" pitchFamily="34" charset="0"/>
              <a:ea typeface="ＭＳ Ｐゴシック" pitchFamily="50" charset="-128"/>
            </a:endParaRPr>
          </a:p>
        </p:txBody>
      </p:sp>
      <p:sp>
        <p:nvSpPr>
          <p:cNvPr id="5" name="Footer Placeholder 4"/>
          <p:cNvSpPr>
            <a:spLocks noGrp="1"/>
          </p:cNvSpPr>
          <p:nvPr>
            <p:ph type="ftr" sz="quarter" idx="11"/>
          </p:nvPr>
        </p:nvSpPr>
        <p:spPr/>
        <p:txBody>
          <a:bodyPr/>
          <a:lstStyle/>
          <a:p>
            <a:pPr fontAlgn="base">
              <a:spcBef>
                <a:spcPct val="0"/>
              </a:spcBef>
              <a:spcAft>
                <a:spcPct val="0"/>
              </a:spcAft>
            </a:pPr>
            <a:r>
              <a:rPr lang="ja-JP" altLang="en-US">
                <a:solidFill>
                  <a:srgbClr val="000000"/>
                </a:solidFill>
                <a:latin typeface="Tahoma" pitchFamily="34" charset="0"/>
                <a:ea typeface="ＭＳ Ｐゴシック" pitchFamily="50" charset="-128"/>
              </a:rPr>
              <a:t>far@ucalgary.ca</a:t>
            </a:r>
            <a:endParaRPr lang="en-US" altLang="ja-JP">
              <a:solidFill>
                <a:srgbClr val="000000"/>
              </a:solidFill>
              <a:latin typeface="Tahoma" pitchFamily="34" charset="0"/>
              <a:ea typeface="ＭＳ Ｐゴシック" pitchFamily="50" charset="-128"/>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0A39796A-6B36-48B4-B417-FA99A9C85417}" type="slidenum">
              <a:rPr lang="ja-JP" altLang="en-US">
                <a:solidFill>
                  <a:srgbClr val="000000"/>
                </a:solidFill>
                <a:latin typeface="Tahoma" pitchFamily="34" charset="0"/>
                <a:ea typeface="ＭＳ Ｐゴシック" pitchFamily="50" charset="-128"/>
              </a:rPr>
              <a:pPr fontAlgn="base">
                <a:spcBef>
                  <a:spcPct val="0"/>
                </a:spcBef>
                <a:spcAft>
                  <a:spcPct val="0"/>
                </a:spcAft>
              </a:pPr>
              <a:t>8</a:t>
            </a:fld>
            <a:endParaRPr lang="en-US" altLang="ja-JP">
              <a:solidFill>
                <a:srgbClr val="000000"/>
              </a:solidFill>
              <a:latin typeface="Tahoma" pitchFamily="34" charset="0"/>
              <a:ea typeface="ＭＳ Ｐゴシック" pitchFamily="50" charset="-128"/>
            </a:endParaRPr>
          </a:p>
        </p:txBody>
      </p:sp>
      <p:sp>
        <p:nvSpPr>
          <p:cNvPr id="1312770" name="Rectangle 2"/>
          <p:cNvSpPr>
            <a:spLocks noGrp="1" noChangeArrowheads="1"/>
          </p:cNvSpPr>
          <p:nvPr>
            <p:ph type="title"/>
          </p:nvPr>
        </p:nvSpPr>
        <p:spPr/>
        <p:txBody>
          <a:bodyPr/>
          <a:lstStyle/>
          <a:p>
            <a:r>
              <a:rPr lang="en-CA"/>
              <a:t>Agent Description (cont’d)</a:t>
            </a:r>
          </a:p>
        </p:txBody>
      </p:sp>
      <p:sp>
        <p:nvSpPr>
          <p:cNvPr id="1312771" name="Rectangle 3"/>
          <p:cNvSpPr>
            <a:spLocks noGrp="1" noChangeArrowheads="1"/>
          </p:cNvSpPr>
          <p:nvPr>
            <p:ph type="body" idx="1"/>
          </p:nvPr>
        </p:nvSpPr>
        <p:spPr>
          <a:xfrm>
            <a:off x="1219200" y="1656307"/>
            <a:ext cx="10432869" cy="4012973"/>
          </a:xfrm>
        </p:spPr>
        <p:txBody>
          <a:bodyPr/>
          <a:lstStyle/>
          <a:p>
            <a:pPr>
              <a:lnSpc>
                <a:spcPct val="80000"/>
              </a:lnSpc>
              <a:buFont typeface="Wingdings" pitchFamily="2" charset="2"/>
              <a:buNone/>
            </a:pPr>
            <a:r>
              <a:rPr lang="en-US" sz="2000" b="1" i="1" dirty="0">
                <a:solidFill>
                  <a:srgbClr val="D60093"/>
                </a:solidFill>
                <a:effectLst>
                  <a:outerShdw blurRad="38100" dist="38100" dir="2700000" algn="tl">
                    <a:srgbClr val="C0C0C0"/>
                  </a:outerShdw>
                </a:effectLst>
              </a:rPr>
              <a:t>Reminder Agent</a:t>
            </a:r>
          </a:p>
          <a:p>
            <a:pPr>
              <a:lnSpc>
                <a:spcPct val="80000"/>
              </a:lnSpc>
              <a:buFont typeface="Wingdings" panose="05000000000000000000" pitchFamily="2" charset="2"/>
              <a:buChar char="§"/>
            </a:pPr>
            <a:endParaRPr lang="en-US" sz="1600" b="1" i="1" dirty="0">
              <a:solidFill>
                <a:srgbClr val="D60093"/>
              </a:solidFill>
              <a:effectLst>
                <a:outerShdw blurRad="38100" dist="38100" dir="2700000" algn="tl">
                  <a:srgbClr val="C0C0C0"/>
                </a:outerShdw>
              </a:effectLst>
            </a:endParaRPr>
          </a:p>
          <a:p>
            <a:pPr>
              <a:lnSpc>
                <a:spcPct val="80000"/>
              </a:lnSpc>
              <a:buFont typeface="Wingdings" panose="05000000000000000000" pitchFamily="2" charset="2"/>
              <a:buChar char="§"/>
            </a:pPr>
            <a:r>
              <a:rPr lang="en-CA" sz="1600" dirty="0"/>
              <a:t>The Reminder Agent communicates with the Clinic Agent, by waiting for its signals after an appointment is booked. If the user has activated reminders at the time of booking an appointment, the Reminder Agent would be sending automated SMS messages and e-mail notifications to the user on his/her registered e-mail account and mobile number. </a:t>
            </a:r>
          </a:p>
          <a:p>
            <a:pPr>
              <a:lnSpc>
                <a:spcPct val="80000"/>
              </a:lnSpc>
              <a:buFont typeface="Wingdings" panose="05000000000000000000" pitchFamily="2" charset="2"/>
              <a:buChar char="§"/>
            </a:pPr>
            <a:r>
              <a:rPr lang="en-CA" sz="1600" dirty="0"/>
              <a:t>Instead of a receptionist logging in every time to trigger a reminder, the Agent by itself sends the message at regular intervals(hours/days) as chosen by the user.</a:t>
            </a:r>
          </a:p>
          <a:p>
            <a:pPr>
              <a:lnSpc>
                <a:spcPct val="80000"/>
              </a:lnSpc>
              <a:buFont typeface="Wingdings" panose="05000000000000000000" pitchFamily="2" charset="2"/>
              <a:buChar char="§"/>
            </a:pPr>
            <a:r>
              <a:rPr lang="en-CA" sz="1600" dirty="0"/>
              <a:t>In case the appointment is cancelled or updated, the Reminder Agent also intelligently updates the text message and sends an updated notification to the user. </a:t>
            </a:r>
          </a:p>
          <a:p>
            <a:pPr>
              <a:lnSpc>
                <a:spcPct val="80000"/>
              </a:lnSpc>
              <a:buFont typeface="Wingdings" panose="05000000000000000000" pitchFamily="2" charset="2"/>
              <a:buChar char="§"/>
            </a:pPr>
            <a:r>
              <a:rPr lang="en-CA" sz="1600" dirty="0"/>
              <a:t>Once the appointment is complete, the Reminder Agent directly accesses the database to disable the alerting mechanism for that particular appointment. </a:t>
            </a:r>
          </a:p>
          <a:p>
            <a:pPr>
              <a:lnSpc>
                <a:spcPct val="80000"/>
              </a:lnSpc>
              <a:buFont typeface="Wingdings" panose="05000000000000000000" pitchFamily="2" charset="2"/>
              <a:buChar char="§"/>
            </a:pPr>
            <a:r>
              <a:rPr lang="en-CA" sz="1600" dirty="0"/>
              <a:t>In order to check if the registered email/phone number is valid, the Reminder Agent will trigger an acknowledgement  message at the time of booking the appointment. Subsequently, the other reminder messages will be forwarded in due course.</a:t>
            </a:r>
          </a:p>
          <a:p>
            <a:pPr>
              <a:lnSpc>
                <a:spcPct val="80000"/>
              </a:lnSpc>
              <a:buFont typeface="Wingdings" panose="05000000000000000000" pitchFamily="2" charset="2"/>
              <a:buChar char="§"/>
            </a:pPr>
            <a:r>
              <a:rPr lang="en-CA" sz="1600" dirty="0"/>
              <a:t>The Reminder Agent also triggers a notification once the report has been generated, based upon the feedback from the veterinarian. In this case, it will await signal from the Template Agent.</a:t>
            </a:r>
          </a:p>
          <a:p>
            <a:pPr>
              <a:lnSpc>
                <a:spcPct val="80000"/>
              </a:lnSpc>
              <a:buFont typeface="Wingdings" panose="05000000000000000000" pitchFamily="2" charset="2"/>
              <a:buChar char="§"/>
            </a:pPr>
            <a:r>
              <a:rPr lang="en-CA" sz="1600" dirty="0"/>
              <a:t>The Agent will keep a track of all the reminders sent to a particular number in the database for tracking purposes.</a:t>
            </a:r>
          </a:p>
          <a:p>
            <a:pPr>
              <a:lnSpc>
                <a:spcPct val="80000"/>
              </a:lnSpc>
            </a:pPr>
            <a:endParaRPr lang="en-CA" sz="1600" dirty="0"/>
          </a:p>
        </p:txBody>
      </p:sp>
    </p:spTree>
    <p:extLst>
      <p:ext uri="{BB962C8B-B14F-4D97-AF65-F5344CB8AC3E}">
        <p14:creationId xmlns:p14="http://schemas.microsoft.com/office/powerpoint/2010/main" val="1716397028"/>
      </p:ext>
    </p:extLst>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8D8D-D50E-48B9-A318-86EA2B96F6B7}"/>
              </a:ext>
            </a:extLst>
          </p:cNvPr>
          <p:cNvSpPr>
            <a:spLocks noGrp="1"/>
          </p:cNvSpPr>
          <p:nvPr>
            <p:ph type="title"/>
          </p:nvPr>
        </p:nvSpPr>
        <p:spPr/>
        <p:txBody>
          <a:bodyPr/>
          <a:lstStyle/>
          <a:p>
            <a:r>
              <a:rPr lang="en-CA" dirty="0"/>
              <a:t>Agent Description (cont’d)</a:t>
            </a:r>
          </a:p>
        </p:txBody>
      </p:sp>
      <p:sp>
        <p:nvSpPr>
          <p:cNvPr id="3" name="Content Placeholder 2">
            <a:extLst>
              <a:ext uri="{FF2B5EF4-FFF2-40B4-BE49-F238E27FC236}">
                <a16:creationId xmlns:a16="http://schemas.microsoft.com/office/drawing/2014/main" id="{CE8243DA-4F7C-4C3A-B874-DF6CE800B16E}"/>
              </a:ext>
            </a:extLst>
          </p:cNvPr>
          <p:cNvSpPr>
            <a:spLocks noGrp="1"/>
          </p:cNvSpPr>
          <p:nvPr>
            <p:ph idx="1"/>
          </p:nvPr>
        </p:nvSpPr>
        <p:spPr>
          <a:xfrm>
            <a:off x="1200151" y="1560513"/>
            <a:ext cx="10502900" cy="4532312"/>
          </a:xfrm>
        </p:spPr>
        <p:txBody>
          <a:bodyPr/>
          <a:lstStyle/>
          <a:p>
            <a:pPr marL="0" indent="0">
              <a:buNone/>
            </a:pPr>
            <a:r>
              <a:rPr lang="en-US" sz="2400" b="1" i="1" dirty="0">
                <a:solidFill>
                  <a:srgbClr val="D60093"/>
                </a:solidFill>
                <a:effectLst>
                  <a:outerShdw blurRad="38100" dist="38100" dir="2700000" algn="tl">
                    <a:srgbClr val="C0C0C0"/>
                  </a:outerShdw>
                </a:effectLst>
              </a:rPr>
              <a:t>Template Agent</a:t>
            </a:r>
          </a:p>
          <a:p>
            <a:r>
              <a:rPr lang="en-US" sz="2400" dirty="0"/>
              <a:t>The Template Agent provides the doctor with different letter templates. Depending upon the video interaction between the doctor and the patient, the doctor can select and use the in-built template to report their diagnosis.</a:t>
            </a:r>
          </a:p>
          <a:p>
            <a:r>
              <a:rPr lang="en-US" sz="2400" dirty="0"/>
              <a:t>The Template Agent communicates with the Clinic System Agent after the video interaction between the client and doctor is complete. </a:t>
            </a:r>
          </a:p>
          <a:p>
            <a:r>
              <a:rPr lang="en-US" sz="2400" dirty="0"/>
              <a:t>If the Template Agent receives a request from the Clinic System Agent, the doctor is requested to input their feedback. </a:t>
            </a:r>
          </a:p>
          <a:p>
            <a:r>
              <a:rPr lang="en-US" sz="2400" dirty="0"/>
              <a:t>A medical report is generated based on the doctor’s feedback and sent to the Clinic System Agent, which presents it to the user.</a:t>
            </a:r>
            <a:endParaRPr lang="en-CA" sz="2400" dirty="0"/>
          </a:p>
        </p:txBody>
      </p:sp>
      <p:sp>
        <p:nvSpPr>
          <p:cNvPr id="4" name="Date Placeholder 3">
            <a:extLst>
              <a:ext uri="{FF2B5EF4-FFF2-40B4-BE49-F238E27FC236}">
                <a16:creationId xmlns:a16="http://schemas.microsoft.com/office/drawing/2014/main" id="{2FAB1A17-C298-4F53-B04A-C760E48BF7B7}"/>
              </a:ext>
            </a:extLst>
          </p:cNvPr>
          <p:cNvSpPr>
            <a:spLocks noGrp="1"/>
          </p:cNvSpPr>
          <p:nvPr>
            <p:ph type="dt" sz="half" idx="10"/>
          </p:nvPr>
        </p:nvSpPr>
        <p:spPr/>
        <p:txBody>
          <a:bodyPr/>
          <a:lstStyle/>
          <a:p>
            <a:r>
              <a:rPr lang="en-US"/>
              <a:t>SENG697 (Fall 2007)</a:t>
            </a:r>
            <a:endParaRPr lang="en-US" altLang="ja-JP"/>
          </a:p>
        </p:txBody>
      </p:sp>
      <p:sp>
        <p:nvSpPr>
          <p:cNvPr id="5" name="Footer Placeholder 4">
            <a:extLst>
              <a:ext uri="{FF2B5EF4-FFF2-40B4-BE49-F238E27FC236}">
                <a16:creationId xmlns:a16="http://schemas.microsoft.com/office/drawing/2014/main" id="{EEFA3970-61F0-43F0-8D7E-ECE5C55E945D}"/>
              </a:ext>
            </a:extLst>
          </p:cNvPr>
          <p:cNvSpPr>
            <a:spLocks noGrp="1"/>
          </p:cNvSpPr>
          <p:nvPr>
            <p:ph type="ftr" sz="quarter" idx="11"/>
          </p:nvPr>
        </p:nvSpPr>
        <p:spPr/>
        <p:txBody>
          <a:bodyPr/>
          <a:lstStyle/>
          <a:p>
            <a:r>
              <a:rPr lang="ja-JP" altLang="en-US"/>
              <a:t>far@ucalgary.ca</a:t>
            </a:r>
            <a:endParaRPr lang="en-US" altLang="ja-JP"/>
          </a:p>
        </p:txBody>
      </p:sp>
      <p:sp>
        <p:nvSpPr>
          <p:cNvPr id="6" name="Slide Number Placeholder 5">
            <a:extLst>
              <a:ext uri="{FF2B5EF4-FFF2-40B4-BE49-F238E27FC236}">
                <a16:creationId xmlns:a16="http://schemas.microsoft.com/office/drawing/2014/main" id="{F36303D7-60BC-434B-A3A9-DD9D89830AC1}"/>
              </a:ext>
            </a:extLst>
          </p:cNvPr>
          <p:cNvSpPr>
            <a:spLocks noGrp="1"/>
          </p:cNvSpPr>
          <p:nvPr>
            <p:ph type="sldNum" sz="quarter" idx="12"/>
          </p:nvPr>
        </p:nvSpPr>
        <p:spPr/>
        <p:txBody>
          <a:bodyPr/>
          <a:lstStyle/>
          <a:p>
            <a:fld id="{A4BAB868-1E00-44C6-B1AB-DFCC5F9865BA}" type="slidenum">
              <a:rPr lang="ja-JP" altLang="en-US" smtClean="0"/>
              <a:pPr/>
              <a:t>9</a:t>
            </a:fld>
            <a:endParaRPr lang="en-US" altLang="ja-JP" dirty="0"/>
          </a:p>
        </p:txBody>
      </p:sp>
    </p:spTree>
    <p:extLst>
      <p:ext uri="{BB962C8B-B14F-4D97-AF65-F5344CB8AC3E}">
        <p14:creationId xmlns:p14="http://schemas.microsoft.com/office/powerpoint/2010/main" val="1814967249"/>
      </p:ext>
    </p:extLst>
  </p:cSld>
  <p:clrMapOvr>
    <a:masterClrMapping/>
  </p:clrMapOvr>
  <p:transition>
    <p:dissolve/>
  </p:transition>
</p:sld>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7A42814A0A7A429FBAAD58A3662C43" ma:contentTypeVersion="14" ma:contentTypeDescription="Create a new document." ma:contentTypeScope="" ma:versionID="2e0f0b35447dfaef00fa2716150d7de8">
  <xsd:schema xmlns:xsd="http://www.w3.org/2001/XMLSchema" xmlns:xs="http://www.w3.org/2001/XMLSchema" xmlns:p="http://schemas.microsoft.com/office/2006/metadata/properties" xmlns:ns3="d8a3f0a0-49e1-415f-8d7d-9b51d0eb93e8" xmlns:ns4="ce8d2f3a-208b-4f58-bb79-4192d7cf8650" targetNamespace="http://schemas.microsoft.com/office/2006/metadata/properties" ma:root="true" ma:fieldsID="d9b4fe6bd1d6509f7a3dbc01590a646f" ns3:_="" ns4:_="">
    <xsd:import namespace="d8a3f0a0-49e1-415f-8d7d-9b51d0eb93e8"/>
    <xsd:import namespace="ce8d2f3a-208b-4f58-bb79-4192d7cf8650"/>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3f0a0-49e1-415f-8d7d-9b51d0eb93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e8d2f3a-208b-4f58-bb79-4192d7cf865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358C42-DD22-4F23-85C0-029A1B03C7F8}">
  <ds:schemaRefs>
    <ds:schemaRef ds:uri="http://schemas.microsoft.com/sharepoint/v3/contenttype/forms"/>
  </ds:schemaRefs>
</ds:datastoreItem>
</file>

<file path=customXml/itemProps2.xml><?xml version="1.0" encoding="utf-8"?>
<ds:datastoreItem xmlns:ds="http://schemas.openxmlformats.org/officeDocument/2006/customXml" ds:itemID="{25CCB28B-163E-40CA-8CCE-69A7F4A1A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3f0a0-49e1-415f-8d7d-9b51d0eb93e8"/>
    <ds:schemaRef ds:uri="ce8d2f3a-208b-4f58-bb79-4192d7cf86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4EF1B3-7571-4E02-A7DC-7272CEC15FB7}">
  <ds:schemaRefs>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purl.org/dc/terms/"/>
    <ds:schemaRef ds:uri="http://purl.org/dc/dcmitype/"/>
    <ds:schemaRef ds:uri="ce8d2f3a-208b-4f58-bb79-4192d7cf8650"/>
    <ds:schemaRef ds:uri="http://schemas.openxmlformats.org/package/2006/metadata/core-properties"/>
    <ds:schemaRef ds:uri="d8a3f0a0-49e1-415f-8d7d-9b51d0eb93e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467</TotalTime>
  <Words>1343</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Rounded MT Bold</vt:lpstr>
      <vt:lpstr>Calibri</vt:lpstr>
      <vt:lpstr>Tahoma</vt:lpstr>
      <vt:lpstr>Times New Roman</vt:lpstr>
      <vt:lpstr>Wingdings</vt:lpstr>
      <vt:lpstr>UofC_template</vt:lpstr>
      <vt:lpstr>1. Business Case</vt:lpstr>
      <vt:lpstr>1. Business Case (cont’d)</vt:lpstr>
      <vt:lpstr>2. System Description</vt:lpstr>
      <vt:lpstr>System Description (cont’d)</vt:lpstr>
      <vt:lpstr>3. Assumptions</vt:lpstr>
      <vt:lpstr>4. Requirements</vt:lpstr>
      <vt:lpstr>5. Wish List (Not Implemented)</vt:lpstr>
      <vt:lpstr>Agent Description (cont’d)</vt:lpstr>
      <vt:lpstr>Agent Description (cont’d)</vt:lpstr>
      <vt:lpstr>6. Design: Agent Model</vt:lpstr>
      <vt:lpstr>7. Design: Service Model</vt:lpstr>
      <vt:lpstr>8. Design: Acquaintance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Anish Mukherjee</dc:creator>
  <cp:lastModifiedBy>Srujan Patel</cp:lastModifiedBy>
  <cp:revision>22</cp:revision>
  <dcterms:created xsi:type="dcterms:W3CDTF">2021-10-19T17:24:46Z</dcterms:created>
  <dcterms:modified xsi:type="dcterms:W3CDTF">2021-10-22T23:19:20Z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0x010100167A42814A0A7A429FBAAD58A3662C43</vt:lpwstr>
  </property>
</Properties>
</file>