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2" r:id="rId7"/>
    <p:sldId id="264" r:id="rId8"/>
    <p:sldId id="265" r:id="rId9"/>
    <p:sldId id="298" r:id="rId10"/>
    <p:sldId id="301" r:id="rId11"/>
    <p:sldId id="300" r:id="rId12"/>
    <p:sldId id="296" r:id="rId13"/>
    <p:sldId id="297" r:id="rId14"/>
    <p:sldId id="288" r:id="rId15"/>
    <p:sldId id="289" r:id="rId16"/>
    <p:sldId id="290" r:id="rId17"/>
    <p:sldId id="299" r:id="rId18"/>
    <p:sldId id="271" r:id="rId19"/>
    <p:sldId id="266" r:id="rId20"/>
    <p:sldId id="267" r:id="rId21"/>
    <p:sldId id="268" r:id="rId22"/>
    <p:sldId id="302" r:id="rId23"/>
    <p:sldId id="303" r:id="rId24"/>
    <p:sldId id="304" r:id="rId25"/>
    <p:sldId id="305" r:id="rId26"/>
    <p:sldId id="272" r:id="rId27"/>
    <p:sldId id="277" r:id="rId28"/>
    <p:sldId id="307" r:id="rId29"/>
    <p:sldId id="273" r:id="rId30"/>
    <p:sldId id="279" r:id="rId31"/>
    <p:sldId id="306" r:id="rId32"/>
    <p:sldId id="274" r:id="rId33"/>
    <p:sldId id="283" r:id="rId34"/>
    <p:sldId id="286" r:id="rId35"/>
    <p:sldId id="275" r:id="rId36"/>
    <p:sldId id="284" r:id="rId37"/>
    <p:sldId id="287" r:id="rId38"/>
    <p:sldId id="276" r:id="rId39"/>
    <p:sldId id="281" r:id="rId40"/>
    <p:sldId id="282" r:id="rId41"/>
    <p:sldId id="308" r:id="rId42"/>
    <p:sldId id="292" r:id="rId43"/>
    <p:sldId id="293" r:id="rId44"/>
    <p:sldId id="294" r:id="rId45"/>
    <p:sldId id="295" r:id="rId46"/>
    <p:sldId id="309" r:id="rId47"/>
    <p:sldId id="310" r:id="rId48"/>
    <p:sldId id="311" r:id="rId49"/>
    <p:sldId id="340" r:id="rId50"/>
    <p:sldId id="34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endParaRPr lang="en-US" altLang="ja-JP"/>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endParaRPr lang="en-US" altLang="ja-JP"/>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2"/>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3"/>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endParaRPr lang="en-US" altLang="ja-JP"/>
          </a:p>
          <a:p>
            <a:pPr lvl="1"/>
            <a:r>
              <a:rPr lang="en-US" altLang="ja-JP"/>
              <a:t>Second level</a:t>
            </a:r>
            <a:endParaRPr lang="en-US" altLang="ja-JP"/>
          </a:p>
          <a:p>
            <a:pPr lvl="2"/>
            <a:r>
              <a:rPr lang="en-US" altLang="ja-JP"/>
              <a:t>Third level</a:t>
            </a:r>
            <a:endParaRPr lang="en-US" altLang="ja-JP"/>
          </a:p>
          <a:p>
            <a:pPr lvl="3"/>
            <a:r>
              <a:rPr lang="en-US" altLang="ja-JP"/>
              <a:t>Fourth level</a:t>
            </a:r>
            <a:endParaRPr lang="en-US" altLang="ja-JP"/>
          </a:p>
          <a:p>
            <a:pPr lvl="4"/>
            <a:r>
              <a:rPr lang="en-US" altLang="ja-JP"/>
              <a:t>Fifth level</a:t>
            </a:r>
            <a:endParaRPr lang="en-US" altLang="ja-JP"/>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endParaRPr lang="en-US" altLang="ja-JP"/>
          </a:p>
        </p:txBody>
      </p:sp>
      <p:pic>
        <p:nvPicPr>
          <p:cNvPr id="647194" name="Picture 26"/>
          <p:cNvPicPr>
            <a:picLocks noChangeAspect="1" noChangeArrowheads="1"/>
          </p:cNvPicPr>
          <p:nvPr userDrawn="1"/>
        </p:nvPicPr>
        <p:blipFill>
          <a:blip r:embed="rId14">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endParaRPr lang="en-CA" dirty="0"/>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pic>
        <p:nvPicPr>
          <p:cNvPr id="5" name="Picture 4"/>
          <p:cNvPicPr>
            <a:picLocks noChangeAspect="1"/>
          </p:cNvPicPr>
          <p:nvPr/>
        </p:nvPicPr>
        <p:blipFill>
          <a:blip r:embed="rId1"/>
          <a:stretch>
            <a:fillRect/>
          </a:stretch>
        </p:blipFill>
        <p:spPr>
          <a:xfrm>
            <a:off x="1628503" y="1576251"/>
            <a:ext cx="9953898" cy="4406538"/>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Role(Model) Identification</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pic>
        <p:nvPicPr>
          <p:cNvPr id="8" name="Picture 7"/>
          <p:cNvPicPr>
            <a:picLocks noChangeAspect="1"/>
          </p:cNvPicPr>
          <p:nvPr/>
        </p:nvPicPr>
        <p:blipFill>
          <a:blip r:embed="rId1"/>
          <a:stretch>
            <a:fillRect/>
          </a:stretch>
        </p:blipFill>
        <p:spPr>
          <a:xfrm>
            <a:off x="1489164" y="1619794"/>
            <a:ext cx="10067109" cy="4432663"/>
          </a:xfrm>
          <a:prstGeom prst="rect">
            <a:avLst/>
          </a:prstGeom>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Interaction Diagram</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pic>
        <p:nvPicPr>
          <p:cNvPr id="3" name="Picture 2"/>
          <p:cNvPicPr>
            <a:picLocks noChangeAspect="1"/>
          </p:cNvPicPr>
          <p:nvPr/>
        </p:nvPicPr>
        <p:blipFill>
          <a:blip r:embed="rId1"/>
          <a:stretch>
            <a:fillRect/>
          </a:stretch>
        </p:blipFill>
        <p:spPr>
          <a:xfrm>
            <a:off x="1332411" y="1528900"/>
            <a:ext cx="10241280" cy="4585333"/>
          </a:xfrm>
          <a:prstGeom prst="rect">
            <a:avLst/>
          </a:prstGeom>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agents(as a mediator) 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 It also helps to update and cancel an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Notification 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template(PDF) 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endParaRPr lang="en-US" sz="1800" b="1" i="1" dirty="0">
              <a:solidFill>
                <a:srgbClr val="D60093"/>
              </a:solidFill>
              <a:effectLst>
                <a:outerShdw blurRad="38100" dist="38100" dir="2700000" algn="tl">
                  <a:srgbClr val="C0C0C0"/>
                </a:outerShdw>
              </a:effectLst>
            </a:endParaRP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a:t>
            </a:r>
            <a:r>
              <a:rPr lang="en-US" sz="1800" dirty="0">
                <a:latin typeface="Calibri" panose="020F0502020204030204" pitchFamily="34" charset="0"/>
                <a:ea typeface="Calibri" panose="020F0502020204030204" pitchFamily="34" charset="0"/>
                <a:cs typeface="Times New Roman" panose="02020503050405090304" pitchFamily="18" charset="0"/>
              </a:rPr>
              <a:t>notification</a:t>
            </a:r>
            <a:r>
              <a:rPr lang="en-US" sz="1800" dirty="0">
                <a:effectLst/>
                <a:latin typeface="Calibri" panose="020F0502020204030204" pitchFamily="34" charset="0"/>
                <a:ea typeface="Calibri" panose="020F0502020204030204" pitchFamily="34" charset="0"/>
                <a:cs typeface="Times New Roman" panose="02020503050405090304" pitchFamily="18" charset="0"/>
              </a:rPr>
              <a:t> agent to signal the sending of SMS and Email notifying the pet-owner. </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This agent communicates with the video agent to share a video link for use during the online consultation.</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503050405090304" pitchFamily="18" charset="0"/>
              </a:rPr>
              <a:t>The agent will initiate call to the PDF Agent to create a report based on the Doctor’s diagnosis.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endParaRPr lang="en-CA" dirty="0"/>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a:solidFill>
                  <a:srgbClr val="D60093"/>
                </a:solidFill>
                <a:effectLst>
                  <a:outerShdw blurRad="38100" dist="38100" dir="2700000" algn="tl">
                    <a:srgbClr val="C0C0C0"/>
                  </a:outerShdw>
                </a:effectLst>
              </a:rPr>
              <a:t>Reminder(SMS + Email) Agent</a:t>
            </a:r>
            <a:endParaRPr lang="en-US" sz="20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700" dirty="0"/>
              <a:t>The Notification Agent communicates with the Clinic Agent at the time of booking an appointment, the Reminder Agent would be sending automated SMS messages and E-mail notifications to the user on his/her registered e-mail account and mobile number. </a:t>
            </a:r>
            <a:endParaRPr lang="en-CA" sz="1700" dirty="0"/>
          </a:p>
          <a:p>
            <a:pPr>
              <a:lnSpc>
                <a:spcPct val="80000"/>
              </a:lnSpc>
              <a:buFont typeface="Wingdings" panose="05000000000000000000" pitchFamily="2" charset="2"/>
              <a:buChar char="§"/>
            </a:pPr>
            <a:r>
              <a:rPr lang="en-CA" sz="1700" dirty="0"/>
              <a:t>Instead of a receptionist logging in every time to trigger a reminder, the Agent by itself sends the message at regular intervals as chosen by the user.</a:t>
            </a:r>
            <a:endParaRPr lang="en-CA" sz="1700" dirty="0"/>
          </a:p>
          <a:p>
            <a:pPr>
              <a:lnSpc>
                <a:spcPct val="80000"/>
              </a:lnSpc>
              <a:buFont typeface="Wingdings" panose="05000000000000000000" pitchFamily="2" charset="2"/>
              <a:buChar char="§"/>
            </a:pPr>
            <a:r>
              <a:rPr lang="en-CA" sz="1700" dirty="0"/>
              <a:t>In case the appointment is cancelled or updated, the Reminder Agent also intelligently updates the text message and sends an updated notification to the user. </a:t>
            </a:r>
            <a:endParaRPr lang="en-CA" sz="1700" dirty="0"/>
          </a:p>
          <a:p>
            <a:pPr>
              <a:lnSpc>
                <a:spcPct val="80000"/>
              </a:lnSpc>
              <a:buFont typeface="Wingdings" panose="05000000000000000000" pitchFamily="2" charset="2"/>
              <a:buChar char="§"/>
            </a:pPr>
            <a:r>
              <a:rPr lang="en-CA" sz="1700" dirty="0"/>
              <a:t>Once the appointment is complete, the Reminder Agent directly accesses the database to update the alerting mechanism for that particular appointment. </a:t>
            </a:r>
            <a:endParaRPr lang="en-CA" sz="1700" dirty="0"/>
          </a:p>
          <a:p>
            <a:pPr>
              <a:lnSpc>
                <a:spcPct val="80000"/>
              </a:lnSpc>
              <a:buFont typeface="Wingdings" panose="05000000000000000000" pitchFamily="2" charset="2"/>
              <a:buChar char="§"/>
            </a:pPr>
            <a:r>
              <a:rPr lang="en-CA" sz="1700" dirty="0"/>
              <a:t>In order to check if the registered email/phone number is valid, the Reminder Agent will trigger an acknowledgement  message at the time of booking the appointment. Subsequently, the other reminder messages will be forwarded in due course.</a:t>
            </a:r>
            <a:endParaRPr lang="en-CA" sz="1700" dirty="0"/>
          </a:p>
          <a:p>
            <a:pPr>
              <a:lnSpc>
                <a:spcPct val="80000"/>
              </a:lnSpc>
              <a:buFont typeface="Wingdings" panose="05000000000000000000" pitchFamily="2" charset="2"/>
              <a:buChar char="§"/>
            </a:pPr>
            <a:r>
              <a:rPr lang="en-CA" sz="1700" dirty="0"/>
              <a:t>The Agent also triggers a notification once the report has been generated, based upon the feedback from the veterinarian. In this case, it will await signal from the Template Agent.</a:t>
            </a:r>
            <a:endParaRPr lang="en-CA" sz="1700" dirty="0"/>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CA" dirty="0"/>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Feedback(+PDF) Agent</a:t>
            </a:r>
            <a:endParaRPr lang="en-US" sz="2400" b="1" i="1" dirty="0">
              <a:solidFill>
                <a:srgbClr val="D60093"/>
              </a:solidFill>
              <a:effectLst>
                <a:outerShdw blurRad="38100" dist="38100" dir="2700000" algn="tl">
                  <a:srgbClr val="C0C0C0"/>
                </a:outerShdw>
              </a:effectLst>
            </a:endParaRPr>
          </a:p>
          <a:p>
            <a:r>
              <a:rPr lang="en-US" sz="2400" dirty="0"/>
              <a:t>The Template Agent provides the doctor with letter reports. Depending upon the video interaction between the doctor and the patient, the doctor can select and use the in-built template to document their diagnosis.</a:t>
            </a:r>
            <a:endParaRPr lang="en-US" sz="2400" dirty="0"/>
          </a:p>
          <a:p>
            <a:r>
              <a:rPr lang="en-US" sz="2400" dirty="0"/>
              <a:t>The Template Agent communicates with the Clinic System Agent after the video interaction between the client and doctor is complete. </a:t>
            </a:r>
            <a:endParaRPr lang="en-US" sz="2400" dirty="0"/>
          </a:p>
          <a:p>
            <a:r>
              <a:rPr lang="en-US" sz="2400" dirty="0"/>
              <a:t>If the Template Agent receives a request from the Clinic System Agent, the doctor is requested to input their feedback through mail. </a:t>
            </a:r>
            <a:endParaRPr lang="en-US" sz="2400" dirty="0"/>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CA" dirty="0"/>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Video link Agent</a:t>
            </a:r>
            <a:endParaRPr lang="en-US" sz="2400" b="1" i="1" dirty="0">
              <a:solidFill>
                <a:srgbClr val="D60093"/>
              </a:solidFill>
              <a:effectLst>
                <a:outerShdw blurRad="38100" dist="38100" dir="2700000" algn="tl">
                  <a:srgbClr val="C0C0C0"/>
                </a:outerShdw>
              </a:effectLst>
            </a:endParaRPr>
          </a:p>
          <a:p>
            <a:pPr>
              <a:buFont typeface="Wingdings" panose="05000000000000000000" pitchFamily="2" charset="2"/>
              <a:buChar char="§"/>
            </a:pPr>
            <a:r>
              <a:rPr lang="en-US" sz="2200" dirty="0"/>
              <a:t>The video link agent is responsible to generate a video link at the time of the appointment of the patient and send it to the registered email id as well as the registered mobile number of the patient.</a:t>
            </a:r>
            <a:endParaRPr lang="en-US" sz="2200" dirty="0"/>
          </a:p>
          <a:p>
            <a:pPr>
              <a:buFont typeface="Wingdings" panose="05000000000000000000" pitchFamily="2" charset="2"/>
              <a:buChar char="§"/>
            </a:pPr>
            <a:r>
              <a:rPr lang="en-US" sz="2200" dirty="0"/>
              <a:t>The video agent directly communicates with the clinic system agent and creates the links according to the time slots selected by the patients.</a:t>
            </a:r>
            <a:endParaRPr lang="en-US" sz="2200" dirty="0"/>
          </a:p>
          <a:p>
            <a:pPr>
              <a:buFont typeface="Wingdings" panose="05000000000000000000" pitchFamily="2" charset="2"/>
              <a:buChar char="§"/>
            </a:pPr>
            <a:r>
              <a:rPr lang="en-US" sz="2200" dirty="0"/>
              <a:t>To facilitate the video-based interaction between the doctor and patient, the system will use existing video conferencing platforms (ZOOM, Google Meet, etc.)</a:t>
            </a:r>
            <a:endParaRPr lang="en-US" sz="2200" dirty="0"/>
          </a:p>
          <a:p>
            <a:pPr>
              <a:buFont typeface="Wingdings" panose="05000000000000000000" pitchFamily="2" charset="2"/>
              <a:buChar char="§"/>
            </a:pPr>
            <a:r>
              <a:rPr lang="en-US" sz="2200" dirty="0"/>
              <a:t>Patients will be able to join the meeting at their scheduled appointment time and the link will expire in 60 minutes which is the maximum time for consultation.</a:t>
            </a:r>
            <a:endParaRPr lang="en-US" sz="2200" dirty="0"/>
          </a:p>
          <a:p>
            <a:pPr>
              <a:buFont typeface="Wingdings" panose="05000000000000000000" pitchFamily="2" charset="2"/>
              <a:buChar char="§"/>
            </a:pPr>
            <a:r>
              <a:rPr lang="en-US" sz="2200" dirty="0"/>
              <a:t>If the consultation needs more time than 60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Design: Agent Model</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12" name="Picture 11"/>
          <p:cNvPicPr>
            <a:picLocks noChangeAspect="1"/>
          </p:cNvPicPr>
          <p:nvPr/>
        </p:nvPicPr>
        <p:blipFill>
          <a:blip r:embed="rId1"/>
          <a:stretch>
            <a:fillRect/>
          </a:stretch>
        </p:blipFill>
        <p:spPr>
          <a:xfrm>
            <a:off x="2162176" y="1628774"/>
            <a:ext cx="8391524" cy="4486275"/>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Design: Service Model</a:t>
            </a:r>
            <a:endParaRPr lang="en-CA" dirty="0"/>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gridCol w="1365164"/>
                <a:gridCol w="2204475"/>
                <a:gridCol w="1888449"/>
                <a:gridCol w="1861043"/>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endParaRPr lang="en-CA" dirty="0"/>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12. Design: Acquaintance Model</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10" name="Picture 9"/>
          <p:cNvPicPr>
            <a:picLocks noChangeAspect="1"/>
          </p:cNvPicPr>
          <p:nvPr/>
        </p:nvPicPr>
        <p:blipFill>
          <a:blip r:embed="rId1"/>
          <a:stretch>
            <a:fillRect/>
          </a:stretch>
        </p:blipFill>
        <p:spPr>
          <a:xfrm>
            <a:off x="1219200" y="1492470"/>
            <a:ext cx="9886950" cy="4771696"/>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599725" y="2836004"/>
            <a:ext cx="6148251" cy="3242579"/>
          </a:xfrm>
          <a:prstGeom prst="rect">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IN" sz="2400" b="1" i="0" u="none" strike="noStrike" cap="none" normalizeH="0" baseline="0">
              <a:ln>
                <a:noFill/>
              </a:ln>
              <a:solidFill>
                <a:schemeClr val="tx1"/>
              </a:solidFill>
              <a:effectLst/>
              <a:latin typeface="Tahoma" panose="020B0604030504040204" pitchFamily="34" charset="0"/>
              <a:ea typeface="MS PGothic" pitchFamily="50" charset="-128"/>
            </a:endParaRPr>
          </a:p>
        </p:txBody>
      </p:sp>
      <p:sp>
        <p:nvSpPr>
          <p:cNvPr id="2" name="Title 1"/>
          <p:cNvSpPr>
            <a:spLocks noGrp="1"/>
          </p:cNvSpPr>
          <p:nvPr>
            <p:ph type="title"/>
          </p:nvPr>
        </p:nvSpPr>
        <p:spPr/>
        <p:txBody>
          <a:bodyPr/>
          <a:lstStyle/>
          <a:p>
            <a:r>
              <a:rPr lang="en-CA" dirty="0"/>
              <a:t>13. Agent Internal Architecture</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5" name="Down Arrow Callout 4"/>
          <p:cNvSpPr/>
          <p:nvPr/>
        </p:nvSpPr>
        <p:spPr bwMode="auto">
          <a:xfrm>
            <a:off x="3962398" y="1618564"/>
            <a:ext cx="1907178" cy="1555394"/>
          </a:xfrm>
          <a:prstGeom prst="downArrowCallout">
            <a:avLst/>
          </a:prstGeom>
          <a:solidFill>
            <a:srgbClr val="0070C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Clinic User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7" name="Rectangle 6"/>
          <p:cNvSpPr/>
          <p:nvPr/>
        </p:nvSpPr>
        <p:spPr bwMode="auto">
          <a:xfrm>
            <a:off x="411915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Listener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9" name="Rectangle 8"/>
          <p:cNvSpPr/>
          <p:nvPr/>
        </p:nvSpPr>
        <p:spPr bwMode="auto">
          <a:xfrm>
            <a:off x="4119154"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200" i="0" u="none" strike="noStrike" cap="none" normalizeH="0" baseline="0" dirty="0">
                <a:ln>
                  <a:noFill/>
                </a:ln>
                <a:solidFill>
                  <a:schemeClr val="tx1"/>
                </a:solidFill>
                <a:effectLst/>
                <a:latin typeface="Tahoma" panose="020B0604030504040204" pitchFamily="34" charset="0"/>
                <a:ea typeface="MS PGothic" pitchFamily="50" charset="-128"/>
              </a:rPr>
              <a:t>Processor</a:t>
            </a:r>
            <a:endParaRPr kumimoji="1" lang="en-IN" sz="22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1" name="Rectangle 10"/>
          <p:cNvSpPr/>
          <p:nvPr/>
        </p:nvSpPr>
        <p:spPr bwMode="auto">
          <a:xfrm>
            <a:off x="7815943" y="3174280"/>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Interpreter</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sp>
        <p:nvSpPr>
          <p:cNvPr id="12" name="Rectangle 11"/>
          <p:cNvSpPr/>
          <p:nvPr/>
        </p:nvSpPr>
        <p:spPr bwMode="auto">
          <a:xfrm>
            <a:off x="7815943" y="4428313"/>
            <a:ext cx="1593669" cy="836022"/>
          </a:xfrm>
          <a:prstGeom prst="rect">
            <a:avLst/>
          </a:prstGeom>
          <a:solidFill>
            <a:srgbClr val="FFFF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Discovery</a:t>
            </a:r>
            <a:endPar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endParaRPr>
          </a:p>
          <a:p>
            <a:pPr marL="0" marR="0" indent="0" algn="ctr" defTabSz="914400" rtl="0" eaLnBrk="1" fontAlgn="base" latinLnBrk="0" hangingPunct="1">
              <a:lnSpc>
                <a:spcPct val="100000"/>
              </a:lnSpc>
              <a:spcBef>
                <a:spcPct val="0"/>
              </a:spcBef>
              <a:spcAft>
                <a:spcPct val="0"/>
              </a:spcAft>
              <a:buClrTx/>
              <a:buSzTx/>
              <a:buFontTx/>
              <a:buNone/>
            </a:pPr>
            <a:r>
              <a:rPr kumimoji="1" lang="en-US" sz="2000" i="0" u="none" strike="noStrike" cap="none" normalizeH="0" baseline="0" dirty="0">
                <a:ln>
                  <a:noFill/>
                </a:ln>
                <a:solidFill>
                  <a:schemeClr val="tx1"/>
                </a:solidFill>
                <a:effectLst/>
                <a:latin typeface="Tahoma" panose="020B0604030504040204" pitchFamily="34" charset="0"/>
                <a:ea typeface="MS PGothic" pitchFamily="50" charset="-128"/>
              </a:rPr>
              <a:t>Agent</a:t>
            </a:r>
            <a:endParaRPr kumimoji="1" lang="en-IN" sz="20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13" name="Straight Arrow Connector 12"/>
          <p:cNvCxnSpPr>
            <a:stCxn id="7" idx="2"/>
            <a:endCxn id="9" idx="0"/>
          </p:cNvCxnSpPr>
          <p:nvPr/>
        </p:nvCxnSpPr>
        <p:spPr bwMode="auto">
          <a:xfrm>
            <a:off x="4915988" y="4010302"/>
            <a:ext cx="1" cy="418011"/>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5" name="Straight Arrow Connector 14"/>
          <p:cNvCxnSpPr>
            <a:stCxn id="9" idx="3"/>
            <a:endCxn id="11" idx="1"/>
          </p:cNvCxnSpPr>
          <p:nvPr/>
        </p:nvCxnSpPr>
        <p:spPr bwMode="auto">
          <a:xfrm flipV="1">
            <a:off x="5712823" y="3592291"/>
            <a:ext cx="2103120" cy="1254033"/>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cxnSp>
        <p:nvCxnSpPr>
          <p:cNvPr id="17" name="Straight Arrow Connector 16"/>
          <p:cNvCxnSpPr>
            <a:stCxn id="9" idx="3"/>
            <a:endCxn id="12" idx="1"/>
          </p:cNvCxnSpPr>
          <p:nvPr/>
        </p:nvCxnSpPr>
        <p:spPr bwMode="auto">
          <a:xfrm>
            <a:off x="5712823" y="4846324"/>
            <a:ext cx="2103120" cy="0"/>
          </a:xfrm>
          <a:prstGeom prst="straightConnector1">
            <a:avLst/>
          </a:prstGeom>
          <a:solidFill>
            <a:schemeClr val="accent1"/>
          </a:solidFill>
          <a:ln w="9525" cap="flat" cmpd="sng" algn="ctr">
            <a:solidFill>
              <a:schemeClr val="tx1"/>
            </a:solidFill>
            <a:prstDash val="solid"/>
            <a:miter lim="800000"/>
            <a:headEnd type="triangle"/>
            <a:tailEnd type="triangle"/>
          </a:ln>
        </p:spPr>
      </p:cxnSp>
      <p:sp>
        <p:nvSpPr>
          <p:cNvPr id="19" name="TextBox 18"/>
          <p:cNvSpPr txBox="1"/>
          <p:nvPr/>
        </p:nvSpPr>
        <p:spPr>
          <a:xfrm>
            <a:off x="3648892" y="5682991"/>
            <a:ext cx="1953622" cy="369332"/>
          </a:xfrm>
          <a:prstGeom prst="rect">
            <a:avLst/>
          </a:prstGeom>
          <a:solidFill>
            <a:srgbClr val="FFFF00"/>
          </a:solidFill>
        </p:spPr>
        <p:txBody>
          <a:bodyPr wrap="square" rtlCol="0">
            <a:spAutoFit/>
          </a:bodyPr>
          <a:lstStyle/>
          <a:p>
            <a:r>
              <a:rPr lang="en-US" b="1" dirty="0"/>
              <a:t>Agent Boundary</a:t>
            </a:r>
            <a:endParaRPr lang="en-IN" b="1" dirty="0"/>
          </a:p>
        </p:txBody>
      </p:sp>
      <p:sp>
        <p:nvSpPr>
          <p:cNvPr id="20" name="Flowchart: Multidocument 19"/>
          <p:cNvSpPr/>
          <p:nvPr/>
        </p:nvSpPr>
        <p:spPr bwMode="auto">
          <a:xfrm>
            <a:off x="1422401" y="4301290"/>
            <a:ext cx="1349828" cy="1090067"/>
          </a:xfrm>
          <a:prstGeom prst="flowChartMultidocument">
            <a:avLst/>
          </a:prstGeom>
          <a:solidFill>
            <a:srgbClr val="FFC000"/>
          </a:solidFill>
          <a:ln w="9525" cap="flat" cmpd="sng" algn="ctr">
            <a:solidFill>
              <a:schemeClr val="tx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sz="1600" i="0" u="none" strike="noStrike" cap="none" normalizeH="0" baseline="0" dirty="0">
                <a:ln>
                  <a:noFill/>
                </a:ln>
                <a:solidFill>
                  <a:schemeClr val="tx1"/>
                </a:solidFill>
                <a:effectLst/>
                <a:latin typeface="Tahoma" panose="020B0604030504040204" pitchFamily="34" charset="0"/>
                <a:ea typeface="MS PGothic" pitchFamily="50" charset="-128"/>
              </a:rPr>
              <a:t>Rest API/</a:t>
            </a:r>
            <a:endParaRPr kumimoji="1" lang="en-US" sz="1600" i="0" u="none" strike="noStrike" cap="none" normalizeH="0" baseline="0" dirty="0">
              <a:ln>
                <a:noFill/>
              </a:ln>
              <a:solidFill>
                <a:schemeClr val="tx1"/>
              </a:solidFill>
              <a:effectLst/>
              <a:latin typeface="Tahoma" panose="020B0604030504040204" pitchFamily="34" charset="0"/>
              <a:ea typeface="MS PGothic" pitchFamily="50" charset="-128"/>
            </a:endParaRPr>
          </a:p>
          <a:p>
            <a:pPr marL="0" marR="0" indent="0" algn="l" defTabSz="914400" rtl="0" eaLnBrk="1" fontAlgn="base" latinLnBrk="0" hangingPunct="1">
              <a:lnSpc>
                <a:spcPct val="100000"/>
              </a:lnSpc>
              <a:spcBef>
                <a:spcPct val="0"/>
              </a:spcBef>
              <a:spcAft>
                <a:spcPct val="0"/>
              </a:spcAft>
              <a:buClrTx/>
              <a:buSzTx/>
              <a:buFontTx/>
              <a:buNone/>
            </a:pPr>
            <a:r>
              <a:rPr kumimoji="1" lang="en-US" sz="1600" dirty="0">
                <a:latin typeface="Tahoma" panose="020B0604030504040204" pitchFamily="34" charset="0"/>
                <a:ea typeface="MS PGothic" pitchFamily="50" charset="-128"/>
              </a:rPr>
              <a:t>Web Svc.</a:t>
            </a:r>
            <a:endParaRPr kumimoji="1" lang="en-IN" sz="1600" i="0" u="none" strike="noStrike" cap="none" normalizeH="0" baseline="0" dirty="0">
              <a:ln>
                <a:noFill/>
              </a:ln>
              <a:solidFill>
                <a:schemeClr val="tx1"/>
              </a:solidFill>
              <a:effectLst/>
              <a:latin typeface="Tahoma" panose="020B0604030504040204" pitchFamily="34" charset="0"/>
              <a:ea typeface="MS PGothic" pitchFamily="50" charset="-128"/>
            </a:endParaRPr>
          </a:p>
        </p:txBody>
      </p:sp>
      <p:cxnSp>
        <p:nvCxnSpPr>
          <p:cNvPr id="22" name="Straight Arrow Connector 21"/>
          <p:cNvCxnSpPr>
            <a:stCxn id="20" idx="3"/>
            <a:endCxn id="9" idx="1"/>
          </p:cNvCxnSpPr>
          <p:nvPr/>
        </p:nvCxnSpPr>
        <p:spPr bwMode="auto">
          <a:xfrm>
            <a:off x="2772229" y="4846324"/>
            <a:ext cx="1346925" cy="0"/>
          </a:xfrm>
          <a:prstGeom prst="straightConnector1">
            <a:avLst/>
          </a:prstGeom>
          <a:solidFill>
            <a:schemeClr val="accent1"/>
          </a:solidFill>
          <a:ln w="9525" cap="flat" cmpd="sng" algn="ctr">
            <a:solidFill>
              <a:schemeClr val="tx1"/>
            </a:solidFill>
            <a:prstDash val="solid"/>
            <a:miter lim="800000"/>
            <a:headEnd type="none" w="med" len="med"/>
            <a:tailEnd type="triangle"/>
          </a:ln>
        </p:spPr>
      </p:cxn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Internal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3" name="Rectangle 2"/>
          <p:cNvSpPr/>
          <p:nvPr/>
        </p:nvSpPr>
        <p:spPr>
          <a:xfrm>
            <a:off x="1596572" y="1625383"/>
            <a:ext cx="9184639" cy="4278094"/>
          </a:xfrm>
          <a:prstGeom prst="rect">
            <a:avLst/>
          </a:prstGeom>
        </p:spPr>
        <p:txBody>
          <a:bodyPr wrap="square">
            <a:spAutoFit/>
          </a:bodyPr>
          <a:lstStyle/>
          <a:p>
            <a:r>
              <a:rPr lang="en-US" b="1" dirty="0">
                <a:solidFill>
                  <a:srgbClr val="000000"/>
                </a:solidFill>
                <a:latin typeface="TimesNewRomanPS-BoldMT" panose="02020503050405090304"/>
              </a:rPr>
              <a:t>Listener</a:t>
            </a:r>
            <a:r>
              <a:rPr lang="en-US" dirty="0">
                <a:solidFill>
                  <a:srgbClr val="000000"/>
                </a:solidFill>
                <a:latin typeface="TimesNewRomanPSMT" panose="02020503050405090304"/>
              </a:rPr>
              <a:t>:</a:t>
            </a:r>
            <a:endParaRPr lang="en-US" dirty="0">
              <a:solidFill>
                <a:srgbClr val="000000"/>
              </a:solidFill>
              <a:latin typeface="TimesNewRomanPSMT" panose="02020503050405090304"/>
            </a:endParaRP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a:t>
            </a:r>
            <a:r>
              <a:rPr lang="en-US" sz="1600" i="1" dirty="0">
                <a:solidFill>
                  <a:srgbClr val="000000"/>
                </a:solidFill>
                <a:latin typeface="TimesNewRomanPS-ItalicMT" panose="02020503050405090304"/>
              </a:rPr>
              <a:t>Listener </a:t>
            </a:r>
            <a:r>
              <a:rPr lang="en-US" sz="1600" dirty="0">
                <a:solidFill>
                  <a:srgbClr val="000000"/>
                </a:solidFill>
                <a:latin typeface="TimesNewRomanPSMT" panose="02020503050405090304"/>
              </a:rPr>
              <a:t>component listens to a port for any incoming Agent requests from the E-Vet Clinic application.</a:t>
            </a:r>
            <a:endParaRPr lang="en-US" sz="1600" dirty="0">
              <a:solidFill>
                <a:srgbClr val="000000"/>
              </a:solidFill>
              <a:latin typeface="TimesNewRomanPSMT" panose="02020503050405090304"/>
            </a:endParaRPr>
          </a:p>
          <a:p>
            <a:pPr>
              <a:buClr>
                <a:schemeClr val="tx2">
                  <a:lumMod val="75000"/>
                </a:schemeClr>
              </a:buClr>
              <a:buSzPct val="150000"/>
            </a:pPr>
            <a:br>
              <a:rPr lang="en-US" dirty="0">
                <a:solidFill>
                  <a:srgbClr val="000000"/>
                </a:solidFill>
                <a:latin typeface="TimesNewRomanPSMT" panose="02020503050405090304"/>
              </a:rPr>
            </a:br>
            <a:r>
              <a:rPr lang="en-US" b="1" dirty="0">
                <a:solidFill>
                  <a:srgbClr val="000000"/>
                </a:solidFill>
                <a:latin typeface="TimesNewRomanPS-BoldMT" panose="02020503050405090304"/>
              </a:rPr>
              <a:t>Interpreter</a:t>
            </a:r>
            <a:endParaRPr lang="en-US" b="1" dirty="0">
              <a:solidFill>
                <a:srgbClr val="000000"/>
              </a:solidFill>
              <a:latin typeface="TimesNewRomanPS-BoldMT" panose="02020503050405090304"/>
            </a:endParaRP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Interpreter parses and interprets the incoming Appointment class Objects. We assume that all agents have agreed on a Document Type Definition (DTD).</a:t>
            </a:r>
            <a:endParaRPr lang="en-US" sz="1600" dirty="0">
              <a:solidFill>
                <a:srgbClr val="000000"/>
              </a:solidFill>
              <a:latin typeface="TimesNewRomanPSMT" panose="02020503050405090304"/>
            </a:endParaRPr>
          </a:p>
          <a:p>
            <a:pPr>
              <a:buClr>
                <a:schemeClr val="tx2">
                  <a:lumMod val="75000"/>
                </a:schemeClr>
              </a:buClr>
              <a:buSzPct val="150000"/>
            </a:pPr>
            <a:br>
              <a:rPr lang="en-US" dirty="0">
                <a:solidFill>
                  <a:srgbClr val="000000"/>
                </a:solidFill>
                <a:latin typeface="TimesNewRomanPSMT" panose="02020503050405090304"/>
              </a:rPr>
            </a:br>
            <a:r>
              <a:rPr lang="en-US" b="1" dirty="0">
                <a:solidFill>
                  <a:srgbClr val="000000"/>
                </a:solidFill>
                <a:latin typeface="TimesNewRomanPS-BoldMT" panose="02020503050405090304"/>
              </a:rPr>
              <a:t>Processor</a:t>
            </a:r>
            <a:r>
              <a:rPr lang="en-US" dirty="0">
                <a:solidFill>
                  <a:srgbClr val="000000"/>
                </a:solidFill>
                <a:latin typeface="TimesNewRomanPSMT" panose="02020503050405090304"/>
              </a:rPr>
              <a:t>:</a:t>
            </a:r>
            <a:endParaRPr lang="en-US" dirty="0">
              <a:solidFill>
                <a:srgbClr val="000000"/>
              </a:solidFill>
              <a:latin typeface="TimesNewRomanPSMT" panose="02020503050405090304"/>
            </a:endParaRP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Processor receives an Object as an input. It uses the Interpreter to parse the document, and calls the appropriate function to run a process. It looks up the agent from the Directory Facilitator(DF).</a:t>
            </a:r>
            <a:endParaRPr lang="en-US" sz="1600" dirty="0">
              <a:solidFill>
                <a:srgbClr val="000000"/>
              </a:solidFill>
              <a:latin typeface="TimesNewRomanPSMT" panose="02020503050405090304"/>
            </a:endParaRPr>
          </a:p>
          <a:p>
            <a:pPr>
              <a:buClr>
                <a:schemeClr val="tx2">
                  <a:lumMod val="75000"/>
                </a:schemeClr>
              </a:buClr>
              <a:buSzPct val="150000"/>
            </a:pPr>
            <a:br>
              <a:rPr lang="en-US" dirty="0">
                <a:solidFill>
                  <a:srgbClr val="000000"/>
                </a:solidFill>
                <a:latin typeface="TimesNewRomanPSMT" panose="02020503050405090304"/>
              </a:rPr>
            </a:br>
            <a:r>
              <a:rPr lang="en-US" b="1" dirty="0">
                <a:solidFill>
                  <a:srgbClr val="000000"/>
                </a:solidFill>
                <a:latin typeface="TimesNewRomanPS-BoldMT" panose="02020503050405090304"/>
              </a:rPr>
              <a:t>Discovery Agent:</a:t>
            </a:r>
            <a:endParaRPr lang="en-US" b="1" dirty="0">
              <a:solidFill>
                <a:srgbClr val="000000"/>
              </a:solidFill>
              <a:latin typeface="TimesNewRomanPS-BoldMT" panose="02020503050405090304"/>
            </a:endParaRPr>
          </a:p>
          <a:p>
            <a:pPr marL="285750" indent="-285750">
              <a:buClr>
                <a:schemeClr val="tx2">
                  <a:lumMod val="75000"/>
                </a:schemeClr>
              </a:buClr>
              <a:buSzPct val="150000"/>
              <a:buFont typeface="Wingdings" panose="05000000000000000000" pitchFamily="2" charset="2"/>
              <a:buChar char="§"/>
            </a:pPr>
            <a:r>
              <a:rPr lang="en-US" sz="1600" dirty="0">
                <a:solidFill>
                  <a:srgbClr val="000000"/>
                </a:solidFill>
                <a:latin typeface="TimesNewRomanPSMT" panose="02020503050405090304"/>
              </a:rPr>
              <a:t>The </a:t>
            </a:r>
            <a:r>
              <a:rPr lang="en-US" sz="1600" i="1" dirty="0">
                <a:solidFill>
                  <a:srgbClr val="000000"/>
                </a:solidFill>
                <a:latin typeface="TimesNewRomanPS-ItalicMT" panose="02020503050405090304"/>
              </a:rPr>
              <a:t>Discovery Agent </a:t>
            </a:r>
            <a:r>
              <a:rPr lang="en-US" sz="1600" dirty="0">
                <a:solidFill>
                  <a:srgbClr val="000000"/>
                </a:solidFill>
                <a:latin typeface="TimesNewRomanPSMT" panose="02020503050405090304"/>
              </a:rPr>
              <a:t>provides the service discovery base-service (a superset of UDDI). </a:t>
            </a:r>
            <a:br>
              <a:rPr lang="en-US" dirty="0"/>
            </a:br>
            <a:endParaRPr lang="en-IN" dirty="0"/>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14. Technology Overview </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5" name="TextBox 4"/>
          <p:cNvSpPr txBox="1"/>
          <p:nvPr/>
        </p:nvSpPr>
        <p:spPr>
          <a:xfrm>
            <a:off x="1489165" y="1506582"/>
            <a:ext cx="6607913" cy="4769485"/>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Twilio SMS Services :-</a:t>
            </a:r>
            <a:endParaRPr kumimoji="1" lang="en-US" sz="2000" b="1" i="1" dirty="0">
              <a:solidFill>
                <a:srgbClr val="D60093"/>
              </a:solidFill>
              <a:effectLst>
                <a:outerShdw blurRad="38100" dist="38100" dir="2700000" algn="tl">
                  <a:srgbClr val="C0C0C0"/>
                </a:outerShdw>
              </a:effectLst>
            </a:endParaRP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Every client need to be reminded about the appointment on SMS so that the appointment is not missed. Twilio SMS services helps us in providing the SMS reminder service to the client. </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endParaRPr kumimoji="1" lang="en-US" sz="1600" b="1" i="1" dirty="0">
              <a:solidFill>
                <a:srgbClr val="D60093"/>
              </a:solidFill>
              <a:effectLst>
                <a:outerShdw blurRad="38100" dist="38100" dir="2700000" algn="tl">
                  <a:srgbClr val="C0C0C0"/>
                </a:outerShdw>
              </a:effectLst>
            </a:endParaRPr>
          </a:p>
          <a:p>
            <a:r>
              <a:rPr lang="en-US" dirty="0"/>
              <a:t>Twilio is a large-scale customer engagement platform used for SMS and other services through its APIs. It has imported in our code by using </a:t>
            </a:r>
            <a:r>
              <a:rPr lang="en-US" dirty="0" err="1"/>
              <a:t>twilio</a:t>
            </a:r>
            <a:r>
              <a:rPr lang="en-US" dirty="0"/>
              <a:t> package and rest API with v2010. It is initialized by the </a:t>
            </a:r>
            <a:r>
              <a:rPr lang="en-US" dirty="0" err="1"/>
              <a:t>account_SID</a:t>
            </a:r>
            <a:r>
              <a:rPr lang="en-US" dirty="0"/>
              <a:t> and AUTH_TOKEN. We have to always make sure that the country code is added correctly for the </a:t>
            </a:r>
            <a:r>
              <a:rPr lang="en-US" dirty="0" err="1"/>
              <a:t>twilio</a:t>
            </a:r>
            <a:r>
              <a:rPr lang="en-US" dirty="0"/>
              <a:t> number to send SMS.</a:t>
            </a:r>
            <a:endParaRPr lang="en-US" dirty="0"/>
          </a:p>
          <a:p>
            <a:endParaRPr lang="en-IN" dirty="0"/>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Technology Overview(contd.)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5" name="TextBox 4"/>
          <p:cNvSpPr txBox="1"/>
          <p:nvPr/>
        </p:nvSpPr>
        <p:spPr>
          <a:xfrm>
            <a:off x="1489165" y="1506582"/>
            <a:ext cx="9936480" cy="5046345"/>
          </a:xfrm>
          <a:prstGeom prst="rect">
            <a:avLst/>
          </a:prstGeom>
          <a:noFill/>
        </p:spPr>
        <p:txBody>
          <a:bodyPr wrap="square" rtlCol="0">
            <a:spAutoFit/>
          </a:bodyPr>
          <a:lstStyle/>
          <a:p>
            <a:r>
              <a:rPr kumimoji="1" lang="en-US" sz="2000" b="1" i="1" dirty="0">
                <a:solidFill>
                  <a:srgbClr val="D60093"/>
                </a:solidFill>
                <a:effectLst>
                  <a:outerShdw blurRad="38100" dist="38100" dir="2700000" algn="tl">
                    <a:srgbClr val="C0C0C0"/>
                  </a:outerShdw>
                </a:effectLst>
              </a:rPr>
              <a:t>Video Link Agent :-</a:t>
            </a:r>
            <a:endParaRPr kumimoji="1" lang="en-US" sz="2000" b="1" i="1" dirty="0">
              <a:solidFill>
                <a:srgbClr val="D60093"/>
              </a:solidFill>
              <a:effectLst>
                <a:outerShdw blurRad="38100" dist="38100" dir="2700000" algn="tl">
                  <a:srgbClr val="C0C0C0"/>
                </a:outerShdw>
              </a:effectLst>
            </a:endParaRPr>
          </a:p>
          <a:p>
            <a:endParaRPr lang="en-US" dirty="0"/>
          </a:p>
          <a:p>
            <a:r>
              <a:rPr kumimoji="1" lang="en-US" sz="1600" b="1" i="1" dirty="0">
                <a:solidFill>
                  <a:srgbClr val="D60093"/>
                </a:solidFill>
                <a:effectLst>
                  <a:outerShdw blurRad="38100" dist="38100" dir="2700000" algn="tl">
                    <a:srgbClr val="C0C0C0"/>
                  </a:outerShdw>
                </a:effectLst>
              </a:rPr>
              <a:t>Logical Information </a:t>
            </a:r>
            <a:endParaRPr lang="en-US" sz="1600" dirty="0"/>
          </a:p>
          <a:p>
            <a:endParaRPr lang="en-US" dirty="0"/>
          </a:p>
          <a:p>
            <a:r>
              <a:rPr lang="en-US" dirty="0"/>
              <a:t>The video link agent will generate a video link for the consultation and will send it to the registered mobile number at the time of the appointment. With this the client will be able to connect with the doctor for the stipulated time.</a:t>
            </a:r>
            <a:br>
              <a:rPr lang="en-US" dirty="0"/>
            </a:br>
            <a:endParaRPr lang="en-US" dirty="0"/>
          </a:p>
          <a:p>
            <a:endParaRPr lang="en-US" dirty="0"/>
          </a:p>
          <a:p>
            <a:r>
              <a:rPr kumimoji="1" lang="en-US" sz="1600" b="1" i="1" dirty="0">
                <a:solidFill>
                  <a:srgbClr val="D60093"/>
                </a:solidFill>
                <a:effectLst>
                  <a:outerShdw blurRad="38100" dist="38100" dir="2700000" algn="tl">
                    <a:srgbClr val="C0C0C0"/>
                  </a:outerShdw>
                </a:effectLst>
              </a:rPr>
              <a:t>Technical Information</a:t>
            </a:r>
            <a:endParaRPr kumimoji="1" lang="en-US" sz="1600" b="1" i="1" dirty="0">
              <a:solidFill>
                <a:srgbClr val="D60093"/>
              </a:solidFill>
              <a:effectLst>
                <a:outerShdw blurRad="38100" dist="38100" dir="2700000" algn="tl">
                  <a:srgbClr val="C0C0C0"/>
                </a:outerShdw>
              </a:effectLst>
            </a:endParaRPr>
          </a:p>
          <a:p>
            <a:endParaRPr lang="en-US" dirty="0"/>
          </a:p>
          <a:p>
            <a:r>
              <a:rPr lang="en-US" dirty="0"/>
              <a:t>The technical information describes the interface parameters</a:t>
            </a:r>
            <a:br>
              <a:rPr lang="en-US" dirty="0"/>
            </a:br>
            <a:r>
              <a:rPr lang="en-US" dirty="0"/>
              <a:t>of the logic that drives the service. Technical information,</a:t>
            </a:r>
            <a:br>
              <a:rPr lang="en-US" dirty="0"/>
            </a:br>
            <a:r>
              <a:rPr lang="en-US" dirty="0"/>
              <a:t>such as the exact protocol that the service uses, the inputs</a:t>
            </a:r>
            <a:br>
              <a:rPr lang="en-US" dirty="0"/>
            </a:br>
            <a:r>
              <a:rPr lang="en-US" dirty="0"/>
              <a:t>and outputs, and the encoding of messages, form a crucial</a:t>
            </a:r>
            <a:br>
              <a:rPr lang="en-US" dirty="0"/>
            </a:br>
            <a:r>
              <a:rPr lang="en-US" dirty="0"/>
              <a:t>part in machine-to-machine conversation. </a:t>
            </a:r>
            <a:br>
              <a:rPr lang="en-US" dirty="0"/>
            </a:br>
            <a:endParaRPr lang="en-US" dirty="0"/>
          </a:p>
          <a:p>
            <a:endParaRPr lang="en-IN" dirty="0"/>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Clinic Agent</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8" name="Picture 7"/>
          <p:cNvPicPr>
            <a:picLocks noChangeAspect="1"/>
          </p:cNvPicPr>
          <p:nvPr/>
        </p:nvPicPr>
        <p:blipFill>
          <a:blip r:embed="rId1"/>
          <a:stretch>
            <a:fillRect/>
          </a:stretch>
        </p:blipFill>
        <p:spPr>
          <a:xfrm>
            <a:off x="1552983" y="1584959"/>
            <a:ext cx="8052572" cy="4241075"/>
          </a:xfrm>
          <a:prstGeom prst="rect">
            <a:avLst/>
          </a:prstGeom>
        </p:spPr>
      </p:pic>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graphicFrame>
        <p:nvGraphicFramePr>
          <p:cNvPr id="8" name="Table 7"/>
          <p:cNvGraphicFramePr>
            <a:graphicFrameLocks noGrp="1"/>
          </p:cNvGraphicFramePr>
          <p:nvPr/>
        </p:nvGraphicFramePr>
        <p:xfrm>
          <a:off x="1541272" y="1789397"/>
          <a:ext cx="9705848" cy="3923550"/>
        </p:xfrm>
        <a:graphic>
          <a:graphicData uri="http://schemas.openxmlformats.org/drawingml/2006/table">
            <a:tbl>
              <a:tblPr firstRow="1" firstCol="1" bandRow="1"/>
              <a:tblGrid>
                <a:gridCol w="2294486"/>
                <a:gridCol w="7411362"/>
              </a:tblGrid>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a:effectLst/>
                          <a:latin typeface="Calibri" panose="020F0502020204030204" pitchFamily="34" charset="0"/>
                          <a:ea typeface="Calibri" panose="020F0502020204030204" pitchFamily="34" charset="0"/>
                          <a:cs typeface="Times New Roman" panose="02020503050405090304" pitchFamily="18" charset="0"/>
                        </a:rPr>
                        <a:t>The Actor uses this Use case to Request and Manage Clinic Appointments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Successful Login for the User is necessary post registration</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actor can manage creation, Update and Deletion of appointments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Process Steps</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 </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1</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Actor logs in into the Clinic Portal by entering his/her username and password.</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280">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2</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Actor Selects the option to create an appointment for a future date, and enters the relevant details (name, age, breed, criticality, etc.).</a:t>
                      </a:r>
                      <a:endParaRPr lang="en-IN"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3</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Clinic Agent receives the request and sends information to the Appointment Agent to book the slot.</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4</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Appointment Agent looks in the Database for available slots, and considers the nature of visit. </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8414">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5</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Once Appointment slot is fixed, it retrieves the Zoom video link for sharing with user through the VideoLink Agent and Notification Agent.</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6</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Clinic Agent then sends notification to the user about confirmation of appointment.</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8414">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7</a:t>
                      </a:r>
                      <a:endParaRPr lang="en-IN"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503050405090304" pitchFamily="18" charset="0"/>
                        </a:rPr>
                        <a:t>Actor can choose to update appointment and send a new time as per her/her choice. Clinic Agent calls the Database and removes the appointment booking and makes slot available.</a:t>
                      </a:r>
                      <a:endParaRPr lang="en-IN"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93">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8</a:t>
                      </a:r>
                      <a:endParaRPr lang="en-IN"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For Updating of appointment, the slot in the Database is updated as per availability by the Clinic Agent.</a:t>
                      </a:r>
                      <a:endParaRPr lang="en-IN"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393">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503050405090304" pitchFamily="18" charset="0"/>
                        </a:rPr>
                        <a:t>9</a:t>
                      </a:r>
                      <a:endParaRPr lang="en-IN"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defRPr/>
                      </a:pPr>
                      <a:r>
                        <a:rPr lang="en-IN" sz="1100" dirty="0">
                          <a:effectLst/>
                          <a:latin typeface="Calibri" panose="020F0502020204030204" pitchFamily="34" charset="0"/>
                          <a:ea typeface="Calibri" panose="020F0502020204030204" pitchFamily="34" charset="0"/>
                          <a:cs typeface="Times New Roman" panose="02020503050405090304" pitchFamily="18" charset="0"/>
                        </a:rPr>
                        <a:t>In both Steps 8 and 9 … Corresponding confirmation Notifications are sent to the user over email and SMS.</a:t>
                      </a:r>
                      <a:endParaRPr lang="en-IN"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CA" dirty="0"/>
          </a:p>
        </p:txBody>
      </p:sp>
      <p:graphicFrame>
        <p:nvGraphicFramePr>
          <p:cNvPr id="8" name="Content Placeholder 7"/>
          <p:cNvGraphicFramePr>
            <a:graphicFrameLocks noGrp="1"/>
          </p:cNvGraphicFramePr>
          <p:nvPr>
            <p:ph idx="1"/>
          </p:nvPr>
        </p:nvGraphicFramePr>
        <p:xfrm>
          <a:off x="1422401" y="1657349"/>
          <a:ext cx="9883775" cy="4359134"/>
        </p:xfrm>
        <a:graphic>
          <a:graphicData uri="http://schemas.openxmlformats.org/drawingml/2006/table">
            <a:tbl>
              <a:tblPr/>
              <a:tblGrid>
                <a:gridCol w="2695575"/>
                <a:gridCol w="3329746"/>
                <a:gridCol w="133319"/>
                <a:gridCol w="131035"/>
                <a:gridCol w="3594100"/>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cPr/>
                </a:tc>
                <a:tc gridSpan="2">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cPr/>
                </a:tc>
              </a:tr>
              <a:tr h="572134">
                <a:tc>
                  <a:txBody>
                    <a:bodyPr/>
                    <a:lstStyle/>
                    <a:p>
                      <a:pPr algn="l" fontAlgn="ctr"/>
                      <a:r>
                        <a:rPr lang="en-CA" sz="1100" b="0" i="0" u="none" strike="noStrike" dirty="0">
                          <a:solidFill>
                            <a:srgbClr val="000000"/>
                          </a:solidFill>
                          <a:effectLst/>
                          <a:latin typeface="Calibri" panose="020F0502020204030204" pitchFamily="34" charset="0"/>
                        </a:rPr>
                        <a:t>1a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t>
                      </a:r>
                      <a:r>
                        <a:rPr lang="en-US" sz="1100" b="0" i="0" u="none" strike="noStrike" dirty="0" err="1">
                          <a:solidFill>
                            <a:srgbClr val="000000"/>
                          </a:solidFill>
                          <a:effectLst/>
                          <a:latin typeface="Calibri" panose="020F0502020204030204" pitchFamily="34" charset="0"/>
                        </a:rPr>
                        <a:t>stystem</a:t>
                      </a:r>
                      <a:r>
                        <a:rPr lang="en-US" sz="1100" b="0" i="0" u="none" strike="noStrike" dirty="0">
                          <a:solidFill>
                            <a:srgbClr val="000000"/>
                          </a:solidFill>
                          <a:effectLst/>
                          <a:latin typeface="Calibri" panose="020F0502020204030204" pitchFamily="34" charset="0"/>
                        </a:rPr>
                        <a:t> is not accessible.</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582014">
                <a:tc>
                  <a:txBody>
                    <a:bodyPr/>
                    <a:lstStyle/>
                    <a:p>
                      <a:pPr algn="l" fontAlgn="ctr"/>
                      <a:r>
                        <a:rPr lang="en-CA" sz="1100" b="0" i="0" u="none" strike="noStrike" dirty="0">
                          <a:solidFill>
                            <a:srgbClr val="000000"/>
                          </a:solidFill>
                          <a:effectLst/>
                          <a:latin typeface="Calibri" panose="020F0502020204030204" pitchFamily="34" charset="0"/>
                        </a:rPr>
                        <a:t>3a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I/O exceptions</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input output functions is not reachable.</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582014">
                <a:tc>
                  <a:txBody>
                    <a:bodyPr/>
                    <a:lstStyle/>
                    <a:p>
                      <a:pPr algn="l" fontAlgn="ctr"/>
                      <a:r>
                        <a:rPr lang="en-CA" sz="1100" b="0" i="0" u="none" strike="noStrike" dirty="0">
                          <a:solidFill>
                            <a:srgbClr val="000000"/>
                          </a:solidFill>
                          <a:effectLst/>
                          <a:latin typeface="Calibri" panose="020F0502020204030204" pitchFamily="34" charset="0"/>
                        </a:rPr>
                        <a:t>6b </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r>
                        <a:rPr lang="en-US" sz="1100" b="0" i="0" u="none" strike="noStrike" dirty="0">
                          <a:solidFill>
                            <a:srgbClr val="000000"/>
                          </a:solidFill>
                          <a:effectLst/>
                          <a:latin typeface="Calibri" panose="020F0502020204030204" pitchFamily="34" charset="0"/>
                        </a:rPr>
                        <a:t>Unreadable and SQL Exception</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a:t>
                      </a:r>
                      <a:r>
                        <a:rPr lang="en-US" sz="1100" b="0" i="0" u="none" strike="noStrike" dirty="0" err="1">
                          <a:solidFill>
                            <a:srgbClr val="000000"/>
                          </a:solidFill>
                          <a:effectLst/>
                          <a:latin typeface="Calibri" panose="020F0502020204030204" pitchFamily="34" charset="0"/>
                        </a:rPr>
                        <a:t>sms</a:t>
                      </a:r>
                      <a:r>
                        <a:rPr lang="en-US" sz="1100" b="0" i="0" u="none" strike="noStrike" dirty="0">
                          <a:solidFill>
                            <a:srgbClr val="000000"/>
                          </a:solidFill>
                          <a:effectLst/>
                          <a:latin typeface="Calibri" panose="020F0502020204030204" pitchFamily="34" charset="0"/>
                        </a:rPr>
                        <a:t> or any SQL database error.</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cPr/>
                </a:tc>
                <a:tc gridSpan="2">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cPr/>
                </a:tc>
              </a:tr>
              <a:tr h="259059">
                <a:tc>
                  <a:txBody>
                    <a:bodyPr/>
                    <a:lstStyle/>
                    <a:p>
                      <a:pPr algn="l" fontAlgn="b"/>
                      <a:r>
                        <a:rPr lang="en-CA" sz="1100" b="1" i="0" u="none" strike="noStrike" dirty="0">
                          <a:solidFill>
                            <a:srgbClr val="000000"/>
                          </a:solidFill>
                          <a:effectLst/>
                          <a:latin typeface="Calibri" panose="020F0502020204030204" pitchFamily="34" charset="0"/>
                        </a:rPr>
                        <a:t>Initiating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Actor</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Appointment agent</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269853">
                <a:tc gridSpan="5">
                  <a:txBody>
                    <a:bodyPr/>
                    <a:lstStyle/>
                    <a:p>
                      <a:pPr algn="l" fontAlgn="b"/>
                      <a:r>
                        <a:rPr lang="en-CA" sz="1100" b="1" i="0" u="none" strike="noStrike" dirty="0">
                          <a:solidFill>
                            <a:srgbClr val="000000"/>
                          </a:solidFill>
                          <a:effectLst/>
                          <a:latin typeface="Calibri" panose="020F0502020204030204" pitchFamily="34" charset="0"/>
                        </a:rPr>
                        <a:t>Other Diagrams: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cPr/>
                </a:tc>
                <a:tc hMerge="1">
                  <a:tcPr/>
                </a:tc>
                <a:tc hMerge="1">
                  <a:tcPr/>
                </a:tc>
                <a:tc hMerge="1">
                  <a:tcPr/>
                </a:tc>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gridSpan="2">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cPr/>
                </a:tc>
                <a:tc gridSpan="2">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cPr/>
                </a:tc>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gridSpan="2">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59059">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CA" sz="1100" b="0" i="0" u="none" strike="noStrike" dirty="0">
                          <a:solidFill>
                            <a:srgbClr val="000000"/>
                          </a:solidFill>
                          <a:effectLst/>
                          <a:latin typeface="Calibri" panose="020F0502020204030204" pitchFamily="34" charset="0"/>
                        </a:rPr>
                        <a:t>Pet information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r>
              <a:tr h="259059">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4">
                  <a:txBody>
                    <a:bodyPr/>
                    <a:lstStyle/>
                    <a:p>
                      <a:pPr algn="l" fontAlgn="b"/>
                      <a:r>
                        <a:rPr lang="en-US" sz="1100" b="0" i="0" u="none" strike="noStrike" dirty="0">
                          <a:solidFill>
                            <a:srgbClr val="000000"/>
                          </a:solidFill>
                          <a:effectLst/>
                          <a:latin typeface="Calibri" panose="020F0502020204030204" pitchFamily="34" charset="0"/>
                        </a:rPr>
                        <a:t>Appointment preferences </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r>
              <a:tr h="269853">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4">
                  <a:txBody>
                    <a:bodyPr/>
                    <a:lstStyle/>
                    <a:p>
                      <a:pPr algn="l" fontAlgn="b"/>
                      <a:r>
                        <a:rPr lang="en-CA" sz="1100" b="0" i="0" u="none" strike="noStrike" dirty="0">
                          <a:solidFill>
                            <a:srgbClr val="000000"/>
                          </a:solidFill>
                          <a:effectLst/>
                          <a:latin typeface="Calibri" panose="020F0502020204030204" pitchFamily="34" charset="0"/>
                        </a:rPr>
                        <a:t>Client information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Appointment Agent</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3" name="Picture 2"/>
          <p:cNvPicPr>
            <a:picLocks noChangeAspect="1"/>
          </p:cNvPicPr>
          <p:nvPr/>
        </p:nvPicPr>
        <p:blipFill>
          <a:blip r:embed="rId1"/>
          <a:stretch>
            <a:fillRect/>
          </a:stretch>
        </p:blipFill>
        <p:spPr>
          <a:xfrm>
            <a:off x="1377950" y="1515290"/>
            <a:ext cx="8934450" cy="4368437"/>
          </a:xfrm>
          <a:prstGeom prst="rect">
            <a:avLst/>
          </a:prstGeom>
        </p:spPr>
      </p:pic>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p:cNvGraphicFramePr>
            <a:graphicFrameLocks noGrp="1"/>
          </p:cNvGraphicFramePr>
          <p:nvPr>
            <p:ph idx="1"/>
          </p:nvPr>
        </p:nvGraphicFramePr>
        <p:xfrm>
          <a:off x="1743074" y="1952625"/>
          <a:ext cx="9153525" cy="3705224"/>
        </p:xfrm>
        <a:graphic>
          <a:graphicData uri="http://schemas.openxmlformats.org/drawingml/2006/table">
            <a:tbl>
              <a:tblPr firstRow="1" firstCol="1" bandRow="1"/>
              <a:tblGrid>
                <a:gridCol w="2163915"/>
                <a:gridCol w="6989610"/>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50305040509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1</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2</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3</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4</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endParaRPr lang="en-CA"/>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endParaRPr lang="en-CA" sz="2600" dirty="0"/>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endParaRPr lang="en-CA" sz="2600" dirty="0"/>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endParaRPr lang="en-CA" sz="2600" dirty="0"/>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endParaRPr lang="en-CA" sz="2600" dirty="0"/>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p:cNvGraphicFramePr>
            <a:graphicFrameLocks noGrp="1"/>
          </p:cNvGraphicFramePr>
          <p:nvPr>
            <p:ph idx="1"/>
          </p:nvPr>
        </p:nvGraphicFramePr>
        <p:xfrm>
          <a:off x="1422401" y="1657349"/>
          <a:ext cx="9883775" cy="4359134"/>
        </p:xfrm>
        <a:graphic>
          <a:graphicData uri="http://schemas.openxmlformats.org/drawingml/2006/table">
            <a:tbl>
              <a:tblPr/>
              <a:tblGrid>
                <a:gridCol w="2695575"/>
                <a:gridCol w="3463065"/>
                <a:gridCol w="3725135"/>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tr>
              <a:tr h="572134">
                <a:tc>
                  <a:txBody>
                    <a:bodyPr/>
                    <a:lstStyle/>
                    <a:p>
                      <a:pPr algn="l" fontAlgn="ctr"/>
                      <a:r>
                        <a:rPr lang="en-CA" sz="1100" b="0" i="0" u="none" strike="noStrike" dirty="0">
                          <a:solidFill>
                            <a:srgbClr val="000000"/>
                          </a:solidFill>
                          <a:effectLst/>
                          <a:latin typeface="Calibri" panose="020F0502020204030204" pitchFamily="34" charset="0"/>
                        </a:rPr>
                        <a:t>1a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r>
              <a:tr h="582014">
                <a:tc>
                  <a:txBody>
                    <a:bodyPr/>
                    <a:lstStyle/>
                    <a:p>
                      <a:pPr algn="l" fontAlgn="ctr"/>
                      <a:r>
                        <a:rPr lang="en-CA" sz="1100" b="0" i="0" u="none" strike="noStrike" dirty="0">
                          <a:solidFill>
                            <a:srgbClr val="000000"/>
                          </a:solidFill>
                          <a:effectLst/>
                          <a:latin typeface="Calibri" panose="020F0502020204030204" pitchFamily="34" charset="0"/>
                        </a:rPr>
                        <a:t>3a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cannot book an appointment</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appointment slots are not available.</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014">
                <a:tc>
                  <a:txBody>
                    <a:bodyPr/>
                    <a:lstStyle/>
                    <a:p>
                      <a:pPr algn="l" fontAlgn="ctr"/>
                      <a:r>
                        <a:rPr lang="en-CA" sz="1100" b="0" i="0" u="none" strike="noStrike" dirty="0">
                          <a:solidFill>
                            <a:srgbClr val="000000"/>
                          </a:solidFill>
                          <a:effectLst/>
                          <a:latin typeface="Calibri" panose="020F0502020204030204" pitchFamily="34" charset="0"/>
                        </a:rPr>
                        <a:t>6b </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259059">
                <a:tc>
                  <a:txBody>
                    <a:bodyPr/>
                    <a:lstStyle/>
                    <a:p>
                      <a:pPr algn="l" fontAlgn="b"/>
                      <a:r>
                        <a:rPr lang="en-CA" sz="1100" b="1" i="0" u="none" strike="noStrike" dirty="0">
                          <a:solidFill>
                            <a:srgbClr val="000000"/>
                          </a:solidFill>
                          <a:effectLst/>
                          <a:latin typeface="Calibri" panose="020F0502020204030204" pitchFamily="34" charset="0"/>
                        </a:rPr>
                        <a:t>Initiating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Notification Agent, Clinic System Agent</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cPr/>
                </a:tc>
                <a:tc hMerge="1">
                  <a:tcPr/>
                </a:tc>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59">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Pet information</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59059">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Appointment preferences</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853">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Client information</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Use Cases : Video Link Agent</a:t>
            </a:r>
            <a:endParaRPr lang="en-CA"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7" name="Picture 6"/>
          <p:cNvPicPr>
            <a:picLocks noChangeAspect="1"/>
          </p:cNvPicPr>
          <p:nvPr/>
        </p:nvPicPr>
        <p:blipFill>
          <a:blip r:embed="rId1"/>
          <a:stretch>
            <a:fillRect/>
          </a:stretch>
        </p:blipFill>
        <p:spPr>
          <a:xfrm>
            <a:off x="1613943" y="1890984"/>
            <a:ext cx="8772525" cy="2257425"/>
          </a:xfrm>
          <a:prstGeom prst="rect">
            <a:avLst/>
          </a:prstGeom>
        </p:spPr>
      </p:pic>
      <p:sp>
        <p:nvSpPr>
          <p:cNvPr id="8"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p:cNvGraphicFramePr>
            <a:graphicFrameLocks noGrp="1"/>
          </p:cNvGraphicFramePr>
          <p:nvPr>
            <p:ph idx="1"/>
          </p:nvPr>
        </p:nvGraphicFramePr>
        <p:xfrm>
          <a:off x="1743074" y="1952625"/>
          <a:ext cx="9153525" cy="3705224"/>
        </p:xfrm>
        <a:graphic>
          <a:graphicData uri="http://schemas.openxmlformats.org/drawingml/2006/table">
            <a:tbl>
              <a:tblPr firstRow="1" firstCol="1" bandRow="1"/>
              <a:tblGrid>
                <a:gridCol w="2163915"/>
                <a:gridCol w="6989610"/>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503050405090304" pitchFamily="18" charset="0"/>
                        </a:rPr>
                        <a:t>The Clinic System uses this Use case to generate a link for the user to have a video call with the doctor.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5">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User is registered and appointment is already  booked.</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video link agent will generate a link and send it to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1</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Video link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2</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Video link agent also receives relevant information regarding the appointment details which the Appointment Agent has sent to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3</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Video link agent will connect with the existing Video calling sites like Zoom, Google Meet, Teams etc. and will generate a link.</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4</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generated link by the Video link agent will be sent to the clinic System agent, which in turn will be sent to the user so that he can join the appointment with the doctor. There will be stipulated time for the video call.</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p:cNvGraphicFramePr>
            <a:graphicFrameLocks noGrp="1"/>
          </p:cNvGraphicFramePr>
          <p:nvPr>
            <p:ph idx="1"/>
          </p:nvPr>
        </p:nvGraphicFramePr>
        <p:xfrm>
          <a:off x="1422401" y="1657348"/>
          <a:ext cx="8355965" cy="3871928"/>
        </p:xfrm>
        <a:graphic>
          <a:graphicData uri="http://schemas.openxmlformats.org/drawingml/2006/table">
            <a:tbl>
              <a:tblPr/>
              <a:tblGrid>
                <a:gridCol w="1167765"/>
                <a:gridCol w="3463065"/>
                <a:gridCol w="3725135"/>
              </a:tblGrid>
              <a:tr h="223995">
                <a:tc>
                  <a:txBody>
                    <a:bodyPr/>
                    <a:lstStyle/>
                    <a:p>
                      <a:pPr algn="l" fontAlgn="b"/>
                      <a:r>
                        <a:rPr lang="en-CA" sz="1100" b="1" i="0" u="none" strike="noStrike" dirty="0">
                          <a:solidFill>
                            <a:srgbClr val="000000"/>
                          </a:solidFill>
                          <a:effectLst/>
                          <a:latin typeface="Calibri" panose="020F0502020204030204" pitchFamily="34" charset="0"/>
                        </a:rPr>
                        <a:t>Exceptions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570309">
                <a:tc>
                  <a:txBody>
                    <a:bodyPr/>
                    <a:lstStyle/>
                    <a:p>
                      <a:pPr algn="l" fontAlgn="ctr"/>
                      <a:r>
                        <a:rPr lang="en-CA" sz="1100" b="0" i="0" u="none" strike="noStrike" dirty="0">
                          <a:solidFill>
                            <a:srgbClr val="000000"/>
                          </a:solidFill>
                          <a:effectLst/>
                          <a:latin typeface="Calibri" panose="020F0502020204030204" pitchFamily="34" charset="0"/>
                        </a:rPr>
                        <a:t>1a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5011">
                <a:tc>
                  <a:txBody>
                    <a:bodyPr/>
                    <a:lstStyle/>
                    <a:p>
                      <a:pPr algn="l" fontAlgn="ctr"/>
                      <a:r>
                        <a:rPr lang="en-CA" sz="1100" b="0" i="0" u="none" strike="noStrike" dirty="0">
                          <a:solidFill>
                            <a:srgbClr val="000000"/>
                          </a:solidFill>
                          <a:effectLst/>
                          <a:latin typeface="Calibri" panose="020F0502020204030204" pitchFamily="34" charset="0"/>
                        </a:rPr>
                        <a:t>4a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is not able to access the link Or link Broken</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user is unable to access or Link Broken.</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659">
                <a:tc>
                  <a:txBody>
                    <a:bodyPr/>
                    <a:lstStyle/>
                    <a:p>
                      <a:pPr algn="l" fontAlgn="ctr"/>
                      <a:r>
                        <a:rPr lang="en-CA" sz="1100" b="0" i="0" u="none" strike="noStrike" dirty="0">
                          <a:solidFill>
                            <a:srgbClr val="000000"/>
                          </a:solidFill>
                          <a:effectLst/>
                          <a:latin typeface="Calibri" panose="020F0502020204030204" pitchFamily="34" charset="0"/>
                        </a:rPr>
                        <a:t>6a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 </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995">
                <a:tc>
                  <a:txBody>
                    <a:bodyPr/>
                    <a:lstStyle/>
                    <a:p>
                      <a:pPr algn="l" fontAlgn="b"/>
                      <a:r>
                        <a:rPr lang="en-CA" sz="1100" b="1" i="0" u="none" strike="noStrike" dirty="0">
                          <a:solidFill>
                            <a:srgbClr val="000000"/>
                          </a:solidFill>
                          <a:effectLst/>
                          <a:latin typeface="Calibri" panose="020F0502020204030204" pitchFamily="34" charset="0"/>
                        </a:rPr>
                        <a:t>Relationships: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223995">
                <a:tc>
                  <a:txBody>
                    <a:bodyPr/>
                    <a:lstStyle/>
                    <a:p>
                      <a:pPr algn="l" fontAlgn="b"/>
                      <a:r>
                        <a:rPr lang="en-CA" sz="1100" b="1" i="0" u="none" strike="noStrike" dirty="0">
                          <a:solidFill>
                            <a:srgbClr val="000000"/>
                          </a:solidFill>
                          <a:effectLst/>
                          <a:latin typeface="Calibri" panose="020F0502020204030204" pitchFamily="34" charset="0"/>
                        </a:rPr>
                        <a:t>Initiating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33328">
                <a:tc>
                  <a:txBody>
                    <a:bodyPr/>
                    <a:lstStyle/>
                    <a:p>
                      <a:pPr algn="l" fontAlgn="b"/>
                      <a:r>
                        <a:rPr lang="en-CA" sz="1100" b="1" i="0" u="none" strike="noStrike" dirty="0">
                          <a:solidFill>
                            <a:srgbClr val="000000"/>
                          </a:solidFill>
                          <a:effectLst/>
                          <a:latin typeface="Calibri" panose="020F0502020204030204" pitchFamily="34" charset="0"/>
                        </a:rPr>
                        <a:t>Collaborating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Appointment Agent, Clinic System Agent</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3328">
                <a:tc gridSpan="3">
                  <a:txBody>
                    <a:bodyPr/>
                    <a:lstStyle/>
                    <a:p>
                      <a:pPr algn="l" fontAlgn="b"/>
                      <a:r>
                        <a:rPr lang="en-CA" sz="1100" b="1" i="0" u="none" strike="noStrike" dirty="0">
                          <a:solidFill>
                            <a:srgbClr val="000000"/>
                          </a:solidFill>
                          <a:effectLst/>
                          <a:latin typeface="Calibri" panose="020F0502020204030204" pitchFamily="34" charset="0"/>
                        </a:rPr>
                        <a:t>Other Diagrams: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cPr/>
                </a:tc>
                <a:tc hMerge="1">
                  <a:tcPr/>
                </a:tc>
              </a:tr>
              <a:tr h="223995">
                <a:tc>
                  <a:txBody>
                    <a:bodyPr/>
                    <a:lstStyle/>
                    <a:p>
                      <a:pPr algn="l" fontAlgn="b"/>
                      <a:r>
                        <a:rPr lang="en-CA" sz="1100" b="1" i="0" u="none" strike="noStrike" dirty="0">
                          <a:solidFill>
                            <a:srgbClr val="000000"/>
                          </a:solidFill>
                          <a:effectLst/>
                          <a:latin typeface="Calibri" panose="020F0502020204030204" pitchFamily="34" charset="0"/>
                        </a:rPr>
                        <a:t>Data Requirements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223995">
                <a:tc>
                  <a:txBody>
                    <a:bodyPr/>
                    <a:lstStyle/>
                    <a:p>
                      <a:pPr algn="l" fontAlgn="b"/>
                      <a:r>
                        <a:rPr lang="en-CA" sz="1100" b="1" i="0" u="none" strike="noStrike" dirty="0">
                          <a:solidFill>
                            <a:srgbClr val="000000"/>
                          </a:solidFill>
                          <a:effectLst/>
                          <a:latin typeface="Calibri" panose="020F0502020204030204" pitchFamily="34" charset="0"/>
                        </a:rPr>
                        <a:t>Data Required : </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Video Link Agent</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995">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23995">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33328">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PDF(Template) Agent</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3" name="Picture 2"/>
          <p:cNvPicPr>
            <a:picLocks noChangeAspect="1"/>
          </p:cNvPicPr>
          <p:nvPr/>
        </p:nvPicPr>
        <p:blipFill>
          <a:blip r:embed="rId1"/>
          <a:stretch>
            <a:fillRect/>
          </a:stretch>
        </p:blipFill>
        <p:spPr>
          <a:xfrm>
            <a:off x="2145575" y="1788251"/>
            <a:ext cx="7239000" cy="3333750"/>
          </a:xfrm>
          <a:prstGeom prst="rect">
            <a:avLst/>
          </a:prstGeom>
        </p:spPr>
      </p:pic>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Template Agent</a:t>
            </a:r>
            <a:endParaRPr lang="en-CA" dirty="0"/>
          </a:p>
        </p:txBody>
      </p:sp>
      <p:graphicFrame>
        <p:nvGraphicFramePr>
          <p:cNvPr id="8" name="Content Placeholder 7"/>
          <p:cNvGraphicFramePr>
            <a:graphicFrameLocks noGrp="1"/>
          </p:cNvGraphicFramePr>
          <p:nvPr>
            <p:ph idx="1"/>
          </p:nvPr>
        </p:nvGraphicFramePr>
        <p:xfrm>
          <a:off x="1743074" y="1952625"/>
          <a:ext cx="9153525" cy="3439767"/>
        </p:xfrm>
        <a:graphic>
          <a:graphicData uri="http://schemas.openxmlformats.org/drawingml/2006/table">
            <a:tbl>
              <a:tblPr firstRow="1" firstCol="1" bandRow="1"/>
              <a:tblGrid>
                <a:gridCol w="2163915"/>
                <a:gridCol w="6989610"/>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503050405090304" pitchFamily="18" charset="0"/>
                        </a:rPr>
                        <a:t>The Template agent uses this Use case to  generate a template for the doctor.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User has already consulted the doctor.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template agent will  generate a pre defined template for the doctor to store a report about the user’s diagnosis.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1</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Template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774">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2</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Template Agent will be woken up as soon as the doctor’s consultation with the user ends.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3</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CA" sz="1100" dirty="0">
                          <a:effectLst/>
                          <a:latin typeface="Calibri" panose="020F0502020204030204" pitchFamily="34" charset="0"/>
                          <a:ea typeface="Calibri" panose="020F0502020204030204" pitchFamily="34" charset="0"/>
                          <a:cs typeface="Times New Roman" panose="02020503050405090304" pitchFamily="18" charset="0"/>
                        </a:rPr>
                        <a:t>The Doctor will request or select a specific type of template and will make the notes on the template regarding the diagnosis or the general discussion with the user.</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4</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template generated after Step 3 would be sent to the clinic system agent to store in the database and would also be sent to the user for future use.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a:t>
            </a:r>
            <a:r>
              <a:rPr lang="en-US" sz="3600" dirty="0"/>
              <a:t>Template(PDF) Agent</a:t>
            </a:r>
            <a:endParaRPr lang="en-CA" sz="3600" dirty="0"/>
          </a:p>
        </p:txBody>
      </p:sp>
      <p:graphicFrame>
        <p:nvGraphicFramePr>
          <p:cNvPr id="8" name="Content Placeholder 7"/>
          <p:cNvGraphicFramePr>
            <a:graphicFrameLocks noGrp="1"/>
          </p:cNvGraphicFramePr>
          <p:nvPr>
            <p:ph idx="1"/>
          </p:nvPr>
        </p:nvGraphicFramePr>
        <p:xfrm>
          <a:off x="1422401" y="1657349"/>
          <a:ext cx="8355965" cy="3761991"/>
        </p:xfrm>
        <a:graphic>
          <a:graphicData uri="http://schemas.openxmlformats.org/drawingml/2006/table">
            <a:tbl>
              <a:tblPr/>
              <a:tblGrid>
                <a:gridCol w="1167765"/>
                <a:gridCol w="3463065"/>
                <a:gridCol w="3725135"/>
              </a:tblGrid>
              <a:tr h="220661">
                <a:tc>
                  <a:txBody>
                    <a:bodyPr/>
                    <a:lstStyle/>
                    <a:p>
                      <a:pPr algn="l" fontAlgn="b"/>
                      <a:r>
                        <a:rPr lang="en-CA" sz="1100" b="1" i="0" u="none" strike="noStrike">
                          <a:solidFill>
                            <a:srgbClr val="000000"/>
                          </a:solidFill>
                          <a:effectLst/>
                          <a:latin typeface="Calibri" panose="020F0502020204030204" pitchFamily="34" charset="0"/>
                        </a:rPr>
                        <a:t>Exceptions</a:t>
                      </a:r>
                      <a:endParaRPr lang="en-CA" sz="1100" b="1"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tr>
              <a:tr h="679660">
                <a:tc>
                  <a:txBody>
                    <a:bodyPr/>
                    <a:lstStyle/>
                    <a:p>
                      <a:pPr algn="l" fontAlgn="ctr"/>
                      <a:r>
                        <a:rPr lang="en-CA" sz="1100" b="0" i="0" u="none" strike="noStrike" dirty="0">
                          <a:solidFill>
                            <a:srgbClr val="000000"/>
                          </a:solidFill>
                          <a:effectLst/>
                          <a:latin typeface="Calibri" panose="020F0502020204030204" pitchFamily="34" charset="0"/>
                        </a:rPr>
                        <a:t>1a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r>
              <a:tr h="410817">
                <a:tc>
                  <a:txBody>
                    <a:bodyPr/>
                    <a:lstStyle/>
                    <a:p>
                      <a:pPr algn="l" fontAlgn="ctr"/>
                      <a:r>
                        <a:rPr lang="en-CA" sz="1100" b="0" i="0" u="none" strike="noStrike" dirty="0">
                          <a:solidFill>
                            <a:srgbClr val="000000"/>
                          </a:solidFill>
                          <a:effectLst/>
                          <a:latin typeface="Calibri" panose="020F0502020204030204" pitchFamily="34" charset="0"/>
                        </a:rPr>
                        <a:t>5a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Not able to generate Template or Missing fields.</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regarding missing field of the template and not able to generate template </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322">
                <a:tc>
                  <a:txBody>
                    <a:bodyPr/>
                    <a:lstStyle/>
                    <a:p>
                      <a:pPr algn="l" fontAlgn="ctr"/>
                      <a:r>
                        <a:rPr lang="en-CA" sz="1100" b="0" i="0" u="none" strike="noStrike" dirty="0">
                          <a:solidFill>
                            <a:srgbClr val="000000"/>
                          </a:solidFill>
                          <a:effectLst/>
                          <a:latin typeface="Calibri" panose="020F0502020204030204" pitchFamily="34" charset="0"/>
                        </a:rPr>
                        <a:t>6a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SQL Exceptions </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will be generated with the SQL exception.</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661">
                <a:tc>
                  <a:txBody>
                    <a:bodyPr/>
                    <a:lstStyle/>
                    <a:p>
                      <a:pPr algn="l" fontAlgn="b"/>
                      <a:r>
                        <a:rPr lang="en-CA" sz="1100" b="1" i="0" u="none" strike="noStrike" dirty="0">
                          <a:solidFill>
                            <a:srgbClr val="000000"/>
                          </a:solidFill>
                          <a:effectLst/>
                          <a:latin typeface="Calibri" panose="020F0502020204030204" pitchFamily="34" charset="0"/>
                        </a:rPr>
                        <a:t>Relationships: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r>
              <a:tr h="220661">
                <a:tc>
                  <a:txBody>
                    <a:bodyPr/>
                    <a:lstStyle/>
                    <a:p>
                      <a:pPr algn="l" fontAlgn="b"/>
                      <a:r>
                        <a:rPr lang="en-CA" sz="1100" b="1" i="0" u="none" strike="noStrike" dirty="0">
                          <a:solidFill>
                            <a:srgbClr val="000000"/>
                          </a:solidFill>
                          <a:effectLst/>
                          <a:latin typeface="Calibri" panose="020F0502020204030204" pitchFamily="34" charset="0"/>
                        </a:rPr>
                        <a:t>Initiating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29855">
                <a:tc>
                  <a:txBody>
                    <a:bodyPr/>
                    <a:lstStyle/>
                    <a:p>
                      <a:pPr algn="l" fontAlgn="b"/>
                      <a:r>
                        <a:rPr lang="en-CA" sz="1100" b="1" i="0" u="none" strike="noStrike" dirty="0">
                          <a:solidFill>
                            <a:srgbClr val="000000"/>
                          </a:solidFill>
                          <a:effectLst/>
                          <a:latin typeface="Calibri" panose="020F0502020204030204" pitchFamily="34" charset="0"/>
                        </a:rPr>
                        <a:t>Collaborating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 Appointment agent</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855">
                <a:tc gridSpan="3">
                  <a:txBody>
                    <a:bodyPr/>
                    <a:lstStyle/>
                    <a:p>
                      <a:pPr algn="l" fontAlgn="b"/>
                      <a:r>
                        <a:rPr lang="en-CA" sz="1100" b="1" i="0" u="none" strike="noStrike" dirty="0">
                          <a:solidFill>
                            <a:srgbClr val="000000"/>
                          </a:solidFill>
                          <a:effectLst/>
                          <a:latin typeface="Calibri" panose="020F0502020204030204" pitchFamily="34" charset="0"/>
                        </a:rPr>
                        <a:t>Other Diagrams: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cPr/>
                </a:tc>
                <a:tc hMerge="1">
                  <a:tcPr/>
                </a:tc>
              </a:tr>
              <a:tr h="220661">
                <a:tc>
                  <a:txBody>
                    <a:bodyPr/>
                    <a:lstStyle/>
                    <a:p>
                      <a:pPr algn="l" fontAlgn="b"/>
                      <a:r>
                        <a:rPr lang="en-CA" sz="1100" b="1" i="0" u="none" strike="noStrike" dirty="0">
                          <a:solidFill>
                            <a:srgbClr val="000000"/>
                          </a:solidFill>
                          <a:effectLst/>
                          <a:latin typeface="Calibri" panose="020F0502020204030204" pitchFamily="34" charset="0"/>
                        </a:rPr>
                        <a:t>Data Requirements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220661">
                <a:tc>
                  <a:txBody>
                    <a:bodyPr/>
                    <a:lstStyle/>
                    <a:p>
                      <a:pPr algn="l" fontAlgn="b"/>
                      <a:r>
                        <a:rPr lang="en-CA" sz="1100" b="1" i="0" u="none" strike="noStrike" dirty="0">
                          <a:solidFill>
                            <a:srgbClr val="000000"/>
                          </a:solidFill>
                          <a:effectLst/>
                          <a:latin typeface="Calibri" panose="020F0502020204030204" pitchFamily="34" charset="0"/>
                        </a:rPr>
                        <a:t>Data Required : </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Template Agent</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0661">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20661">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29855">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Notification Agent</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5" name="Picture 4"/>
          <p:cNvPicPr>
            <a:picLocks noChangeAspect="1"/>
          </p:cNvPicPr>
          <p:nvPr/>
        </p:nvPicPr>
        <p:blipFill>
          <a:blip r:embed="rId1"/>
          <a:stretch>
            <a:fillRect/>
          </a:stretch>
        </p:blipFill>
        <p:spPr>
          <a:xfrm>
            <a:off x="1490662" y="1637208"/>
            <a:ext cx="8601075" cy="4293327"/>
          </a:xfrm>
          <a:prstGeom prst="rect">
            <a:avLst/>
          </a:prstGeom>
        </p:spPr>
      </p:pic>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p:cNvGraphicFramePr>
            <a:graphicFrameLocks noGrp="1"/>
          </p:cNvGraphicFramePr>
          <p:nvPr>
            <p:ph idx="1"/>
          </p:nvPr>
        </p:nvGraphicFramePr>
        <p:xfrm>
          <a:off x="1422402" y="1666875"/>
          <a:ext cx="9559924" cy="4257673"/>
        </p:xfrm>
        <a:graphic>
          <a:graphicData uri="http://schemas.openxmlformats.org/drawingml/2006/table">
            <a:tbl>
              <a:tblPr firstRow="1" firstCol="1" bandRow="1"/>
              <a:tblGrid>
                <a:gridCol w="2260055"/>
                <a:gridCol w="7299869"/>
              </a:tblGrid>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Brief Description: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503050405090304" pitchFamily="18" charset="0"/>
                        </a:rPr>
                        <a:t>The Clinic System Agent uses this use case to send notifications to the user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Precondition(s):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Appointment is booked and a video link has been generated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936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503050405090304" pitchFamily="18" charset="0"/>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Considering all Services work as expected, the notification agent sends appointment updates to user via email and/or SMS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433">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503050405090304" pitchFamily="18" charset="0"/>
                        </a:rPr>
                        <a:t>Process Steps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5064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1</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The notification agent receives user information (email-address and cell phone number) from the clinic system agent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2</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The notification agent also receives video link information from the video agent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3</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The notification agent receives status update request from the clinic system agent at regular intervals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7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503050405090304" pitchFamily="18" charset="0"/>
                        </a:rPr>
                        <a:t>4</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503050405090304" pitchFamily="18" charset="0"/>
                        </a:rPr>
                        <a:t>The notification agent sends out notification to the user in form of updates and daily remainders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p:cNvGraphicFramePr>
            <a:graphicFrameLocks noGrp="1"/>
          </p:cNvGraphicFramePr>
          <p:nvPr>
            <p:ph idx="1"/>
          </p:nvPr>
        </p:nvGraphicFramePr>
        <p:xfrm>
          <a:off x="1422401" y="1657349"/>
          <a:ext cx="9883775" cy="4359134"/>
        </p:xfrm>
        <a:graphic>
          <a:graphicData uri="http://schemas.openxmlformats.org/drawingml/2006/table">
            <a:tbl>
              <a:tblPr/>
              <a:tblGrid>
                <a:gridCol w="2695575"/>
                <a:gridCol w="3463065"/>
                <a:gridCol w="3725135"/>
              </a:tblGrid>
              <a:tr h="259059">
                <a:tc>
                  <a:txBody>
                    <a:bodyPr/>
                    <a:lstStyle/>
                    <a:p>
                      <a:pPr algn="l" fontAlgn="b"/>
                      <a:r>
                        <a:rPr lang="en-CA" sz="1100" b="1" i="0" u="none" strike="noStrike" dirty="0">
                          <a:solidFill>
                            <a:srgbClr val="000000"/>
                          </a:solidFill>
                          <a:effectLst/>
                          <a:latin typeface="Calibri" panose="020F0502020204030204" pitchFamily="34" charset="0"/>
                        </a:rPr>
                        <a:t>Exceptions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572134">
                <a:tc>
                  <a:txBody>
                    <a:bodyPr/>
                    <a:lstStyle/>
                    <a:p>
                      <a:pPr algn="l" fontAlgn="ctr"/>
                      <a:r>
                        <a:rPr lang="en-CA" sz="1100" b="0" i="0" u="none" strike="noStrike" dirty="0">
                          <a:solidFill>
                            <a:srgbClr val="000000"/>
                          </a:solidFill>
                          <a:effectLst/>
                          <a:latin typeface="Calibri" panose="020F0502020204030204" pitchFamily="34" charset="0"/>
                        </a:rPr>
                        <a:t>1a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a:t>
                      </a:r>
                      <a:r>
                        <a:rPr lang="en-US" sz="1100" b="0" i="0" u="none" strike="noStrike">
                          <a:solidFill>
                            <a:srgbClr val="000000"/>
                          </a:solidFill>
                          <a:effectLst/>
                          <a:latin typeface="Calibri" panose="020F0502020204030204" pitchFamily="34" charset="0"/>
                        </a:rPr>
                        <a:t>that system </a:t>
                      </a:r>
                      <a:r>
                        <a:rPr lang="en-US" sz="1100" b="0" i="0" u="none" strike="noStrike" dirty="0">
                          <a:solidFill>
                            <a:srgbClr val="000000"/>
                          </a:solidFill>
                          <a:effectLst/>
                          <a:latin typeface="Calibri" panose="020F0502020204030204" pitchFamily="34" charset="0"/>
                        </a:rPr>
                        <a:t>is not accessible.</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2014">
                <a:tc>
                  <a:txBody>
                    <a:bodyPr/>
                    <a:lstStyle/>
                    <a:p>
                      <a:pPr algn="l" fontAlgn="ctr"/>
                      <a:r>
                        <a:rPr lang="en-CA" sz="1100" b="0" i="0" u="none" strike="noStrike" dirty="0">
                          <a:solidFill>
                            <a:srgbClr val="000000"/>
                          </a:solidFill>
                          <a:effectLst/>
                          <a:latin typeface="Calibri" panose="020F0502020204030204" pitchFamily="34" charset="0"/>
                        </a:rPr>
                        <a:t>3a</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not reachable at this point</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endParaRPr lang="en-US"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014">
                <a:tc>
                  <a:txBody>
                    <a:bodyPr/>
                    <a:lstStyle/>
                    <a:p>
                      <a:pPr algn="l" fontAlgn="ctr"/>
                      <a:r>
                        <a:rPr lang="en-CA" sz="1100" b="0" i="0" u="none" strike="noStrike" dirty="0">
                          <a:solidFill>
                            <a:srgbClr val="000000"/>
                          </a:solidFill>
                          <a:effectLst/>
                          <a:latin typeface="Calibri" panose="020F0502020204030204" pitchFamily="34" charset="0"/>
                        </a:rPr>
                        <a:t>6b </a:t>
                      </a:r>
                      <a:endParaRPr lang="en-CA"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Unreadable and SQL Exception</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when the agent is unable to send SMS or any SQL database error.</a:t>
                      </a: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059">
                <a:tc>
                  <a:txBody>
                    <a:bodyPr/>
                    <a:lstStyle/>
                    <a:p>
                      <a:pPr algn="l" fontAlgn="b"/>
                      <a:r>
                        <a:rPr lang="en-CA" sz="1100" b="1" i="0" u="none" strike="noStrike" dirty="0">
                          <a:solidFill>
                            <a:srgbClr val="000000"/>
                          </a:solidFill>
                          <a:effectLst/>
                          <a:latin typeface="Calibri" panose="020F0502020204030204" pitchFamily="34" charset="0"/>
                        </a:rPr>
                        <a:t>Relationships: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259059">
                <a:tc>
                  <a:txBody>
                    <a:bodyPr/>
                    <a:lstStyle/>
                    <a:p>
                      <a:pPr algn="l" fontAlgn="b"/>
                      <a:r>
                        <a:rPr lang="en-CA" sz="1100" b="1" i="0" u="none" strike="noStrike" dirty="0">
                          <a:solidFill>
                            <a:srgbClr val="000000"/>
                          </a:solidFill>
                          <a:effectLst/>
                          <a:latin typeface="Calibri" panose="020F0502020204030204" pitchFamily="34" charset="0"/>
                        </a:rPr>
                        <a:t>Initiating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269853">
                <a:tc>
                  <a:txBody>
                    <a:bodyPr/>
                    <a:lstStyle/>
                    <a:p>
                      <a:pPr algn="l" fontAlgn="b"/>
                      <a:r>
                        <a:rPr lang="en-CA" sz="1100" b="1" i="0" u="none" strike="noStrike" dirty="0">
                          <a:solidFill>
                            <a:srgbClr val="000000"/>
                          </a:solidFill>
                          <a:effectLst/>
                          <a:latin typeface="Calibri" panose="020F0502020204030204" pitchFamily="34" charset="0"/>
                        </a:rPr>
                        <a:t>Collaborating</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endParaRPr lang="en-CA"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53">
                <a:tc gridSpan="3">
                  <a:txBody>
                    <a:bodyPr/>
                    <a:lstStyle/>
                    <a:p>
                      <a:pPr algn="l" fontAlgn="b"/>
                      <a:r>
                        <a:rPr lang="en-CA" sz="1100" b="1" i="0" u="none" strike="noStrike" dirty="0">
                          <a:solidFill>
                            <a:srgbClr val="000000"/>
                          </a:solidFill>
                          <a:effectLst/>
                          <a:latin typeface="Calibri" panose="020F0502020204030204" pitchFamily="34" charset="0"/>
                        </a:rPr>
                        <a:t>Other Diagrams: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cPr/>
                </a:tc>
                <a:tc hMerge="1">
                  <a:tcPr/>
                </a:tc>
              </a:tr>
              <a:tr h="259059">
                <a:tc>
                  <a:txBody>
                    <a:bodyPr/>
                    <a:lstStyle/>
                    <a:p>
                      <a:pPr algn="l" fontAlgn="b"/>
                      <a:r>
                        <a:rPr lang="en-CA" sz="1100" b="1" i="0" u="none" strike="noStrike" dirty="0">
                          <a:solidFill>
                            <a:srgbClr val="000000"/>
                          </a:solidFill>
                          <a:effectLst/>
                          <a:latin typeface="Calibri" panose="020F0502020204030204" pitchFamily="34" charset="0"/>
                        </a:rPr>
                        <a:t>Data Requirements</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r>
              <a:tr h="259059">
                <a:tc>
                  <a:txBody>
                    <a:bodyPr/>
                    <a:lstStyle/>
                    <a:p>
                      <a:pPr algn="l" fontAlgn="b"/>
                      <a:r>
                        <a:rPr lang="en-CA" sz="1100" b="1" i="0" u="none" strike="noStrike" dirty="0">
                          <a:solidFill>
                            <a:srgbClr val="000000"/>
                          </a:solidFill>
                          <a:effectLst/>
                          <a:latin typeface="Calibri" panose="020F0502020204030204" pitchFamily="34" charset="0"/>
                        </a:rPr>
                        <a:t>Data Required : </a:t>
                      </a:r>
                      <a:endParaRPr lang="en-CA"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Notification Agent</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59">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CA" sz="1100" b="0" i="0" u="none" strike="noStrike" dirty="0">
                          <a:solidFill>
                            <a:srgbClr val="000000"/>
                          </a:solidFill>
                          <a:effectLst/>
                          <a:latin typeface="Calibri" panose="020F0502020204030204" pitchFamily="34" charset="0"/>
                        </a:rPr>
                        <a:t>Video Link</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59">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853">
                <a:tc>
                  <a:txBody>
                    <a:bodyPr/>
                    <a:lstStyle/>
                    <a:p>
                      <a:pPr algn="l" fontAlgn="b"/>
                      <a:r>
                        <a:rPr lang="en-CA" sz="1100" b="0" i="0" u="none" strike="noStrike" dirty="0">
                          <a:solidFill>
                            <a:srgbClr val="000000"/>
                          </a:solidFill>
                          <a:effectLst/>
                          <a:latin typeface="Calibri" panose="020F0502020204030204" pitchFamily="34" charset="0"/>
                        </a:rPr>
                        <a:t> </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Booked Appointment details</a:t>
                      </a:r>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endParaRPr lang="en-CA" dirty="0"/>
          </a:p>
        </p:txBody>
      </p:sp>
      <p:pic>
        <p:nvPicPr>
          <p:cNvPr id="8" name="Content Placeholder 7"/>
          <p:cNvPicPr>
            <a:picLocks noGrp="1" noChangeAspect="1"/>
          </p:cNvPicPr>
          <p:nvPr>
            <p:ph idx="1"/>
          </p:nvPr>
        </p:nvPicPr>
        <p:blipFill>
          <a:blip r:embed="rId1"/>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Class Diagram : Agents</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3" name="Picture 2"/>
          <p:cNvPicPr>
            <a:picLocks noChangeAspect="1"/>
          </p:cNvPicPr>
          <p:nvPr/>
        </p:nvPicPr>
        <p:blipFill>
          <a:blip r:embed="rId1"/>
          <a:stretch>
            <a:fillRect/>
          </a:stretch>
        </p:blipFill>
        <p:spPr>
          <a:xfrm>
            <a:off x="757646" y="1704575"/>
            <a:ext cx="10737668" cy="4260796"/>
          </a:xfrm>
          <a:prstGeom prst="rect">
            <a:avLst/>
          </a:prstGeom>
        </p:spPr>
      </p:pic>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Specification : E-R Diagram</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pic>
        <p:nvPicPr>
          <p:cNvPr id="9" name="Picture 8"/>
          <p:cNvPicPr>
            <a:picLocks noChangeAspect="1"/>
          </p:cNvPicPr>
          <p:nvPr/>
        </p:nvPicPr>
        <p:blipFill>
          <a:blip r:embed="rId1"/>
          <a:stretch>
            <a:fillRect/>
          </a:stretch>
        </p:blipFill>
        <p:spPr>
          <a:xfrm>
            <a:off x="1848465" y="1504336"/>
            <a:ext cx="9881420" cy="4748980"/>
          </a:xfrm>
          <a:prstGeom prst="rect">
            <a:avLst/>
          </a:prstGeom>
        </p:spPr>
      </p:pic>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3" name="TextBox 2"/>
          <p:cNvSpPr txBox="1"/>
          <p:nvPr/>
        </p:nvSpPr>
        <p:spPr>
          <a:xfrm>
            <a:off x="1219200" y="1541417"/>
            <a:ext cx="10075817" cy="923330"/>
          </a:xfrm>
          <a:prstGeom prst="rect">
            <a:avLst/>
          </a:prstGeom>
          <a:noFill/>
        </p:spPr>
        <p:txBody>
          <a:bodyPr wrap="square" rtlCol="0">
            <a:spAutoFit/>
          </a:bodyPr>
          <a:lstStyle/>
          <a:p>
            <a:r>
              <a:rPr lang="en-US" b="1" i="1" dirty="0">
                <a:solidFill>
                  <a:srgbClr val="00B050"/>
                </a:solidFill>
              </a:rPr>
              <a:t>Appointment</a:t>
            </a:r>
            <a:r>
              <a:rPr lang="en-US" i="1" dirty="0">
                <a:solidFill>
                  <a:srgbClr val="00B050"/>
                </a:solidFill>
              </a:rPr>
              <a:t>: </a:t>
            </a:r>
            <a:r>
              <a:rPr lang="en-US" dirty="0"/>
              <a:t>The appointment details(including Pet’s Symptoms and other client details) are stored in this table. This table also contains the appointment specific information such as criticality and feedback details. The table is used to keep track of the owner’s email, phone number and appointment status as well.</a:t>
            </a:r>
            <a:endParaRPr lang="en-IN" i="1" dirty="0"/>
          </a:p>
        </p:txBody>
      </p:sp>
      <p:graphicFrame>
        <p:nvGraphicFramePr>
          <p:cNvPr id="8" name="Table 7"/>
          <p:cNvGraphicFramePr>
            <a:graphicFrameLocks noGrp="1"/>
          </p:cNvGraphicFramePr>
          <p:nvPr/>
        </p:nvGraphicFramePr>
        <p:xfrm>
          <a:off x="2133600" y="2490223"/>
          <a:ext cx="8377083" cy="3733596"/>
        </p:xfrm>
        <a:graphic>
          <a:graphicData uri="http://schemas.openxmlformats.org/drawingml/2006/table">
            <a:tbl>
              <a:tblPr firstRow="1" firstCol="1" bandRow="1"/>
              <a:tblGrid>
                <a:gridCol w="2791763"/>
                <a:gridCol w="2792660"/>
                <a:gridCol w="2792660"/>
              </a:tblGrid>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Field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2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Appointment 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INT</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datetime</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Schedule of Appointment</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DATETIME(6)</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Pet’s Description</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notes</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Additional Notes</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VARCHAR(250)</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client_id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 Owner’s identification #</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BIGINT</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b="1">
                          <a:effectLst/>
                          <a:latin typeface="Calibri" panose="020F0502020204030204" pitchFamily="34" charset="0"/>
                          <a:ea typeface="Calibri" panose="020F0502020204030204" pitchFamily="34" charset="0"/>
                          <a:cs typeface="Times New Roman" panose="02020503050405090304" pitchFamily="18" charset="0"/>
                        </a:rPr>
                        <a:t>doctor_id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Doctor’s identification #</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criticality</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If appointment is ‘URGENT’ or ‘REGULAR’</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VARCHAR(10)</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status</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Flag to check if appointment is booked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VARCHAR(250)</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email</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Owner’s email</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sms</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Owner’s sms</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feedback</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Doctor’s feedback</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deleted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Flag to check if appointment is booked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BIT(1)</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age </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Pet’s age</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breed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Pet’s breed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del_mail</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 Deleted E-mail</a:t>
                      </a:r>
                      <a:endParaRPr lang="en-CA" sz="12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BIT(1)</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updated</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 Updated Information</a:t>
                      </a:r>
                      <a:endParaRPr lang="en-CA" sz="12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BIT(1)</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422">
                <a:tc>
                  <a:txBody>
                    <a:bodyPr/>
                    <a:lstStyle/>
                    <a:p>
                      <a:pPr algn="ctr">
                        <a:lnSpc>
                          <a:spcPct val="107000"/>
                        </a:lnSpc>
                        <a:spcAft>
                          <a:spcPts val="800"/>
                        </a:spcAft>
                      </a:pPr>
                      <a:r>
                        <a:rPr lang="en-CA" sz="1200">
                          <a:effectLst/>
                          <a:latin typeface="Calibri" panose="020F0502020204030204" pitchFamily="34" charset="0"/>
                          <a:ea typeface="Calibri" panose="020F0502020204030204" pitchFamily="34" charset="0"/>
                          <a:cs typeface="Times New Roman" panose="02020503050405090304" pitchFamily="18" charset="0"/>
                        </a:rPr>
                        <a:t>updated_mail</a:t>
                      </a:r>
                      <a:endParaRPr lang="en-CA" sz="12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 Updated E-mail</a:t>
                      </a:r>
                      <a:endParaRPr lang="en-CA" sz="12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200" dirty="0">
                          <a:effectLst/>
                          <a:latin typeface="Calibri" panose="020F0502020204030204" pitchFamily="34" charset="0"/>
                          <a:ea typeface="Calibri" panose="020F0502020204030204" pitchFamily="34" charset="0"/>
                          <a:cs typeface="Times New Roman" panose="02020503050405090304" pitchFamily="18" charset="0"/>
                        </a:rPr>
                        <a:t>BIT(1)</a:t>
                      </a:r>
                      <a:endParaRPr lang="en-CA" sz="12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3" name="TextBox 2"/>
          <p:cNvSpPr txBox="1"/>
          <p:nvPr/>
        </p:nvSpPr>
        <p:spPr>
          <a:xfrm>
            <a:off x="1219200" y="1541417"/>
            <a:ext cx="10075817" cy="646331"/>
          </a:xfrm>
          <a:prstGeom prst="rect">
            <a:avLst/>
          </a:prstGeom>
          <a:noFill/>
        </p:spPr>
        <p:txBody>
          <a:bodyPr wrap="square" rtlCol="0">
            <a:spAutoFit/>
          </a:bodyPr>
          <a:lstStyle/>
          <a:p>
            <a:r>
              <a:rPr lang="en-US" b="1" i="1" dirty="0">
                <a:solidFill>
                  <a:srgbClr val="00B050"/>
                </a:solidFill>
              </a:rPr>
              <a:t>Client</a:t>
            </a:r>
            <a:r>
              <a:rPr lang="en-US" i="1" dirty="0">
                <a:solidFill>
                  <a:srgbClr val="00B050"/>
                </a:solidFill>
              </a:rPr>
              <a:t>: </a:t>
            </a:r>
            <a:r>
              <a:rPr lang="en-US" dirty="0"/>
              <a:t>The client details(name, contact, username, password, etc.) are stored in this table. The table is used to keep track of the owner’s information and used to auto-populate the UI after he/she logs in.</a:t>
            </a:r>
            <a:endParaRPr lang="en-IN" i="1" dirty="0"/>
          </a:p>
        </p:txBody>
      </p:sp>
      <p:graphicFrame>
        <p:nvGraphicFramePr>
          <p:cNvPr id="8" name="Table 7"/>
          <p:cNvGraphicFramePr>
            <a:graphicFrameLocks noGrp="1"/>
          </p:cNvGraphicFramePr>
          <p:nvPr/>
        </p:nvGraphicFramePr>
        <p:xfrm>
          <a:off x="2821859" y="2325816"/>
          <a:ext cx="7502011" cy="3780014"/>
        </p:xfrm>
        <a:graphic>
          <a:graphicData uri="http://schemas.openxmlformats.org/drawingml/2006/table">
            <a:tbl>
              <a:tblPr firstRow="1" firstCol="1" bandRow="1"/>
              <a:tblGrid>
                <a:gridCol w="2500135"/>
                <a:gridCol w="2500938"/>
                <a:gridCol w="2500938"/>
              </a:tblGrid>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Field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id</a:t>
                      </a:r>
                      <a:endParaRPr lang="en-CA" sz="1800" b="1"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Client ID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BIGINT</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email</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Email ID of Owner</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197">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first_name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Full name of Owner</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197">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last_name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VARCHAR(250)</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0241">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Password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Hashed password for client login</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tabLst>
                          <a:tab pos="920750" algn="ctr"/>
                        </a:tabLst>
                      </a:pPr>
                      <a:r>
                        <a:rPr lang="en-CA" sz="180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Phone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Client mobile number</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197">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username</a:t>
                      </a:r>
                      <a:endParaRPr lang="en-CA" sz="1800" b="1"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Username for client login</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VARCHAR(10)</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age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Pet’s age</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VARCHAR(250)</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197">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breed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Pet’s breed</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3" name="TextBox 2"/>
          <p:cNvSpPr txBox="1"/>
          <p:nvPr/>
        </p:nvSpPr>
        <p:spPr>
          <a:xfrm>
            <a:off x="1219200" y="1558835"/>
            <a:ext cx="10075817" cy="646331"/>
          </a:xfrm>
          <a:prstGeom prst="rect">
            <a:avLst/>
          </a:prstGeom>
          <a:noFill/>
        </p:spPr>
        <p:txBody>
          <a:bodyPr wrap="square" rtlCol="0">
            <a:spAutoFit/>
          </a:bodyPr>
          <a:lstStyle/>
          <a:p>
            <a:r>
              <a:rPr lang="en-US" b="1" i="1" dirty="0">
                <a:solidFill>
                  <a:srgbClr val="00B050"/>
                </a:solidFill>
              </a:rPr>
              <a:t>Doctor</a:t>
            </a:r>
            <a:r>
              <a:rPr lang="en-US" i="1" dirty="0">
                <a:solidFill>
                  <a:srgbClr val="00B050"/>
                </a:solidFill>
              </a:rPr>
              <a:t>: </a:t>
            </a:r>
            <a:r>
              <a:rPr lang="en-US" dirty="0"/>
              <a:t>The Doctor details(name, contact, specialty, username, password, etc.) are stored in this table. The table is used to keep track of the doctor’s information and used to auto-populate the UI after he/she logs in. </a:t>
            </a:r>
            <a:endParaRPr lang="en-IN" i="1" dirty="0"/>
          </a:p>
        </p:txBody>
      </p:sp>
      <p:pic>
        <p:nvPicPr>
          <p:cNvPr id="10" name="Picture 9"/>
          <p:cNvPicPr>
            <a:picLocks noChangeAspect="1"/>
          </p:cNvPicPr>
          <p:nvPr/>
        </p:nvPicPr>
        <p:blipFill>
          <a:blip r:embed="rId1"/>
          <a:stretch>
            <a:fillRect/>
          </a:stretch>
        </p:blipFill>
        <p:spPr>
          <a:xfrm>
            <a:off x="2998571" y="2340987"/>
            <a:ext cx="6198091" cy="3407138"/>
          </a:xfrm>
          <a:prstGeom prst="rect">
            <a:avLst/>
          </a:prstGeom>
        </p:spPr>
      </p:pic>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endParaRPr lang="en-CA"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7" name="TextBox 6"/>
          <p:cNvSpPr txBox="1"/>
          <p:nvPr/>
        </p:nvSpPr>
        <p:spPr>
          <a:xfrm>
            <a:off x="1219200" y="1558835"/>
            <a:ext cx="10075817" cy="369332"/>
          </a:xfrm>
          <a:prstGeom prst="rect">
            <a:avLst/>
          </a:prstGeom>
          <a:noFill/>
        </p:spPr>
        <p:txBody>
          <a:bodyPr wrap="square" rtlCol="0">
            <a:spAutoFit/>
          </a:bodyPr>
          <a:lstStyle/>
          <a:p>
            <a:r>
              <a:rPr lang="en-US" b="1" i="1" dirty="0">
                <a:solidFill>
                  <a:srgbClr val="00B050"/>
                </a:solidFill>
              </a:rPr>
              <a:t>Feedback</a:t>
            </a:r>
            <a:r>
              <a:rPr lang="en-US" i="1" dirty="0">
                <a:solidFill>
                  <a:srgbClr val="00B050"/>
                </a:solidFill>
              </a:rPr>
              <a:t>: </a:t>
            </a:r>
            <a:r>
              <a:rPr lang="en-US" dirty="0"/>
              <a:t>The feedback details are stored in this table (feedback message, feedback date, etc.)</a:t>
            </a:r>
            <a:endParaRPr lang="en-IN" i="1" dirty="0"/>
          </a:p>
        </p:txBody>
      </p:sp>
      <p:graphicFrame>
        <p:nvGraphicFramePr>
          <p:cNvPr id="9" name="Table 8"/>
          <p:cNvGraphicFramePr>
            <a:graphicFrameLocks noGrp="1"/>
          </p:cNvGraphicFramePr>
          <p:nvPr/>
        </p:nvGraphicFramePr>
        <p:xfrm>
          <a:off x="1307691" y="2261419"/>
          <a:ext cx="9987325" cy="3595516"/>
        </p:xfrm>
        <a:graphic>
          <a:graphicData uri="http://schemas.openxmlformats.org/drawingml/2006/table">
            <a:tbl>
              <a:tblPr firstRow="1" firstCol="1" bandRow="1"/>
              <a:tblGrid>
                <a:gridCol w="3328415"/>
                <a:gridCol w="3329455"/>
                <a:gridCol w="3329455"/>
              </a:tblGrid>
              <a:tr h="504418">
                <a:tc>
                  <a:txBody>
                    <a:bodyPr/>
                    <a:lstStyle/>
                    <a:p>
                      <a:pPr algn="ctr">
                        <a:lnSpc>
                          <a:spcPct val="107000"/>
                        </a:lnSpc>
                        <a:spcAft>
                          <a:spcPts val="800"/>
                        </a:spcAft>
                      </a:pPr>
                      <a:r>
                        <a:rPr lang="en-CA" sz="1800" b="1">
                          <a:effectLst/>
                          <a:latin typeface="Calibri" panose="020F0502020204030204" pitchFamily="34" charset="0"/>
                          <a:ea typeface="Calibri" panose="020F0502020204030204" pitchFamily="34" charset="0"/>
                          <a:cs typeface="Times New Roman" panose="02020503050405090304" pitchFamily="18" charset="0"/>
                        </a:rPr>
                        <a:t>Field</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id</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Appointment id</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7486">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feedback</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Reported feedback</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mail_send</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Owner’s Email</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940">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client_id</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Client Identification #</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tabLst>
                          <a:tab pos="920750" algn="ctr"/>
                        </a:tabLs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doctor_id</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Doctor Identification #</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418">
                <a:tc>
                  <a:txBody>
                    <a:bodyPr/>
                    <a:lstStyle/>
                    <a:p>
                      <a:pPr algn="ct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503050405090304" pitchFamily="18" charset="0"/>
                        </a:rPr>
                        <a:t>created_date</a:t>
                      </a:r>
                      <a:endParaRPr lang="en-CA" sz="18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Feedback date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DATETIME(6)</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endParaRPr lang="en-CA"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7" name="TextBox 6"/>
          <p:cNvSpPr txBox="1"/>
          <p:nvPr/>
        </p:nvSpPr>
        <p:spPr>
          <a:xfrm>
            <a:off x="1219200" y="1558835"/>
            <a:ext cx="10075817" cy="646331"/>
          </a:xfrm>
          <a:prstGeom prst="rect">
            <a:avLst/>
          </a:prstGeom>
          <a:noFill/>
        </p:spPr>
        <p:txBody>
          <a:bodyPr wrap="square" rtlCol="0">
            <a:spAutoFit/>
          </a:bodyPr>
          <a:lstStyle/>
          <a:p>
            <a:r>
              <a:rPr lang="en-US" b="1" i="1" dirty="0" err="1">
                <a:solidFill>
                  <a:srgbClr val="00B050"/>
                </a:solidFill>
              </a:rPr>
              <a:t>meeting_date</a:t>
            </a:r>
            <a:r>
              <a:rPr lang="en-US" b="1" i="1" dirty="0">
                <a:solidFill>
                  <a:srgbClr val="00B050"/>
                </a:solidFill>
              </a:rPr>
              <a:t>:</a:t>
            </a:r>
            <a:r>
              <a:rPr lang="en-US" i="1" dirty="0">
                <a:solidFill>
                  <a:srgbClr val="00B050"/>
                </a:solidFill>
              </a:rPr>
              <a:t> </a:t>
            </a:r>
            <a:r>
              <a:rPr lang="en-US" dirty="0"/>
              <a:t>Video meeting details are stored in this table (meeting </a:t>
            </a:r>
            <a:r>
              <a:rPr lang="en-US" dirty="0" err="1"/>
              <a:t>url</a:t>
            </a:r>
            <a:r>
              <a:rPr lang="en-US" dirty="0"/>
              <a:t>, meeting password, meeting id, etc.)</a:t>
            </a:r>
            <a:endParaRPr lang="en-IN" i="1" dirty="0"/>
          </a:p>
        </p:txBody>
      </p:sp>
      <p:graphicFrame>
        <p:nvGraphicFramePr>
          <p:cNvPr id="9" name="Table 8"/>
          <p:cNvGraphicFramePr>
            <a:graphicFrameLocks noGrp="1"/>
          </p:cNvGraphicFramePr>
          <p:nvPr/>
        </p:nvGraphicFramePr>
        <p:xfrm>
          <a:off x="1209368" y="2360651"/>
          <a:ext cx="9733935" cy="3686190"/>
        </p:xfrm>
        <a:graphic>
          <a:graphicData uri="http://schemas.openxmlformats.org/drawingml/2006/table">
            <a:tbl>
              <a:tblPr firstRow="1" firstCol="1" bandRow="1"/>
              <a:tblGrid>
                <a:gridCol w="3243951"/>
                <a:gridCol w="3244992"/>
                <a:gridCol w="3244992"/>
              </a:tblGrid>
              <a:tr h="614365">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Field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id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Client’s id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password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Meeting password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365">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url</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Meeting </a:t>
                      </a:r>
                      <a:r>
                        <a:rPr lang="en-CA" sz="1800" dirty="0" err="1">
                          <a:effectLst/>
                          <a:latin typeface="Calibri" panose="020F0502020204030204" pitchFamily="34" charset="0"/>
                          <a:ea typeface="Calibri" panose="020F0502020204030204" pitchFamily="34" charset="0"/>
                          <a:cs typeface="Times New Roman" panose="02020503050405090304" pitchFamily="18" charset="0"/>
                        </a:rPr>
                        <a:t>url</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365">
                <a:tc>
                  <a:txBody>
                    <a:bodyPr/>
                    <a:lstStyle/>
                    <a:p>
                      <a:pPr algn="ctr">
                        <a:lnSpc>
                          <a:spcPct val="107000"/>
                        </a:lnSpc>
                        <a:spcAft>
                          <a:spcPts val="800"/>
                        </a:spcAft>
                      </a:pPr>
                      <a:r>
                        <a:rPr lang="en-CA" sz="1800" dirty="0" err="1">
                          <a:effectLst/>
                          <a:latin typeface="Calibri" panose="020F0502020204030204" pitchFamily="34" charset="0"/>
                          <a:ea typeface="Calibri" panose="020F0502020204030204" pitchFamily="34" charset="0"/>
                          <a:cs typeface="Times New Roman" panose="02020503050405090304" pitchFamily="18" charset="0"/>
                        </a:rPr>
                        <a:t>meeting_id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Meeting id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occupied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whether a time slot is occupied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BIT(1)</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Typical Data Definition(contd.)</a:t>
            </a:r>
            <a:endParaRPr lang="en-CA"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
        <p:nvSpPr>
          <p:cNvPr id="7" name="TextBox 6"/>
          <p:cNvSpPr txBox="1"/>
          <p:nvPr/>
        </p:nvSpPr>
        <p:spPr>
          <a:xfrm>
            <a:off x="1219200" y="1558835"/>
            <a:ext cx="10075817" cy="369332"/>
          </a:xfrm>
          <a:prstGeom prst="rect">
            <a:avLst/>
          </a:prstGeom>
          <a:noFill/>
        </p:spPr>
        <p:txBody>
          <a:bodyPr wrap="square" rtlCol="0">
            <a:spAutoFit/>
          </a:bodyPr>
          <a:lstStyle/>
          <a:p>
            <a:r>
              <a:rPr lang="en-US" b="1" i="1" dirty="0">
                <a:solidFill>
                  <a:srgbClr val="00B050"/>
                </a:solidFill>
              </a:rPr>
              <a:t>Specialty:</a:t>
            </a:r>
            <a:r>
              <a:rPr lang="en-US" i="1" dirty="0">
                <a:solidFill>
                  <a:srgbClr val="00B050"/>
                </a:solidFill>
              </a:rPr>
              <a:t> </a:t>
            </a:r>
            <a:r>
              <a:rPr lang="en-US" dirty="0"/>
              <a:t>this table store’s the doctor’s specialty </a:t>
            </a:r>
            <a:endParaRPr lang="en-IN" i="1" dirty="0"/>
          </a:p>
        </p:txBody>
      </p:sp>
      <p:graphicFrame>
        <p:nvGraphicFramePr>
          <p:cNvPr id="8" name="Table 7"/>
          <p:cNvGraphicFramePr>
            <a:graphicFrameLocks noGrp="1"/>
          </p:cNvGraphicFramePr>
          <p:nvPr>
            <p:custDataLst>
              <p:tags r:id="rId1"/>
            </p:custDataLst>
          </p:nvPr>
        </p:nvGraphicFramePr>
        <p:xfrm>
          <a:off x="1219200" y="2219274"/>
          <a:ext cx="9733935" cy="1843095"/>
        </p:xfrm>
        <a:graphic>
          <a:graphicData uri="http://schemas.openxmlformats.org/drawingml/2006/table">
            <a:tbl>
              <a:tblPr firstRow="1" firstCol="1" bandRow="1"/>
              <a:tblGrid>
                <a:gridCol w="3243951"/>
                <a:gridCol w="3244992"/>
                <a:gridCol w="3244992"/>
              </a:tblGrid>
              <a:tr h="614365">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Field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Description</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503050405090304" pitchFamily="18" charset="0"/>
                        </a:rPr>
                        <a:t>Type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Id</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Doctor’s identification #</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BIGINT</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4365">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name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Specialty Name</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503050405090304" pitchFamily="18" charset="0"/>
                        </a:rPr>
                        <a:t>VARCHAR(255)</a:t>
                      </a:r>
                      <a:endParaRPr lang="en-CA" sz="18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Title 1"/>
          <p:cNvSpPr>
            <a:spLocks noGrp="1"/>
          </p:cNvSpPr>
          <p:nvPr>
            <p:ph type="title"/>
          </p:nvPr>
        </p:nvSpPr>
        <p:spPr/>
        <p:txBody>
          <a:bodyPr/>
          <a:p>
            <a:r>
              <a:rPr lang="en-US"/>
              <a:t>Video link Agent </a:t>
            </a:r>
            <a:endParaRPr lang="en-US"/>
          </a:p>
        </p:txBody>
      </p:sp>
      <p:sp>
        <p:nvSpPr>
          <p:cNvPr id="3" name="Content Placeholder 2"/>
          <p:cNvSpPr>
            <a:spLocks noGrp="1"/>
          </p:cNvSpPr>
          <p:nvPr>
            <p:ph idx="1"/>
          </p:nvPr>
        </p:nvSpPr>
        <p:spPr>
          <a:xfrm>
            <a:off x="1219201" y="1626553"/>
            <a:ext cx="10668000" cy="4532312"/>
          </a:xfrm>
        </p:spPr>
        <p:txBody>
          <a:bodyPr/>
          <a:p>
            <a:r>
              <a:rPr lang="en-US"/>
              <a:t>Input Parameters : Soap Request</a:t>
            </a:r>
            <a:endParaRPr lang="en-US"/>
          </a:p>
          <a:p>
            <a:pPr marL="0" indent="0">
              <a:buNone/>
            </a:pPr>
            <a:endParaRPr lang="en-US"/>
          </a:p>
        </p:txBody>
      </p:sp>
      <p:sp>
        <p:nvSpPr>
          <p:cNvPr id="4" name="Date Placeholder 3"/>
          <p:cNvSpPr>
            <a:spLocks noGrp="1"/>
          </p:cNvSpPr>
          <p:nvPr>
            <p:ph type="dt" sz="half" idx="10"/>
          </p:nvPr>
        </p:nvSpPr>
        <p:spPr/>
        <p:txBody>
          <a:bodyPr/>
          <a:p>
            <a:r>
              <a:rPr lang="en-US"/>
              <a:t>SENG697 (Fall 2007)</a:t>
            </a:r>
            <a:endParaRPr lang="en-US" altLang="ja-JP"/>
          </a:p>
        </p:txBody>
      </p:sp>
      <p:sp>
        <p:nvSpPr>
          <p:cNvPr id="5" name="Footer Placeholder 4"/>
          <p:cNvSpPr>
            <a:spLocks noGrp="1"/>
          </p:cNvSpPr>
          <p:nvPr>
            <p:ph type="ftr" sz="quarter" idx="11"/>
          </p:nvPr>
        </p:nvSpPr>
        <p:spPr/>
        <p:txBody>
          <a:bodyPr/>
          <a:p>
            <a:r>
              <a:rPr lang="ja-JP" altLang="en-US"/>
              <a:t>far@ucalgary.ca</a:t>
            </a:r>
            <a:endParaRPr lang="en-US" altLang="ja-JP"/>
          </a:p>
        </p:txBody>
      </p:sp>
      <p:sp>
        <p:nvSpPr>
          <p:cNvPr id="6" name="Slide Number Placeholder 5"/>
          <p:cNvSpPr>
            <a:spLocks noGrp="1"/>
          </p:cNvSpPr>
          <p:nvPr>
            <p:ph type="sldNum" sz="quarter" idx="12"/>
          </p:nvPr>
        </p:nvSpPr>
        <p:spPr/>
        <p:txBody>
          <a:bodyPr/>
          <a:p>
            <a:fld id="{A4BAB868-1E00-44C6-B1AB-DFCC5F9865BA}" type="slidenum">
              <a:rPr lang="ja-JP" altLang="en-US"/>
            </a:fld>
            <a:endParaRPr lang="en-US" altLang="ja-JP"/>
          </a:p>
        </p:txBody>
      </p:sp>
      <p:graphicFrame>
        <p:nvGraphicFramePr>
          <p:cNvPr id="7" name="Table 6"/>
          <p:cNvGraphicFramePr/>
          <p:nvPr>
            <p:custDataLst>
              <p:tags r:id="rId1"/>
            </p:custDataLst>
          </p:nvPr>
        </p:nvGraphicFramePr>
        <p:xfrm>
          <a:off x="1219200" y="2164715"/>
          <a:ext cx="9188450" cy="3718560"/>
        </p:xfrm>
        <a:graphic>
          <a:graphicData uri="http://schemas.openxmlformats.org/drawingml/2006/table">
            <a:tbl>
              <a:tblPr firstRow="1" bandRow="1">
                <a:tableStyleId>{5C22544A-7EE6-4342-B048-85BDC9FD1C3A}</a:tableStyleId>
              </a:tblPr>
              <a:tblGrid>
                <a:gridCol w="6485890"/>
                <a:gridCol w="2702560"/>
              </a:tblGrid>
              <a:tr h="457200">
                <a:tc>
                  <a:txBody>
                    <a:bodyPr/>
                    <a:p>
                      <a:pPr>
                        <a:buNone/>
                      </a:pPr>
                      <a:r>
                        <a:rPr lang="en-US" sz="2400"/>
                        <a:t>Parameters</a:t>
                      </a:r>
                      <a:endParaRPr lang="en-US" sz="2400"/>
                    </a:p>
                  </a:txBody>
                  <a:tcPr/>
                </a:tc>
                <a:tc>
                  <a:txBody>
                    <a:bodyPr/>
                    <a:p>
                      <a:pPr>
                        <a:buNone/>
                      </a:pPr>
                      <a:r>
                        <a:rPr lang="en-US" sz="2400"/>
                        <a:t>Description</a:t>
                      </a:r>
                      <a:endParaRPr lang="en-US" sz="2400"/>
                    </a:p>
                  </a:txBody>
                  <a:tcPr/>
                </a:tc>
              </a:tr>
              <a:tr h="3261360">
                <a:tc>
                  <a:txBody>
                    <a:bodyPr/>
                    <a:p>
                      <a:pPr>
                        <a:buNone/>
                      </a:pPr>
                      <a:r>
                        <a:rPr lang="en-US">
                          <a:solidFill>
                            <a:schemeClr val="bg1"/>
                          </a:solidFill>
                        </a:rPr>
                        <a:t> </a:t>
                      </a:r>
                      <a:r>
                        <a:rPr lang="en-US">
                          <a:solidFill>
                            <a:schemeClr val="tx1"/>
                          </a:solidFill>
                        </a:rPr>
                        <a:t> </a:t>
                      </a:r>
                      <a:r>
                        <a:rPr lang="en-US" sz="1400" b="1">
                          <a:solidFill>
                            <a:srgbClr val="002060"/>
                          </a:solidFill>
                          <a:latin typeface="Times New Roman Bold" panose="02020503050405090304" charset="0"/>
                          <a:cs typeface="Times New Roman Bold" panose="02020503050405090304" charset="0"/>
                        </a:rPr>
                        <a:t>&lt;soapenv:Envelope xmlns:soapenv="http://schemas.xmlsoap.org/soap/envelope/" xmlns:eser="http://eservice/"&gt;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&lt;soapenv:Header/&gt;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&lt;soapenv:Body&gt;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&lt;eser:getZoomLink&gt;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&lt;arg0&gt;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&lt;surname&gt;Client Surname&lt;/surname&gt;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&lt;username&gt;Client Name&lt;/username&gt;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&lt;/arg0&gt;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&lt;/eser:getZoomLink&gt;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&lt;/soapenv:Body&gt;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&lt;/soapenv:Envelope&gt;</a:t>
                      </a:r>
                      <a:endParaRPr lang="en-US" sz="1400" b="1">
                        <a:solidFill>
                          <a:schemeClr val="bg1"/>
                        </a:solidFill>
                        <a:latin typeface="Times New Roman Bold" panose="02020503050405090304" charset="0"/>
                        <a:cs typeface="Times New Roman Bold" panose="02020503050405090304" charset="0"/>
                      </a:endParaRPr>
                    </a:p>
                    <a:p>
                      <a:pPr>
                        <a:buNone/>
                      </a:pPr>
                      <a:endParaRPr lang="en-US">
                        <a:solidFill>
                          <a:schemeClr val="bg1"/>
                        </a:solidFill>
                      </a:endParaRPr>
                    </a:p>
                    <a:p>
                      <a:pPr>
                        <a:buNone/>
                      </a:pPr>
                      <a:r>
                        <a:rPr lang="en-US">
                          <a:solidFill>
                            <a:schemeClr val="bg1"/>
                          </a:solidFill>
                        </a:rPr>
                        <a:t> </a:t>
                      </a:r>
                      <a:endParaRPr lang="en-US">
                        <a:solidFill>
                          <a:schemeClr val="bg1"/>
                        </a:solidFill>
                      </a:endParaRPr>
                    </a:p>
                  </a:txBody>
                  <a:tcPr/>
                </a:tc>
                <a:tc>
                  <a:txBody>
                    <a:bodyPr/>
                    <a:p>
                      <a:pPr>
                        <a:buNone/>
                      </a:pPr>
                      <a:r>
                        <a:rPr lang="en-US"/>
                        <a:t>Client information such as username and surname is sent in the request.</a:t>
                      </a:r>
                      <a:endParaRPr lang="en-US"/>
                    </a:p>
                  </a:txBody>
                  <a:tcPr/>
                </a:tc>
              </a:tr>
            </a:tbl>
          </a:graphicData>
        </a:graphic>
      </p:graphicFrame>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Video link Agent(contd)</a:t>
            </a:r>
            <a:endParaRPr lang="en-US"/>
          </a:p>
        </p:txBody>
      </p:sp>
      <p:sp>
        <p:nvSpPr>
          <p:cNvPr id="3" name="Content Placeholder 2"/>
          <p:cNvSpPr>
            <a:spLocks noGrp="1"/>
          </p:cNvSpPr>
          <p:nvPr>
            <p:ph idx="1"/>
          </p:nvPr>
        </p:nvSpPr>
        <p:spPr/>
        <p:txBody>
          <a:bodyPr/>
          <a:p>
            <a:r>
              <a:rPr lang="en-US">
                <a:solidFill>
                  <a:schemeClr val="tx1"/>
                </a:solidFill>
              </a:rPr>
              <a:t>Output Parameters : Soap Response</a:t>
            </a:r>
            <a:endParaRPr lang="en-US">
              <a:solidFill>
                <a:schemeClr val="tx1"/>
              </a:solidFill>
            </a:endParaRPr>
          </a:p>
        </p:txBody>
      </p:sp>
      <p:sp>
        <p:nvSpPr>
          <p:cNvPr id="4" name="Date Placeholder 3"/>
          <p:cNvSpPr>
            <a:spLocks noGrp="1"/>
          </p:cNvSpPr>
          <p:nvPr>
            <p:ph type="dt" sz="half" idx="10"/>
          </p:nvPr>
        </p:nvSpPr>
        <p:spPr/>
        <p:txBody>
          <a:bodyPr/>
          <a:p>
            <a:r>
              <a:rPr lang="en-US"/>
              <a:t>SENG697 (Fall 2007)</a:t>
            </a:r>
            <a:endParaRPr lang="en-US" altLang="ja-JP"/>
          </a:p>
        </p:txBody>
      </p:sp>
      <p:sp>
        <p:nvSpPr>
          <p:cNvPr id="5" name="Footer Placeholder 4"/>
          <p:cNvSpPr>
            <a:spLocks noGrp="1"/>
          </p:cNvSpPr>
          <p:nvPr>
            <p:ph type="ftr" sz="quarter" idx="11"/>
          </p:nvPr>
        </p:nvSpPr>
        <p:spPr/>
        <p:txBody>
          <a:bodyPr/>
          <a:p>
            <a:r>
              <a:rPr lang="ja-JP" altLang="en-US"/>
              <a:t>far@ucalgary.ca</a:t>
            </a:r>
            <a:endParaRPr lang="en-US" altLang="ja-JP"/>
          </a:p>
        </p:txBody>
      </p:sp>
      <p:sp>
        <p:nvSpPr>
          <p:cNvPr id="6" name="Slide Number Placeholder 5"/>
          <p:cNvSpPr>
            <a:spLocks noGrp="1"/>
          </p:cNvSpPr>
          <p:nvPr>
            <p:ph type="sldNum" sz="quarter" idx="12"/>
          </p:nvPr>
        </p:nvSpPr>
        <p:spPr/>
        <p:txBody>
          <a:bodyPr/>
          <a:p>
            <a:fld id="{A4BAB868-1E00-44C6-B1AB-DFCC5F9865BA}" type="slidenum">
              <a:rPr lang="ja-JP" altLang="en-US"/>
            </a:fld>
            <a:endParaRPr lang="en-US" altLang="ja-JP"/>
          </a:p>
        </p:txBody>
      </p:sp>
      <p:graphicFrame>
        <p:nvGraphicFramePr>
          <p:cNvPr id="7" name="Table 6"/>
          <p:cNvGraphicFramePr/>
          <p:nvPr>
            <p:custDataLst>
              <p:tags r:id="rId1"/>
            </p:custDataLst>
          </p:nvPr>
        </p:nvGraphicFramePr>
        <p:xfrm>
          <a:off x="1614170" y="2175510"/>
          <a:ext cx="9169400" cy="3498850"/>
        </p:xfrm>
        <a:graphic>
          <a:graphicData uri="http://schemas.openxmlformats.org/drawingml/2006/table">
            <a:tbl>
              <a:tblPr firstRow="1" bandRow="1">
                <a:tableStyleId>{5C22544A-7EE6-4342-B048-85BDC9FD1C3A}</a:tableStyleId>
              </a:tblPr>
              <a:tblGrid>
                <a:gridCol w="6842125"/>
                <a:gridCol w="2327275"/>
              </a:tblGrid>
              <a:tr h="584200">
                <a:tc>
                  <a:txBody>
                    <a:bodyPr/>
                    <a:p>
                      <a:pPr>
                        <a:buNone/>
                      </a:pPr>
                      <a:r>
                        <a:rPr lang="en-US" sz="2400"/>
                        <a:t>Parameters</a:t>
                      </a:r>
                      <a:endParaRPr lang="en-US" sz="2400"/>
                    </a:p>
                  </a:txBody>
                  <a:tcPr/>
                </a:tc>
                <a:tc>
                  <a:txBody>
                    <a:bodyPr/>
                    <a:p>
                      <a:pPr>
                        <a:buNone/>
                      </a:pPr>
                      <a:r>
                        <a:rPr lang="en-US" sz="2400"/>
                        <a:t>Description</a:t>
                      </a:r>
                      <a:endParaRPr lang="en-US" sz="2400"/>
                    </a:p>
                  </a:txBody>
                  <a:tcPr/>
                </a:tc>
              </a:tr>
              <a:tr h="2914650">
                <a:tc>
                  <a:txBody>
                    <a:bodyPr/>
                    <a:p>
                      <a:pPr>
                        <a:buNone/>
                      </a:pPr>
                      <a:r>
                        <a:rPr lang="en-US" sz="1400" b="1">
                          <a:solidFill>
                            <a:srgbClr val="002060"/>
                          </a:solidFill>
                          <a:latin typeface="Times New Roman Bold" panose="02020503050405090304" charset="0"/>
                          <a:cs typeface="Times New Roman Bold" panose="02020503050405090304" charset="0"/>
                        </a:rPr>
                        <a:t>&lt;S:Envelope xmlns:S="http://schemas.xmlsoap.org/soap/envelope/"&gt;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&lt;S:Body&gt;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&lt;ns2:getZoomLinkResponse xmlns:ns2="http://eservice/"&gt;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&lt;return&gt;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&lt;zoomLinkList&gt;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&lt;meetingId&gt;424 588 1231&lt;/meetingId&gt;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&lt;password&gt;Engg696&lt;/password&gt;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&lt;url&gt;https://ucalgary.zoom.us/j/4245881231&lt;/url&gt;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&lt;/zoomLinkList&gt;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&lt;/return&gt;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&lt;/ns2:getZoomLinkResponse&gt;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   &lt;/S:Body&gt;</a:t>
                      </a:r>
                      <a:endParaRPr lang="en-US" sz="1400" b="1">
                        <a:solidFill>
                          <a:srgbClr val="002060"/>
                        </a:solidFill>
                        <a:latin typeface="Times New Roman Bold" panose="02020503050405090304" charset="0"/>
                        <a:cs typeface="Times New Roman Bold" panose="02020503050405090304" charset="0"/>
                      </a:endParaRPr>
                    </a:p>
                    <a:p>
                      <a:pPr>
                        <a:buNone/>
                      </a:pPr>
                      <a:r>
                        <a:rPr lang="en-US" sz="1400" b="1">
                          <a:solidFill>
                            <a:srgbClr val="002060"/>
                          </a:solidFill>
                          <a:latin typeface="Times New Roman Bold" panose="02020503050405090304" charset="0"/>
                          <a:cs typeface="Times New Roman Bold" panose="02020503050405090304" charset="0"/>
                        </a:rPr>
                        <a:t>&lt;/S:Envelope</a:t>
                      </a:r>
                      <a:r>
                        <a:rPr lang="en-US" sz="1400" b="1">
                          <a:solidFill>
                            <a:schemeClr val="tx1"/>
                          </a:solidFill>
                          <a:latin typeface="Times New Roman Bold" panose="02020503050405090304" charset="0"/>
                          <a:cs typeface="Times New Roman Bold" panose="02020503050405090304" charset="0"/>
                        </a:rPr>
                        <a:t>&gt;</a:t>
                      </a:r>
                      <a:endParaRPr lang="en-US" sz="1400" b="1">
                        <a:solidFill>
                          <a:schemeClr val="tx1"/>
                        </a:solidFill>
                        <a:latin typeface="Times New Roman Bold" panose="02020503050405090304" charset="0"/>
                        <a:cs typeface="Times New Roman Bold" panose="02020503050405090304" charset="0"/>
                      </a:endParaRPr>
                    </a:p>
                  </a:txBody>
                  <a:tcPr/>
                </a:tc>
                <a:tc>
                  <a:txBody>
                    <a:bodyPr/>
                    <a:p>
                      <a:pPr>
                        <a:buNone/>
                      </a:pPr>
                      <a:r>
                        <a:rPr lang="en-US" sz="1600"/>
                        <a:t>Meeting details such as the meetting id, password and the video link is recieved ed as the                                                     </a:t>
                      </a:r>
                      <a:endParaRPr lang="en-US" sz="1600"/>
                    </a:p>
                  </a:txBody>
                  <a:tcPr/>
                </a:tc>
              </a:tr>
            </a:tbl>
          </a:graphicData>
        </a:graphic>
      </p:graphicFrame>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endParaRPr lang="en-CA" sz="24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endParaRPr lang="en-CA" sz="16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a:t>
            </a:r>
            <a:r>
              <a:rPr lang="en-CA" sz="1600" dirty="0">
                <a:latin typeface="Calibri" panose="020F0502020204030204" pitchFamily="34" charset="0"/>
                <a:ea typeface="Calibri" panose="020F0502020204030204" pitchFamily="34" charset="0"/>
                <a:cs typeface="Times New Roman" panose="02020503050405090304" pitchFamily="18" charset="0"/>
              </a:rPr>
              <a:t>patient’s/doctor’s profile.</a:t>
            </a:r>
            <a:endParaRPr lang="en-CA" sz="1600" dirty="0">
              <a:latin typeface="Calibri" panose="020F0502020204030204" pitchFamily="34" charset="0"/>
              <a:ea typeface="Calibri" panose="020F0502020204030204" pitchFamily="34" charset="0"/>
              <a:cs typeface="Times New Roman" panose="02020503050405090304" pitchFamily="18" charset="0"/>
            </a:endParaRP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System Architecture</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sp>
        <p:nvSpPr>
          <p:cNvPr id="7" name="Rectangle 3"/>
          <p:cNvSpPr txBox="1">
            <a:spLocks noChangeArrowheads="1"/>
          </p:cNvSpPr>
          <p:nvPr/>
        </p:nvSpPr>
        <p:spPr bwMode="auto">
          <a:xfrm>
            <a:off x="1422401" y="1403350"/>
            <a:ext cx="10160000" cy="461386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We have designed an Java web-application with interactive stand-alone interface for the customer to register and book appointments. There is a similar interface designed for Doctors to login and check their schedules.</a:t>
            </a:r>
            <a:endParaRPr lang="en-US" sz="1950" dirty="0"/>
          </a:p>
          <a:p>
            <a:pPr marL="285750" indent="-285750">
              <a:buClr>
                <a:srgbClr val="002060"/>
              </a:buClr>
              <a:buFont typeface="Wingdings" panose="05000000000000000000" pitchFamily="2" charset="2"/>
              <a:buChar char="§"/>
            </a:pPr>
            <a:r>
              <a:rPr lang="en-US" sz="1950" dirty="0"/>
              <a:t>The web-application communicates with the user through the interface, and stores the data persistently on a MySQL database. To seamlessly transfer the data from the UI to the database server, we have implemented MVC architecture.</a:t>
            </a:r>
            <a:endParaRPr lang="en-US" sz="1950" dirty="0"/>
          </a:p>
          <a:p>
            <a:pPr marL="285750" indent="-285750">
              <a:buClr>
                <a:srgbClr val="002060"/>
              </a:buClr>
              <a:buFont typeface="Wingdings" panose="05000000000000000000" pitchFamily="2" charset="2"/>
              <a:buChar char="§"/>
            </a:pPr>
            <a:r>
              <a:rPr lang="en-US" sz="1950" dirty="0"/>
              <a:t>The functionalities to send SMS messages for notifying successful appointment booking, we are using Restful APIs provided from Twilio. To generate the Zoom video link, we have utilized web-services through Soap/HTTP. </a:t>
            </a:r>
            <a:endParaRPr lang="en-US" sz="1950" dirty="0"/>
          </a:p>
          <a:p>
            <a:pPr marL="285750" indent="-285750">
              <a:buClr>
                <a:srgbClr val="002060"/>
              </a:buClr>
              <a:buFont typeface="Wingdings" panose="05000000000000000000" pitchFamily="2" charset="2"/>
              <a:buChar char="§"/>
            </a:pPr>
            <a:r>
              <a:rPr lang="en-US" sz="1950" dirty="0"/>
              <a:t>There are certain agents running on the backend, to facilitate the sending of E-mail notifications to the client in case of Appointment booking, cancellation and updates. Moreover, these agents also manage the auto-rescheduling of appointments in case there is an appointment already scheduled at the selected date/time. SMS notifications are sent in case of a successful appointment booking. In case of cancellation activities, the agent update the database and send a client an intimation mail.</a:t>
            </a:r>
            <a:br>
              <a:rPr lang="en-US" sz="1950" dirty="0"/>
            </a:br>
            <a:endParaRPr lang="en-US" sz="1950" kern="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Architecture(contd.)</a:t>
            </a:r>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fld>
            <a:endParaRPr lang="en-US" altLang="ja-JP" dirty="0"/>
          </a:p>
        </p:txBody>
      </p:sp>
      <p:sp>
        <p:nvSpPr>
          <p:cNvPr id="7" name="Rectangle 3"/>
          <p:cNvSpPr txBox="1">
            <a:spLocks noChangeArrowheads="1"/>
          </p:cNvSpPr>
          <p:nvPr/>
        </p:nvSpPr>
        <p:spPr bwMode="auto">
          <a:xfrm>
            <a:off x="1422401" y="1550126"/>
            <a:ext cx="10160000" cy="4467088"/>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a:lstStyle>
          <a:p>
            <a:pPr marL="285750" indent="-285750">
              <a:buClr>
                <a:srgbClr val="002060"/>
              </a:buClr>
              <a:buFont typeface="Wingdings" panose="05000000000000000000" pitchFamily="2" charset="2"/>
              <a:buChar char="§"/>
            </a:pPr>
            <a:r>
              <a:rPr lang="en-US" sz="1950" dirty="0"/>
              <a:t>The client first registers as a user. In the registration screen, basic information such as client email, telephone, etc. is taken from the user and fed into the ‘client’ table. Upon successful registration, he will be able to login.</a:t>
            </a:r>
            <a:endParaRPr lang="en-US" sz="1950" dirty="0"/>
          </a:p>
          <a:p>
            <a:pPr marL="285750" indent="-285750">
              <a:buClr>
                <a:srgbClr val="002060"/>
              </a:buClr>
              <a:buFont typeface="Wingdings" panose="05000000000000000000" pitchFamily="2" charset="2"/>
              <a:buChar char="§"/>
            </a:pPr>
            <a:r>
              <a:rPr lang="en-US" sz="1950" dirty="0"/>
              <a:t>After login, the user creates an appointment by choosing the doctor, the suitable time and the pet details(breed, age, symptoms, etc.). He can then either reschedule the appointment or delete it. </a:t>
            </a:r>
            <a:endParaRPr lang="en-US" sz="1950" dirty="0"/>
          </a:p>
          <a:p>
            <a:pPr marL="285750" indent="-285750">
              <a:buClr>
                <a:srgbClr val="002060"/>
              </a:buClr>
              <a:buFont typeface="Wingdings" panose="05000000000000000000" pitchFamily="2" charset="2"/>
              <a:buChar char="§"/>
            </a:pPr>
            <a:r>
              <a:rPr lang="en-US" sz="1950" dirty="0"/>
              <a:t>Once an appointment is booked/updated/cancelled, respective SMSs are sent to the user for notification purpose. The doctor/patient also get an email message for confirmation. The online meeting details are sent in the notification.</a:t>
            </a:r>
            <a:endParaRPr lang="en-US" sz="1950" dirty="0"/>
          </a:p>
          <a:p>
            <a:pPr marL="285750" indent="-285750">
              <a:buClr>
                <a:srgbClr val="002060"/>
              </a:buClr>
              <a:buFont typeface="Wingdings" panose="05000000000000000000" pitchFamily="2" charset="2"/>
              <a:buChar char="§"/>
            </a:pPr>
            <a:r>
              <a:rPr lang="en-US" sz="1950" dirty="0"/>
              <a:t>The doctor logs in to check the appointments scheduled, and after diagnosing the patient the doctor will have to complete the appointment from the UI. Instantly, he will receive a mail asking for his feedback(managed through an agent). Once he submits the feedback, the agent will store the feedback in the ‘feedback’ table. </a:t>
            </a:r>
            <a:endParaRPr lang="en-US" sz="1950" dirty="0"/>
          </a:p>
          <a:p>
            <a:pPr marL="285750" indent="-285750">
              <a:buClr>
                <a:srgbClr val="002060"/>
              </a:buClr>
              <a:buFont typeface="Wingdings" panose="05000000000000000000" pitchFamily="2" charset="2"/>
              <a:buChar char="§"/>
            </a:pPr>
            <a:r>
              <a:rPr lang="en-US" sz="1950" dirty="0"/>
              <a:t>The Pdf Agent then filters the ‘feedback’ table and sends notification mails to the respective clients to provide them a link to download the report. </a:t>
            </a:r>
            <a:endParaRPr lang="en-US" sz="1950" kern="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tags/tag1.xml><?xml version="1.0" encoding="utf-8"?>
<p:tagLst xmlns:p="http://schemas.openxmlformats.org/presentationml/2006/main">
  <p:tag name="KSO_WM_UNIT_TABLE_BEAUTIFY" val="smartTable{7d4a624c-6dfd-4d97-a214-758ab17fba2d}"/>
</p:tagLst>
</file>

<file path=ppt/tags/tag2.xml><?xml version="1.0" encoding="utf-8"?>
<p:tagLst xmlns:p="http://schemas.openxmlformats.org/presentationml/2006/main">
  <p:tag name="KSO_WM_UNIT_TABLE_BEAUTIFY" val="smartTable{349f674b-f542-42c4-bc1a-353a713e7c45}"/>
</p:tagLst>
</file>

<file path=ppt/tags/tag3.xml><?xml version="1.0" encoding="utf-8"?>
<p:tagLst xmlns:p="http://schemas.openxmlformats.org/presentationml/2006/main">
  <p:tag name="KSO_WM_UNIT_TABLE_BEAUTIFY" val="smartTable{663554d3-cd4b-4c2e-86e1-6d6dbbf29a51}"/>
</p:tagLst>
</file>

<file path=ppt/theme/theme1.xml><?xml version="1.0" encoding="utf-8"?>
<a:theme xmlns:a="http://schemas.openxmlformats.org/drawingml/2006/main" name="UofC_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27546</Words>
  <Application>WPS Presentation</Application>
  <PresentationFormat>Widescreen</PresentationFormat>
  <Paragraphs>1418</Paragraphs>
  <Slides>49</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49</vt:i4>
      </vt:variant>
    </vt:vector>
  </HeadingPairs>
  <TitlesOfParts>
    <vt:vector size="71" baseType="lpstr">
      <vt:lpstr>Arial</vt:lpstr>
      <vt:lpstr>SimSun</vt:lpstr>
      <vt:lpstr>Wingdings</vt:lpstr>
      <vt:lpstr>Tahoma</vt:lpstr>
      <vt:lpstr>MS PGothic</vt:lpstr>
      <vt:lpstr>Hiragino Maru Gothic ProN</vt:lpstr>
      <vt:lpstr>Arial Rounded MT Bold</vt:lpstr>
      <vt:lpstr>HGあかね平成丸ｺﾞｼｯｸ体W8-S</vt:lpstr>
      <vt:lpstr>冬青黑体简体中文</vt:lpstr>
      <vt:lpstr>Arial Unicode MS</vt:lpstr>
      <vt:lpstr>Times New Roman</vt:lpstr>
      <vt:lpstr>Calibri</vt:lpstr>
      <vt:lpstr>Helvetica Neue</vt:lpstr>
      <vt:lpstr>TimesNewRomanPS-BoldMT</vt:lpstr>
      <vt:lpstr>TimesNewRomanPSMT</vt:lpstr>
      <vt:lpstr>TimesNewRomanPS-ItalicMT</vt:lpstr>
      <vt:lpstr>微软雅黑</vt:lpstr>
      <vt:lpstr>汉仪旗黑</vt:lpstr>
      <vt:lpstr>Arial Unicode MS</vt:lpstr>
      <vt:lpstr>宋体-简</vt:lpstr>
      <vt:lpstr>Times New Roman Bold</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6. System Architecture</vt:lpstr>
      <vt:lpstr>System Architecture(contd.)</vt:lpstr>
      <vt:lpstr>System Architecture(contd.)</vt:lpstr>
      <vt:lpstr>7. Role(Model) Identification</vt:lpstr>
      <vt:lpstr>8. Interaction Diagram</vt:lpstr>
      <vt:lpstr>9. Agent Description</vt:lpstr>
      <vt:lpstr>Agent Description (cont’d)</vt:lpstr>
      <vt:lpstr>Agent Description (cont’d)</vt:lpstr>
      <vt:lpstr>Agent Description (cont’d)</vt:lpstr>
      <vt:lpstr>Agent Description (cont’d)</vt:lpstr>
      <vt:lpstr>10. Design: Agent Model</vt:lpstr>
      <vt:lpstr>11. Design: Service Model</vt:lpstr>
      <vt:lpstr>12. Design: Acquaintance Model</vt:lpstr>
      <vt:lpstr>13. Agent Internal Architecture</vt:lpstr>
      <vt:lpstr>Agent Internal Architecture(contd.)</vt:lpstr>
      <vt:lpstr>14. Technology Overview </vt:lpstr>
      <vt:lpstr>Technology Overview(contd.)</vt:lpstr>
      <vt:lpstr>9. Use Cases : Clinic Agent</vt:lpstr>
      <vt:lpstr>Use Case Definition : Clinic Agent</vt:lpstr>
      <vt:lpstr>Use Case Definition : Clinic Agent</vt:lpstr>
      <vt:lpstr>9. Use Cases : Appointment Agent</vt:lpstr>
      <vt:lpstr>Use Case Definition : Appointment Agent</vt:lpstr>
      <vt:lpstr>Use Case Definition : Appointment Agent</vt:lpstr>
      <vt:lpstr>10. Use Cases : Video Link Agent</vt:lpstr>
      <vt:lpstr>Use Case Definition : Video Link Agent</vt:lpstr>
      <vt:lpstr>Use Case Definition : Video Link Agent</vt:lpstr>
      <vt:lpstr>11. Use Cases : PDF(Template) Agent</vt:lpstr>
      <vt:lpstr>Use Case Definition : Template Agent</vt:lpstr>
      <vt:lpstr>Use Case Definition : Template(PDF) Agent</vt:lpstr>
      <vt:lpstr>11. Use Cases : Notification Agent</vt:lpstr>
      <vt:lpstr>Use Case Definition : Notification Agent</vt:lpstr>
      <vt:lpstr>Use Case Definition : Notification Agent</vt:lpstr>
      <vt:lpstr>Class Diagram : Agents</vt:lpstr>
      <vt:lpstr>Data Specification : E-R Diagram</vt:lpstr>
      <vt:lpstr>Typical Data Definition</vt:lpstr>
      <vt:lpstr>Typical Data Definition(contd.)</vt:lpstr>
      <vt:lpstr>Typical Data Definition(contd.)</vt:lpstr>
      <vt:lpstr>Typical Data Definition(contd.)</vt:lpstr>
      <vt:lpstr>Typical Data Definition(contd.)</vt:lpstr>
      <vt:lpstr>Typical Data Definition(contd.)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apple</cp:lastModifiedBy>
  <cp:revision>80</cp:revision>
  <dcterms:created xsi:type="dcterms:W3CDTF">2021-12-10T05:39:57Z</dcterms:created>
  <dcterms:modified xsi:type="dcterms:W3CDTF">2021-12-10T05:39:57Z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1033-3.2.0.6370</vt:lpwstr>
  </property>
</Properties>
</file>