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ovelo" charset="1" panose="02000000000000000000"/>
      <p:regular r:id="rId10"/>
    </p:embeddedFont>
    <p:embeddedFont>
      <p:font typeface="Muli Regular" charset="1" panose="00000500000000000000"/>
      <p:regular r:id="rId11"/>
    </p:embeddedFont>
    <p:embeddedFont>
      <p:font typeface="Muli Regular Bold" charset="1" panose="00000700000000000000"/>
      <p:regular r:id="rId12"/>
    </p:embeddedFont>
    <p:embeddedFont>
      <p:font typeface="Muli Regular Italics" charset="1" panose="00000500000000000000"/>
      <p:regular r:id="rId13"/>
    </p:embeddedFont>
    <p:embeddedFont>
      <p:font typeface="Muli Regular Bold Italics" charset="1" panose="000007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277100" y="8489569"/>
            <a:ext cx="485775" cy="485775"/>
          </a:xfrm>
          <a:prstGeom prst="rect">
            <a:avLst/>
          </a:prstGeom>
        </p:spPr>
      </p:pic>
      <p:pic>
        <p:nvPicPr>
          <p:cNvPr name="Picture 3" id="3"/>
          <p:cNvPicPr>
            <a:picLocks noChangeAspect="true"/>
          </p:cNvPicPr>
          <p:nvPr/>
        </p:nvPicPr>
        <p:blipFill>
          <a:blip r:embed="rId4"/>
          <a:srcRect l="101" t="0" r="101" b="2678"/>
          <a:stretch>
            <a:fillRect/>
          </a:stretch>
        </p:blipFill>
        <p:spPr>
          <a:xfrm flipH="false" flipV="false" rot="0">
            <a:off x="0" y="4713819"/>
            <a:ext cx="18288000" cy="5573181"/>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0" y="0"/>
            <a:ext cx="3703306" cy="3703306"/>
          </a:xfrm>
          <a:prstGeom prst="rect">
            <a:avLst/>
          </a:prstGeom>
        </p:spPr>
      </p:pic>
      <p:sp>
        <p:nvSpPr>
          <p:cNvPr name="TextBox 5" id="5"/>
          <p:cNvSpPr txBox="true"/>
          <p:nvPr/>
        </p:nvSpPr>
        <p:spPr>
          <a:xfrm rot="0">
            <a:off x="3703306" y="466790"/>
            <a:ext cx="12629446" cy="1948814"/>
          </a:xfrm>
          <a:prstGeom prst="rect">
            <a:avLst/>
          </a:prstGeom>
        </p:spPr>
        <p:txBody>
          <a:bodyPr anchor="t" rtlCol="false" tIns="0" lIns="0" bIns="0" rIns="0">
            <a:spAutoFit/>
          </a:bodyPr>
          <a:lstStyle/>
          <a:p>
            <a:pPr algn="ctr">
              <a:lnSpc>
                <a:spcPts val="5099"/>
              </a:lnSpc>
            </a:pPr>
            <a:r>
              <a:rPr lang="en-US" sz="5099">
                <a:solidFill>
                  <a:srgbClr val="3D3D3D"/>
                </a:solidFill>
                <a:latin typeface="Lovelo"/>
              </a:rPr>
              <a:t>INDIAN INSTITUTE OF INFORMATION TECHNOLOGY</a:t>
            </a:r>
          </a:p>
          <a:p>
            <a:pPr algn="ctr">
              <a:lnSpc>
                <a:spcPts val="5099"/>
              </a:lnSpc>
            </a:pPr>
            <a:r>
              <a:rPr lang="en-US" sz="5099">
                <a:solidFill>
                  <a:srgbClr val="3D3D3D"/>
                </a:solidFill>
                <a:latin typeface="Lovelo"/>
              </a:rPr>
              <a:t>ranchi</a:t>
            </a:r>
          </a:p>
        </p:txBody>
      </p:sp>
      <p:sp>
        <p:nvSpPr>
          <p:cNvPr name="TextBox 6" id="6"/>
          <p:cNvSpPr txBox="true"/>
          <p:nvPr/>
        </p:nvSpPr>
        <p:spPr>
          <a:xfrm rot="0">
            <a:off x="3405848" y="3055606"/>
            <a:ext cx="13853452" cy="1285875"/>
          </a:xfrm>
          <a:prstGeom prst="rect">
            <a:avLst/>
          </a:prstGeom>
        </p:spPr>
        <p:txBody>
          <a:bodyPr anchor="t" rtlCol="false" tIns="0" lIns="0" bIns="0" rIns="0">
            <a:spAutoFit/>
          </a:bodyPr>
          <a:lstStyle/>
          <a:p>
            <a:pPr algn="ctr">
              <a:lnSpc>
                <a:spcPts val="5039"/>
              </a:lnSpc>
            </a:pPr>
            <a:r>
              <a:rPr lang="en-US" sz="4199">
                <a:solidFill>
                  <a:srgbClr val="3D3D3D"/>
                </a:solidFill>
                <a:latin typeface="Lovelo Bold"/>
              </a:rPr>
              <a:t>SMART INDIA HACKATHON 2022 PROJECT PRESENTATION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2A1"/>
        </a:solidFill>
      </p:bgPr>
    </p:bg>
    <p:spTree>
      <p:nvGrpSpPr>
        <p:cNvPr id="1" name=""/>
        <p:cNvGrpSpPr/>
        <p:nvPr/>
      </p:nvGrpSpPr>
      <p:grpSpPr>
        <a:xfrm>
          <a:off x="0" y="0"/>
          <a:ext cx="0" cy="0"/>
          <a:chOff x="0" y="0"/>
          <a:chExt cx="0" cy="0"/>
        </a:xfrm>
      </p:grpSpPr>
      <p:sp>
        <p:nvSpPr>
          <p:cNvPr name="TextBox 2" id="2"/>
          <p:cNvSpPr txBox="true"/>
          <p:nvPr/>
        </p:nvSpPr>
        <p:spPr>
          <a:xfrm rot="0">
            <a:off x="1028700" y="1658147"/>
            <a:ext cx="13853452" cy="1009650"/>
          </a:xfrm>
          <a:prstGeom prst="rect">
            <a:avLst/>
          </a:prstGeom>
        </p:spPr>
        <p:txBody>
          <a:bodyPr anchor="t" rtlCol="false" tIns="0" lIns="0" bIns="0" rIns="0">
            <a:spAutoFit/>
          </a:bodyPr>
          <a:lstStyle/>
          <a:p>
            <a:pPr>
              <a:lnSpc>
                <a:spcPts val="7800"/>
              </a:lnSpc>
            </a:pPr>
            <a:r>
              <a:rPr lang="en-US" sz="6500">
                <a:solidFill>
                  <a:srgbClr val="3D3D3D"/>
                </a:solidFill>
                <a:latin typeface="Lovelo Bold"/>
              </a:rPr>
              <a:t>PROBLEM STATEMENT :</a:t>
            </a:r>
          </a:p>
        </p:txBody>
      </p:sp>
      <p:sp>
        <p:nvSpPr>
          <p:cNvPr name="AutoShape 3" id="3"/>
          <p:cNvSpPr/>
          <p:nvPr/>
        </p:nvSpPr>
        <p:spPr>
          <a:xfrm rot="0">
            <a:off x="0" y="4199679"/>
            <a:ext cx="18288000" cy="6105316"/>
          </a:xfrm>
          <a:prstGeom prst="rect">
            <a:avLst/>
          </a:prstGeom>
          <a:solidFill>
            <a:srgbClr val="FAFAF6">
              <a:alpha val="69804"/>
            </a:srgbClr>
          </a:solidFill>
        </p:spPr>
      </p:sp>
      <p:sp>
        <p:nvSpPr>
          <p:cNvPr name="TextBox 4" id="4"/>
          <p:cNvSpPr txBox="true"/>
          <p:nvPr/>
        </p:nvSpPr>
        <p:spPr>
          <a:xfrm rot="0">
            <a:off x="1028700" y="4933950"/>
            <a:ext cx="16733611" cy="2900807"/>
          </a:xfrm>
          <a:prstGeom prst="rect">
            <a:avLst/>
          </a:prstGeom>
        </p:spPr>
        <p:txBody>
          <a:bodyPr anchor="t" rtlCol="false" tIns="0" lIns="0" bIns="0" rIns="0">
            <a:spAutoFit/>
          </a:bodyPr>
          <a:lstStyle/>
          <a:p>
            <a:pPr>
              <a:lnSpc>
                <a:spcPts val="7848"/>
              </a:lnSpc>
            </a:pPr>
            <a:r>
              <a:rPr lang="en-US" spc="42" sz="4699">
                <a:solidFill>
                  <a:srgbClr val="3D3D3D"/>
                </a:solidFill>
                <a:latin typeface="Muli Regular Bold"/>
              </a:rPr>
              <a:t>TO DEVELOP AUTOMATIC IRRIGATION SYSTEM BY USE OF WASTE WATER FOR SMALL IRRIGATION FIELD.</a:t>
            </a:r>
          </a:p>
          <a:p>
            <a:pPr>
              <a:lnSpc>
                <a:spcPts val="7848"/>
              </a:lnSpc>
            </a:pPr>
          </a:p>
        </p:txBody>
      </p:sp>
      <p:sp>
        <p:nvSpPr>
          <p:cNvPr name="TextBox 5" id="5"/>
          <p:cNvSpPr txBox="true"/>
          <p:nvPr/>
        </p:nvSpPr>
        <p:spPr>
          <a:xfrm rot="0">
            <a:off x="1028700" y="3001893"/>
            <a:ext cx="15941785" cy="780229"/>
          </a:xfrm>
          <a:prstGeom prst="rect">
            <a:avLst/>
          </a:prstGeom>
        </p:spPr>
        <p:txBody>
          <a:bodyPr anchor="t" rtlCol="false" tIns="0" lIns="0" bIns="0" rIns="0">
            <a:spAutoFit/>
          </a:bodyPr>
          <a:lstStyle/>
          <a:p>
            <a:pPr>
              <a:lnSpc>
                <a:spcPts val="6685"/>
              </a:lnSpc>
            </a:pPr>
            <a:r>
              <a:rPr lang="en-US" spc="36" sz="4003">
                <a:solidFill>
                  <a:srgbClr val="3D3D3D"/>
                </a:solidFill>
                <a:latin typeface="Muli Regular Bold"/>
              </a:rPr>
              <a:t>PROBLEM CODE - AU1058</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1774309"/>
            <a:ext cx="18288000" cy="4371670"/>
          </a:xfrm>
          <a:prstGeom prst="rect">
            <a:avLst/>
          </a:prstGeom>
          <a:solidFill>
            <a:srgbClr val="FFF6BE"/>
          </a:solidFill>
        </p:spPr>
      </p:sp>
      <p:sp>
        <p:nvSpPr>
          <p:cNvPr name="TextBox 3" id="3"/>
          <p:cNvSpPr txBox="true"/>
          <p:nvPr/>
        </p:nvSpPr>
        <p:spPr>
          <a:xfrm rot="0">
            <a:off x="1028700" y="764659"/>
            <a:ext cx="15347851" cy="1009650"/>
          </a:xfrm>
          <a:prstGeom prst="rect">
            <a:avLst/>
          </a:prstGeom>
        </p:spPr>
        <p:txBody>
          <a:bodyPr anchor="t" rtlCol="false" tIns="0" lIns="0" bIns="0" rIns="0">
            <a:spAutoFit/>
          </a:bodyPr>
          <a:lstStyle/>
          <a:p>
            <a:pPr algn="ctr">
              <a:lnSpc>
                <a:spcPts val="7920"/>
              </a:lnSpc>
            </a:pPr>
            <a:r>
              <a:rPr lang="en-US" sz="6600">
                <a:solidFill>
                  <a:srgbClr val="3D3D3D"/>
                </a:solidFill>
                <a:latin typeface="Lovelo Bold"/>
              </a:rPr>
              <a:t>DESCRIPTION</a:t>
            </a:r>
          </a:p>
        </p:txBody>
      </p:sp>
      <p:sp>
        <p:nvSpPr>
          <p:cNvPr name="TextBox 4" id="4"/>
          <p:cNvSpPr txBox="true"/>
          <p:nvPr/>
        </p:nvSpPr>
        <p:spPr>
          <a:xfrm rot="0">
            <a:off x="1349190" y="2669421"/>
            <a:ext cx="15553925" cy="2802855"/>
          </a:xfrm>
          <a:prstGeom prst="rect">
            <a:avLst/>
          </a:prstGeom>
        </p:spPr>
        <p:txBody>
          <a:bodyPr anchor="t" rtlCol="false" tIns="0" lIns="0" bIns="0" rIns="0">
            <a:spAutoFit/>
          </a:bodyPr>
          <a:lstStyle/>
          <a:p>
            <a:pPr>
              <a:lnSpc>
                <a:spcPts val="5593"/>
              </a:lnSpc>
            </a:pPr>
            <a:r>
              <a:rPr lang="en-US" sz="4302">
                <a:solidFill>
                  <a:srgbClr val="3D3D3D"/>
                </a:solidFill>
                <a:latin typeface="Muli Regular"/>
              </a:rPr>
              <a:t>In an effort to create an economical water security plan, the Government seeks to develop an effective irrigation plan for small fields utilizing waste water. This will help in saving and recycling water.</a:t>
            </a:r>
          </a:p>
        </p:txBody>
      </p:sp>
      <p:sp>
        <p:nvSpPr>
          <p:cNvPr name="AutoShape 5" id="5"/>
          <p:cNvSpPr/>
          <p:nvPr/>
        </p:nvSpPr>
        <p:spPr>
          <a:xfrm rot="0">
            <a:off x="0" y="6254003"/>
            <a:ext cx="18288000" cy="4032997"/>
          </a:xfrm>
          <a:prstGeom prst="rect">
            <a:avLst/>
          </a:prstGeom>
          <a:solidFill>
            <a:srgbClr val="8AD7E8"/>
          </a:solidFill>
        </p:spPr>
      </p:sp>
      <p:sp>
        <p:nvSpPr>
          <p:cNvPr name="TextBox 6" id="6"/>
          <p:cNvSpPr txBox="true"/>
          <p:nvPr/>
        </p:nvSpPr>
        <p:spPr>
          <a:xfrm rot="0">
            <a:off x="1257695" y="7735812"/>
            <a:ext cx="15736916" cy="1301750"/>
          </a:xfrm>
          <a:prstGeom prst="rect">
            <a:avLst/>
          </a:prstGeom>
        </p:spPr>
        <p:txBody>
          <a:bodyPr anchor="t" rtlCol="false" tIns="0" lIns="0" bIns="0" rIns="0">
            <a:spAutoFit/>
          </a:bodyPr>
          <a:lstStyle/>
          <a:p>
            <a:pPr>
              <a:lnSpc>
                <a:spcPts val="5199"/>
              </a:lnSpc>
            </a:pPr>
            <a:r>
              <a:rPr lang="en-US" spc="79" sz="3999">
                <a:solidFill>
                  <a:srgbClr val="3D3D3D"/>
                </a:solidFill>
                <a:latin typeface="Muli Regular Bold"/>
              </a:rPr>
              <a:t> 1. Automatic irrigation system with minimum water wastage.</a:t>
            </a:r>
          </a:p>
          <a:p>
            <a:pPr>
              <a:lnSpc>
                <a:spcPts val="5199"/>
              </a:lnSpc>
            </a:pPr>
          </a:p>
        </p:txBody>
      </p:sp>
      <p:sp>
        <p:nvSpPr>
          <p:cNvPr name="TextBox 7" id="7"/>
          <p:cNvSpPr txBox="true"/>
          <p:nvPr/>
        </p:nvSpPr>
        <p:spPr>
          <a:xfrm rot="0">
            <a:off x="1260848" y="8588375"/>
            <a:ext cx="15553925" cy="1301750"/>
          </a:xfrm>
          <a:prstGeom prst="rect">
            <a:avLst/>
          </a:prstGeom>
        </p:spPr>
        <p:txBody>
          <a:bodyPr anchor="t" rtlCol="false" tIns="0" lIns="0" bIns="0" rIns="0">
            <a:spAutoFit/>
          </a:bodyPr>
          <a:lstStyle/>
          <a:p>
            <a:pPr>
              <a:lnSpc>
                <a:spcPts val="5199"/>
              </a:lnSpc>
            </a:pPr>
            <a:r>
              <a:rPr lang="en-US" spc="79" sz="3999">
                <a:solidFill>
                  <a:srgbClr val="3D3D3D"/>
                </a:solidFill>
                <a:latin typeface="Muli Regular Bold"/>
              </a:rPr>
              <a:t> 2. Should be able to reuse the wastewater.</a:t>
            </a:r>
          </a:p>
          <a:p>
            <a:pPr>
              <a:lnSpc>
                <a:spcPts val="5199"/>
              </a:lnSpc>
            </a:pPr>
          </a:p>
        </p:txBody>
      </p:sp>
      <p:sp>
        <p:nvSpPr>
          <p:cNvPr name="TextBox 8" id="8"/>
          <p:cNvSpPr txBox="true"/>
          <p:nvPr/>
        </p:nvSpPr>
        <p:spPr>
          <a:xfrm rot="0">
            <a:off x="1028700" y="6778734"/>
            <a:ext cx="15736916" cy="1457325"/>
          </a:xfrm>
          <a:prstGeom prst="rect">
            <a:avLst/>
          </a:prstGeom>
        </p:spPr>
        <p:txBody>
          <a:bodyPr anchor="t" rtlCol="false" tIns="0" lIns="0" bIns="0" rIns="0">
            <a:spAutoFit/>
          </a:bodyPr>
          <a:lstStyle/>
          <a:p>
            <a:pPr>
              <a:lnSpc>
                <a:spcPts val="5849"/>
              </a:lnSpc>
            </a:pPr>
            <a:r>
              <a:rPr lang="en-US" spc="89" sz="4499">
                <a:solidFill>
                  <a:srgbClr val="3D3D3D"/>
                </a:solidFill>
                <a:latin typeface="Lovelo Bold"/>
              </a:rPr>
              <a:t>  OBJECTIVE:</a:t>
            </a:r>
          </a:p>
          <a:p>
            <a:pPr>
              <a:lnSpc>
                <a:spcPts val="5849"/>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FDFDF9"/>
          </a:solidFill>
        </p:spPr>
      </p:sp>
      <p:grpSp>
        <p:nvGrpSpPr>
          <p:cNvPr name="Group 3" id="3"/>
          <p:cNvGrpSpPr/>
          <p:nvPr/>
        </p:nvGrpSpPr>
        <p:grpSpPr>
          <a:xfrm rot="0">
            <a:off x="-799638" y="-650192"/>
            <a:ext cx="19887276" cy="10863493"/>
            <a:chOff x="0" y="0"/>
            <a:chExt cx="26516368" cy="14484658"/>
          </a:xfrm>
        </p:grpSpPr>
        <p:sp>
          <p:nvSpPr>
            <p:cNvPr name="TextBox 4" id="4"/>
            <p:cNvSpPr txBox="true"/>
            <p:nvPr/>
          </p:nvSpPr>
          <p:spPr>
            <a:xfrm rot="0">
              <a:off x="2718886" y="3491241"/>
              <a:ext cx="21078596" cy="10993417"/>
            </a:xfrm>
            <a:prstGeom prst="rect">
              <a:avLst/>
            </a:prstGeom>
          </p:spPr>
          <p:txBody>
            <a:bodyPr anchor="t" rtlCol="false" tIns="0" lIns="0" bIns="0" rIns="0">
              <a:spAutoFit/>
            </a:bodyPr>
            <a:lstStyle/>
            <a:p>
              <a:pPr algn="just">
                <a:lnSpc>
                  <a:spcPts val="4651"/>
                </a:lnSpc>
              </a:pPr>
              <a:r>
                <a:rPr lang="en-US" spc="250" sz="3634">
                  <a:solidFill>
                    <a:srgbClr val="3D3D3D"/>
                  </a:solidFill>
                  <a:latin typeface="Muli Regular Italics"/>
                </a:rPr>
                <a:t>•In this project our main focus is on re-use waste water and to build a cheap , smart and automated irrigation system.</a:t>
              </a:r>
            </a:p>
            <a:p>
              <a:pPr algn="just">
                <a:lnSpc>
                  <a:spcPts val="4651"/>
                </a:lnSpc>
              </a:pPr>
            </a:p>
            <a:p>
              <a:pPr algn="just">
                <a:lnSpc>
                  <a:spcPts val="4651"/>
                </a:lnSpc>
              </a:pPr>
              <a:r>
                <a:rPr lang="en-US" spc="250" sz="3634">
                  <a:solidFill>
                    <a:srgbClr val="3D3D3D"/>
                  </a:solidFill>
                  <a:latin typeface="Muli Regular Italics"/>
                </a:rPr>
                <a:t>•Waste water will be collected from household drainage system , rain water collection and then it will be filtered ,Chlorinated and then pH will be measured. </a:t>
              </a:r>
            </a:p>
            <a:p>
              <a:pPr algn="just">
                <a:lnSpc>
                  <a:spcPts val="4651"/>
                </a:lnSpc>
              </a:pPr>
            </a:p>
            <a:p>
              <a:pPr algn="just">
                <a:lnSpc>
                  <a:spcPts val="4651"/>
                </a:lnSpc>
              </a:pPr>
              <a:r>
                <a:rPr lang="en-US" spc="250" sz="3634">
                  <a:solidFill>
                    <a:srgbClr val="3D3D3D"/>
                  </a:solidFill>
                  <a:latin typeface="Arimo Italics"/>
                </a:rPr>
                <a:t>•In this process unwanted solid particle will be removed with the help of filter paper and then pH will be measured and then adjusted accordingly (Ideal Range: 6.5 - 8.4).</a:t>
              </a:r>
            </a:p>
            <a:p>
              <a:pPr algn="just">
                <a:lnSpc>
                  <a:spcPts val="4651"/>
                </a:lnSpc>
              </a:pPr>
            </a:p>
            <a:p>
              <a:pPr algn="just">
                <a:lnSpc>
                  <a:spcPts val="4651"/>
                </a:lnSpc>
              </a:pPr>
              <a:r>
                <a:rPr lang="en-US" spc="250" sz="3634">
                  <a:solidFill>
                    <a:srgbClr val="3D3D3D"/>
                  </a:solidFill>
                  <a:latin typeface="Arimo Italics"/>
                </a:rPr>
                <a:t>•Also, other parameters such as Temperature and Humidity will be monitored.</a:t>
              </a:r>
            </a:p>
            <a:p>
              <a:pPr algn="just">
                <a:lnSpc>
                  <a:spcPts val="4651"/>
                </a:lnSpc>
              </a:pPr>
            </a:p>
          </p:txBody>
        </p:sp>
        <p:sp>
          <p:nvSpPr>
            <p:cNvPr name="TextBox 5" id="5"/>
            <p:cNvSpPr txBox="true"/>
            <p:nvPr/>
          </p:nvSpPr>
          <p:spPr>
            <a:xfrm rot="0">
              <a:off x="0" y="0"/>
              <a:ext cx="26516368" cy="2499187"/>
            </a:xfrm>
            <a:prstGeom prst="rect">
              <a:avLst/>
            </a:prstGeom>
          </p:spPr>
          <p:txBody>
            <a:bodyPr anchor="t" rtlCol="false" tIns="0" lIns="0" bIns="0" rIns="0">
              <a:spAutoFit/>
            </a:bodyPr>
            <a:lstStyle/>
            <a:p>
              <a:pPr algn="ctr">
                <a:lnSpc>
                  <a:spcPts val="7390"/>
                </a:lnSpc>
              </a:pPr>
            </a:p>
            <a:p>
              <a:pPr algn="ctr">
                <a:lnSpc>
                  <a:spcPts val="7390"/>
                </a:lnSpc>
              </a:pPr>
              <a:r>
                <a:rPr lang="en-US" sz="6158">
                  <a:solidFill>
                    <a:srgbClr val="3D3D3D"/>
                  </a:solidFill>
                  <a:latin typeface="Lovelo Bold"/>
                </a:rPr>
                <a:t>OVERVIEW</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9"/>
        </a:solidFill>
      </p:bgPr>
    </p:bg>
    <p:spTree>
      <p:nvGrpSpPr>
        <p:cNvPr id="1" name=""/>
        <p:cNvGrpSpPr/>
        <p:nvPr/>
      </p:nvGrpSpPr>
      <p:grpSpPr>
        <a:xfrm>
          <a:off x="0" y="0"/>
          <a:ext cx="0" cy="0"/>
          <a:chOff x="0" y="0"/>
          <a:chExt cx="0" cy="0"/>
        </a:xfrm>
      </p:grpSpPr>
      <p:sp>
        <p:nvSpPr>
          <p:cNvPr name="AutoShape 2" id="2"/>
          <p:cNvSpPr/>
          <p:nvPr/>
        </p:nvSpPr>
        <p:spPr>
          <a:xfrm rot="0">
            <a:off x="7249600" y="329577"/>
            <a:ext cx="10704198" cy="3004173"/>
          </a:xfrm>
          <a:prstGeom prst="rect">
            <a:avLst/>
          </a:prstGeom>
          <a:solidFill>
            <a:srgbClr val="FAFAF6"/>
          </a:solidFill>
        </p:spPr>
      </p:sp>
      <p:sp>
        <p:nvSpPr>
          <p:cNvPr name="AutoShape 3" id="3"/>
          <p:cNvSpPr/>
          <p:nvPr/>
        </p:nvSpPr>
        <p:spPr>
          <a:xfrm rot="0">
            <a:off x="7249600" y="3645449"/>
            <a:ext cx="10704198" cy="3004173"/>
          </a:xfrm>
          <a:prstGeom prst="rect">
            <a:avLst/>
          </a:prstGeom>
          <a:solidFill>
            <a:srgbClr val="FAFAF6"/>
          </a:solidFill>
        </p:spPr>
      </p:sp>
      <p:sp>
        <p:nvSpPr>
          <p:cNvPr name="AutoShape 4" id="4"/>
          <p:cNvSpPr/>
          <p:nvPr/>
        </p:nvSpPr>
        <p:spPr>
          <a:xfrm rot="0">
            <a:off x="7249600" y="6961322"/>
            <a:ext cx="10704198" cy="3004173"/>
          </a:xfrm>
          <a:prstGeom prst="rect">
            <a:avLst/>
          </a:prstGeom>
          <a:solidFill>
            <a:srgbClr val="FAFAF6"/>
          </a:solidFill>
        </p:spPr>
      </p:sp>
      <p:grpSp>
        <p:nvGrpSpPr>
          <p:cNvPr name="Group 5" id="5"/>
          <p:cNvGrpSpPr/>
          <p:nvPr/>
        </p:nvGrpSpPr>
        <p:grpSpPr>
          <a:xfrm rot="0">
            <a:off x="711433" y="2005508"/>
            <a:ext cx="2003909" cy="2005581"/>
            <a:chOff x="0" y="0"/>
            <a:chExt cx="2671879" cy="2674108"/>
          </a:xfrm>
        </p:grpSpPr>
        <p:pic>
          <p:nvPicPr>
            <p:cNvPr name="Picture 6" id="6"/>
            <p:cNvPicPr>
              <a:picLocks noChangeAspect="true"/>
            </p:cNvPicPr>
            <p:nvPr/>
          </p:nvPicPr>
          <p:blipFill>
            <a:blip r:embed="rId2"/>
            <a:srcRect l="41" t="0" r="41" b="0"/>
            <a:stretch>
              <a:fillRect/>
            </a:stretch>
          </p:blipFill>
          <p:spPr>
            <a:xfrm>
              <a:off x="0" y="0"/>
              <a:ext cx="2671879" cy="2674108"/>
            </a:xfrm>
            <a:prstGeom prst="rect">
              <a:avLst/>
            </a:prstGeom>
          </p:spPr>
        </p:pic>
      </p:grpSp>
      <p:grpSp>
        <p:nvGrpSpPr>
          <p:cNvPr name="Group 7" id="7"/>
          <p:cNvGrpSpPr/>
          <p:nvPr/>
        </p:nvGrpSpPr>
        <p:grpSpPr>
          <a:xfrm rot="0">
            <a:off x="865966" y="4670841"/>
            <a:ext cx="2009285" cy="1813093"/>
            <a:chOff x="0" y="0"/>
            <a:chExt cx="2679047" cy="2417457"/>
          </a:xfrm>
        </p:grpSpPr>
        <p:pic>
          <p:nvPicPr>
            <p:cNvPr name="Picture 8" id="8"/>
            <p:cNvPicPr>
              <a:picLocks noChangeAspect="true"/>
            </p:cNvPicPr>
            <p:nvPr/>
          </p:nvPicPr>
          <p:blipFill>
            <a:blip r:embed="rId3"/>
            <a:srcRect l="0" t="9998" r="0" b="9998"/>
            <a:stretch>
              <a:fillRect/>
            </a:stretch>
          </p:blipFill>
          <p:spPr>
            <a:xfrm>
              <a:off x="0" y="0"/>
              <a:ext cx="2679047" cy="2417457"/>
            </a:xfrm>
            <a:prstGeom prst="rect">
              <a:avLst/>
            </a:prstGeom>
          </p:spPr>
        </p:pic>
      </p:grpSp>
      <p:grpSp>
        <p:nvGrpSpPr>
          <p:cNvPr name="Group 9" id="9"/>
          <p:cNvGrpSpPr/>
          <p:nvPr/>
        </p:nvGrpSpPr>
        <p:grpSpPr>
          <a:xfrm rot="0">
            <a:off x="789231" y="6961322"/>
            <a:ext cx="2162757" cy="2189779"/>
            <a:chOff x="0" y="0"/>
            <a:chExt cx="2883676" cy="2919705"/>
          </a:xfrm>
        </p:grpSpPr>
        <p:pic>
          <p:nvPicPr>
            <p:cNvPr name="Picture 10" id="10"/>
            <p:cNvPicPr>
              <a:picLocks noChangeAspect="true"/>
            </p:cNvPicPr>
            <p:nvPr/>
          </p:nvPicPr>
          <p:blipFill>
            <a:blip r:embed="rId4"/>
            <a:srcRect l="22234" t="0" r="22234" b="0"/>
            <a:stretch>
              <a:fillRect/>
            </a:stretch>
          </p:blipFill>
          <p:spPr>
            <a:xfrm>
              <a:off x="0" y="0"/>
              <a:ext cx="2883676" cy="2919705"/>
            </a:xfrm>
            <a:prstGeom prst="rect">
              <a:avLst/>
            </a:prstGeom>
          </p:spPr>
        </p:pic>
      </p:grpSp>
      <p:sp>
        <p:nvSpPr>
          <p:cNvPr name="TextBox 11" id="11"/>
          <p:cNvSpPr txBox="true"/>
          <p:nvPr/>
        </p:nvSpPr>
        <p:spPr>
          <a:xfrm rot="0">
            <a:off x="4791360" y="514350"/>
            <a:ext cx="8705280" cy="1009650"/>
          </a:xfrm>
          <a:prstGeom prst="rect">
            <a:avLst/>
          </a:prstGeom>
        </p:spPr>
        <p:txBody>
          <a:bodyPr anchor="t" rtlCol="false" tIns="0" lIns="0" bIns="0" rIns="0">
            <a:spAutoFit/>
          </a:bodyPr>
          <a:lstStyle/>
          <a:p>
            <a:pPr>
              <a:lnSpc>
                <a:spcPts val="7800"/>
              </a:lnSpc>
            </a:pPr>
            <a:r>
              <a:rPr lang="en-US" sz="6500">
                <a:solidFill>
                  <a:srgbClr val="3D3D3D"/>
                </a:solidFill>
                <a:latin typeface="Lovelo Bold"/>
              </a:rPr>
              <a:t>COMPONENTS USED</a:t>
            </a:r>
          </a:p>
        </p:txBody>
      </p:sp>
      <p:grpSp>
        <p:nvGrpSpPr>
          <p:cNvPr name="Group 12" id="12"/>
          <p:cNvGrpSpPr/>
          <p:nvPr/>
        </p:nvGrpSpPr>
        <p:grpSpPr>
          <a:xfrm rot="0">
            <a:off x="3079198" y="1903754"/>
            <a:ext cx="4620496" cy="2291532"/>
            <a:chOff x="0" y="0"/>
            <a:chExt cx="6160661" cy="3055377"/>
          </a:xfrm>
        </p:grpSpPr>
        <p:sp>
          <p:nvSpPr>
            <p:cNvPr name="TextBox 13" id="13"/>
            <p:cNvSpPr txBox="true"/>
            <p:nvPr/>
          </p:nvSpPr>
          <p:spPr>
            <a:xfrm rot="0">
              <a:off x="0" y="-123825"/>
              <a:ext cx="6160661" cy="621654"/>
            </a:xfrm>
            <a:prstGeom prst="rect">
              <a:avLst/>
            </a:prstGeom>
          </p:spPr>
          <p:txBody>
            <a:bodyPr anchor="t" rtlCol="false" tIns="0" lIns="0" bIns="0" rIns="0">
              <a:spAutoFit/>
            </a:bodyPr>
            <a:lstStyle/>
            <a:p>
              <a:pPr>
                <a:lnSpc>
                  <a:spcPts val="4278"/>
                </a:lnSpc>
              </a:pPr>
              <a:r>
                <a:rPr lang="en-US" sz="2458">
                  <a:solidFill>
                    <a:srgbClr val="3D3D3D"/>
                  </a:solidFill>
                  <a:latin typeface="Muli Regular Bold"/>
                </a:rPr>
                <a:t>ARDUINO</a:t>
              </a:r>
            </a:p>
          </p:txBody>
        </p:sp>
        <p:sp>
          <p:nvSpPr>
            <p:cNvPr name="TextBox 14" id="14"/>
            <p:cNvSpPr txBox="true"/>
            <p:nvPr/>
          </p:nvSpPr>
          <p:spPr>
            <a:xfrm rot="0">
              <a:off x="0" y="1200256"/>
              <a:ext cx="6160661" cy="1855120"/>
            </a:xfrm>
            <a:prstGeom prst="rect">
              <a:avLst/>
            </a:prstGeom>
          </p:spPr>
          <p:txBody>
            <a:bodyPr anchor="t" rtlCol="false" tIns="0" lIns="0" bIns="0" rIns="0">
              <a:spAutoFit/>
            </a:bodyPr>
            <a:lstStyle/>
            <a:p>
              <a:pPr>
                <a:lnSpc>
                  <a:spcPts val="2283"/>
                </a:lnSpc>
              </a:pPr>
              <a:r>
                <a:rPr lang="en-US" sz="1756">
                  <a:solidFill>
                    <a:srgbClr val="3D3D3D"/>
                  </a:solidFill>
                  <a:latin typeface="Muli Regular"/>
                </a:rPr>
                <a:t>Its work is to Coordinate all the</a:t>
              </a:r>
            </a:p>
            <a:p>
              <a:pPr>
                <a:lnSpc>
                  <a:spcPts val="2283"/>
                </a:lnSpc>
              </a:pPr>
              <a:r>
                <a:rPr lang="en-US" sz="1756">
                  <a:solidFill>
                    <a:srgbClr val="3D3D3D"/>
                  </a:solidFill>
                  <a:latin typeface="Arimo"/>
                </a:rPr>
                <a:t>activities of smart irrigation system.</a:t>
              </a:r>
            </a:p>
            <a:p>
              <a:pPr>
                <a:lnSpc>
                  <a:spcPts val="2283"/>
                </a:lnSpc>
              </a:pPr>
              <a:r>
                <a:rPr lang="en-US" sz="1756">
                  <a:solidFill>
                    <a:srgbClr val="3D3D3D"/>
                  </a:solidFill>
                  <a:latin typeface="Arimo"/>
                </a:rPr>
                <a:t>It receives values from the Sensors and </a:t>
              </a:r>
            </a:p>
            <a:p>
              <a:pPr>
                <a:lnSpc>
                  <a:spcPts val="2283"/>
                </a:lnSpc>
              </a:pPr>
              <a:r>
                <a:rPr lang="en-US" sz="1756">
                  <a:solidFill>
                    <a:srgbClr val="3D3D3D"/>
                  </a:solidFill>
                  <a:latin typeface="Arimo"/>
                </a:rPr>
                <a:t>Implements accordingly.</a:t>
              </a:r>
            </a:p>
            <a:p>
              <a:pPr algn="ctr">
                <a:lnSpc>
                  <a:spcPts val="2009"/>
                </a:lnSpc>
              </a:pPr>
            </a:p>
          </p:txBody>
        </p:sp>
      </p:grpSp>
      <p:grpSp>
        <p:nvGrpSpPr>
          <p:cNvPr name="Group 15" id="15"/>
          <p:cNvGrpSpPr/>
          <p:nvPr/>
        </p:nvGrpSpPr>
        <p:grpSpPr>
          <a:xfrm rot="0">
            <a:off x="3079198" y="4852426"/>
            <a:ext cx="4870400" cy="2108896"/>
            <a:chOff x="0" y="0"/>
            <a:chExt cx="6493867" cy="2811861"/>
          </a:xfrm>
        </p:grpSpPr>
        <p:sp>
          <p:nvSpPr>
            <p:cNvPr name="TextBox 16" id="16"/>
            <p:cNvSpPr txBox="true"/>
            <p:nvPr/>
          </p:nvSpPr>
          <p:spPr>
            <a:xfrm rot="0">
              <a:off x="0" y="-19050"/>
              <a:ext cx="6493867" cy="539416"/>
            </a:xfrm>
            <a:prstGeom prst="rect">
              <a:avLst/>
            </a:prstGeom>
          </p:spPr>
          <p:txBody>
            <a:bodyPr anchor="t" rtlCol="false" tIns="0" lIns="0" bIns="0" rIns="0">
              <a:spAutoFit/>
            </a:bodyPr>
            <a:lstStyle/>
            <a:p>
              <a:pPr>
                <a:lnSpc>
                  <a:spcPts val="3369"/>
                </a:lnSpc>
              </a:pPr>
              <a:r>
                <a:rPr lang="en-US" sz="2591">
                  <a:solidFill>
                    <a:srgbClr val="3D3D3D"/>
                  </a:solidFill>
                  <a:latin typeface="Muli Regular Bold"/>
                </a:rPr>
                <a:t>SOIL MOISTURE SENSOR</a:t>
              </a:r>
            </a:p>
          </p:txBody>
        </p:sp>
        <p:sp>
          <p:nvSpPr>
            <p:cNvPr name="TextBox 17" id="17"/>
            <p:cNvSpPr txBox="true"/>
            <p:nvPr/>
          </p:nvSpPr>
          <p:spPr>
            <a:xfrm rot="0">
              <a:off x="0" y="1242250"/>
              <a:ext cx="6493867" cy="1569611"/>
            </a:xfrm>
            <a:prstGeom prst="rect">
              <a:avLst/>
            </a:prstGeom>
          </p:spPr>
          <p:txBody>
            <a:bodyPr anchor="t" rtlCol="false" tIns="0" lIns="0" bIns="0" rIns="0">
              <a:spAutoFit/>
            </a:bodyPr>
            <a:lstStyle/>
            <a:p>
              <a:pPr>
                <a:lnSpc>
                  <a:spcPts val="2406"/>
                </a:lnSpc>
              </a:pPr>
              <a:r>
                <a:rPr lang="en-US" sz="1851">
                  <a:solidFill>
                    <a:srgbClr val="3D3D3D"/>
                  </a:solidFill>
                  <a:latin typeface="Muli Regular"/>
                </a:rPr>
                <a:t>The soil moisture sensor measures </a:t>
              </a:r>
            </a:p>
            <a:p>
              <a:pPr>
                <a:lnSpc>
                  <a:spcPts val="2406"/>
                </a:lnSpc>
              </a:pPr>
              <a:r>
                <a:rPr lang="en-US" sz="1851">
                  <a:solidFill>
                    <a:srgbClr val="3D3D3D"/>
                  </a:solidFill>
                  <a:latin typeface="Arimo"/>
                </a:rPr>
                <a:t>the amount of water in the soil and sends </a:t>
              </a:r>
            </a:p>
            <a:p>
              <a:pPr>
                <a:lnSpc>
                  <a:spcPts val="2406"/>
                </a:lnSpc>
              </a:pPr>
              <a:r>
                <a:rPr lang="en-US" sz="1851">
                  <a:solidFill>
                    <a:srgbClr val="3D3D3D"/>
                  </a:solidFill>
                  <a:latin typeface="Arimo"/>
                </a:rPr>
                <a:t>it to the microcontroller.</a:t>
              </a:r>
            </a:p>
            <a:p>
              <a:pPr>
                <a:lnSpc>
                  <a:spcPts val="2117"/>
                </a:lnSpc>
              </a:pPr>
              <a:r>
                <a:rPr lang="en-US" sz="1629">
                  <a:solidFill>
                    <a:srgbClr val="3D3D3D"/>
                  </a:solidFill>
                  <a:latin typeface="Muli Regular"/>
                </a:rPr>
                <a:t> </a:t>
              </a:r>
            </a:p>
          </p:txBody>
        </p:sp>
      </p:grpSp>
      <p:grpSp>
        <p:nvGrpSpPr>
          <p:cNvPr name="Group 18" id="18"/>
          <p:cNvGrpSpPr/>
          <p:nvPr/>
        </p:nvGrpSpPr>
        <p:grpSpPr>
          <a:xfrm rot="0">
            <a:off x="3079198" y="7261593"/>
            <a:ext cx="4170402" cy="2168161"/>
            <a:chOff x="0" y="0"/>
            <a:chExt cx="5560536" cy="2890881"/>
          </a:xfrm>
        </p:grpSpPr>
        <p:sp>
          <p:nvSpPr>
            <p:cNvPr name="TextBox 19" id="19"/>
            <p:cNvSpPr txBox="true"/>
            <p:nvPr/>
          </p:nvSpPr>
          <p:spPr>
            <a:xfrm rot="0">
              <a:off x="0" y="-19050"/>
              <a:ext cx="5560536" cy="947781"/>
            </a:xfrm>
            <a:prstGeom prst="rect">
              <a:avLst/>
            </a:prstGeom>
          </p:spPr>
          <p:txBody>
            <a:bodyPr anchor="t" rtlCol="false" tIns="0" lIns="0" bIns="0" rIns="0">
              <a:spAutoFit/>
            </a:bodyPr>
            <a:lstStyle/>
            <a:p>
              <a:pPr>
                <a:lnSpc>
                  <a:spcPts val="2884"/>
                </a:lnSpc>
              </a:pPr>
              <a:r>
                <a:rPr lang="en-US" sz="2219">
                  <a:solidFill>
                    <a:srgbClr val="3D3D3D"/>
                  </a:solidFill>
                  <a:latin typeface="Muli Regular Bold"/>
                </a:rPr>
                <a:t>TEMPERATURE &amp; HUMIDITY SENSOR (DHT22)</a:t>
              </a:r>
            </a:p>
          </p:txBody>
        </p:sp>
        <p:sp>
          <p:nvSpPr>
            <p:cNvPr name="TextBox 20" id="20"/>
            <p:cNvSpPr txBox="true"/>
            <p:nvPr/>
          </p:nvSpPr>
          <p:spPr>
            <a:xfrm rot="0">
              <a:off x="0" y="1552281"/>
              <a:ext cx="5560536" cy="1338600"/>
            </a:xfrm>
            <a:prstGeom prst="rect">
              <a:avLst/>
            </a:prstGeom>
          </p:spPr>
          <p:txBody>
            <a:bodyPr anchor="t" rtlCol="false" tIns="0" lIns="0" bIns="0" rIns="0">
              <a:spAutoFit/>
            </a:bodyPr>
            <a:lstStyle/>
            <a:p>
              <a:pPr>
                <a:lnSpc>
                  <a:spcPts val="2060"/>
                </a:lnSpc>
              </a:pPr>
              <a:r>
                <a:rPr lang="en-US" sz="1585">
                  <a:solidFill>
                    <a:srgbClr val="3D3D3D"/>
                  </a:solidFill>
                  <a:latin typeface="Muli Regular"/>
                </a:rPr>
                <a:t>This sensor measures </a:t>
              </a:r>
            </a:p>
            <a:p>
              <a:pPr>
                <a:lnSpc>
                  <a:spcPts val="2060"/>
                </a:lnSpc>
              </a:pPr>
              <a:r>
                <a:rPr lang="en-US" sz="1585">
                  <a:solidFill>
                    <a:srgbClr val="3D3D3D"/>
                  </a:solidFill>
                  <a:latin typeface="Arimo"/>
                </a:rPr>
                <a:t>Temperature and Humidity around the field and sends it to the microcontroller.</a:t>
              </a:r>
            </a:p>
            <a:p>
              <a:pPr>
                <a:lnSpc>
                  <a:spcPts val="1813"/>
                </a:lnSpc>
              </a:pPr>
            </a:p>
          </p:txBody>
        </p:sp>
      </p:grpSp>
      <p:grpSp>
        <p:nvGrpSpPr>
          <p:cNvPr name="Group 21" id="21"/>
          <p:cNvGrpSpPr/>
          <p:nvPr/>
        </p:nvGrpSpPr>
        <p:grpSpPr>
          <a:xfrm rot="0">
            <a:off x="8691535" y="1735458"/>
            <a:ext cx="1910244" cy="1909992"/>
            <a:chOff x="0" y="0"/>
            <a:chExt cx="2546992" cy="2546656"/>
          </a:xfrm>
        </p:grpSpPr>
        <p:pic>
          <p:nvPicPr>
            <p:cNvPr name="Picture 22" id="22"/>
            <p:cNvPicPr>
              <a:picLocks noChangeAspect="true"/>
            </p:cNvPicPr>
            <p:nvPr/>
          </p:nvPicPr>
          <p:blipFill>
            <a:blip r:embed="rId5"/>
            <a:srcRect l="0" t="6" r="0" b="6"/>
            <a:stretch>
              <a:fillRect/>
            </a:stretch>
          </p:blipFill>
          <p:spPr>
            <a:xfrm>
              <a:off x="0" y="0"/>
              <a:ext cx="2546992" cy="2546656"/>
            </a:xfrm>
            <a:prstGeom prst="rect">
              <a:avLst/>
            </a:prstGeom>
          </p:spPr>
        </p:pic>
      </p:grpSp>
      <p:grpSp>
        <p:nvGrpSpPr>
          <p:cNvPr name="Group 23" id="23"/>
          <p:cNvGrpSpPr/>
          <p:nvPr/>
        </p:nvGrpSpPr>
        <p:grpSpPr>
          <a:xfrm rot="0">
            <a:off x="11152655" y="1735458"/>
            <a:ext cx="4687969" cy="1766491"/>
            <a:chOff x="0" y="0"/>
            <a:chExt cx="6250626" cy="2355321"/>
          </a:xfrm>
        </p:grpSpPr>
        <p:sp>
          <p:nvSpPr>
            <p:cNvPr name="TextBox 24" id="24"/>
            <p:cNvSpPr txBox="true"/>
            <p:nvPr/>
          </p:nvSpPr>
          <p:spPr>
            <a:xfrm rot="0">
              <a:off x="0" y="-19050"/>
              <a:ext cx="6250626" cy="519925"/>
            </a:xfrm>
            <a:prstGeom prst="rect">
              <a:avLst/>
            </a:prstGeom>
          </p:spPr>
          <p:txBody>
            <a:bodyPr anchor="t" rtlCol="false" tIns="0" lIns="0" bIns="0" rIns="0">
              <a:spAutoFit/>
            </a:bodyPr>
            <a:lstStyle/>
            <a:p>
              <a:pPr>
                <a:lnSpc>
                  <a:spcPts val="3243"/>
                </a:lnSpc>
              </a:pPr>
              <a:r>
                <a:rPr lang="en-US" sz="2494">
                  <a:solidFill>
                    <a:srgbClr val="3D3D3D"/>
                  </a:solidFill>
                  <a:latin typeface="Muli Regular Bold"/>
                </a:rPr>
                <a:t>pH SENSOR</a:t>
              </a:r>
            </a:p>
          </p:txBody>
        </p:sp>
        <p:sp>
          <p:nvSpPr>
            <p:cNvPr name="TextBox 25" id="25"/>
            <p:cNvSpPr txBox="true"/>
            <p:nvPr/>
          </p:nvSpPr>
          <p:spPr>
            <a:xfrm rot="0">
              <a:off x="0" y="639350"/>
              <a:ext cx="6250626" cy="1219208"/>
            </a:xfrm>
            <a:prstGeom prst="rect">
              <a:avLst/>
            </a:prstGeom>
          </p:spPr>
          <p:txBody>
            <a:bodyPr anchor="t" rtlCol="false" tIns="0" lIns="0" bIns="0" rIns="0">
              <a:spAutoFit/>
            </a:bodyPr>
            <a:lstStyle/>
            <a:p>
              <a:pPr>
                <a:lnSpc>
                  <a:spcPts val="2409"/>
                </a:lnSpc>
              </a:pPr>
              <a:r>
                <a:rPr lang="en-US" sz="1853">
                  <a:solidFill>
                    <a:srgbClr val="3D3D3D"/>
                  </a:solidFill>
                  <a:latin typeface="Muli Regular"/>
                </a:rPr>
                <a:t>pH Sensor measures pH of the filtered waste water and sends data to microcontroller.</a:t>
              </a:r>
            </a:p>
          </p:txBody>
        </p:sp>
        <p:sp>
          <p:nvSpPr>
            <p:cNvPr name="TextBox 26" id="26"/>
            <p:cNvSpPr txBox="true"/>
            <p:nvPr/>
          </p:nvSpPr>
          <p:spPr>
            <a:xfrm rot="0">
              <a:off x="0" y="2018849"/>
              <a:ext cx="6250626" cy="336472"/>
            </a:xfrm>
            <a:prstGeom prst="rect">
              <a:avLst/>
            </a:prstGeom>
          </p:spPr>
          <p:txBody>
            <a:bodyPr anchor="t" rtlCol="false" tIns="0" lIns="0" bIns="0" rIns="0">
              <a:spAutoFit/>
            </a:bodyPr>
            <a:lstStyle/>
            <a:p>
              <a:pPr>
                <a:lnSpc>
                  <a:spcPts val="2038"/>
                </a:lnSpc>
              </a:pPr>
            </a:p>
          </p:txBody>
        </p:sp>
      </p:grpSp>
      <p:grpSp>
        <p:nvGrpSpPr>
          <p:cNvPr name="Group 27" id="27"/>
          <p:cNvGrpSpPr/>
          <p:nvPr/>
        </p:nvGrpSpPr>
        <p:grpSpPr>
          <a:xfrm rot="0">
            <a:off x="8691535" y="4195667"/>
            <a:ext cx="1969939" cy="1555357"/>
            <a:chOff x="0" y="0"/>
            <a:chExt cx="2626585" cy="2073809"/>
          </a:xfrm>
        </p:grpSpPr>
        <p:pic>
          <p:nvPicPr>
            <p:cNvPr name="Picture 28" id="28"/>
            <p:cNvPicPr>
              <a:picLocks noChangeAspect="true"/>
            </p:cNvPicPr>
            <p:nvPr/>
          </p:nvPicPr>
          <p:blipFill>
            <a:blip r:embed="rId6"/>
            <a:srcRect l="2565" t="0" r="2565" b="0"/>
            <a:stretch>
              <a:fillRect/>
            </a:stretch>
          </p:blipFill>
          <p:spPr>
            <a:xfrm>
              <a:off x="0" y="0"/>
              <a:ext cx="2626585" cy="2073809"/>
            </a:xfrm>
            <a:prstGeom prst="rect">
              <a:avLst/>
            </a:prstGeom>
          </p:spPr>
        </p:pic>
      </p:grpSp>
      <p:grpSp>
        <p:nvGrpSpPr>
          <p:cNvPr name="Group 29" id="29"/>
          <p:cNvGrpSpPr/>
          <p:nvPr/>
        </p:nvGrpSpPr>
        <p:grpSpPr>
          <a:xfrm rot="0">
            <a:off x="11152655" y="4132377"/>
            <a:ext cx="5085165" cy="1618647"/>
            <a:chOff x="0" y="0"/>
            <a:chExt cx="6780220" cy="2158196"/>
          </a:xfrm>
        </p:grpSpPr>
        <p:sp>
          <p:nvSpPr>
            <p:cNvPr name="TextBox 30" id="30"/>
            <p:cNvSpPr txBox="true"/>
            <p:nvPr/>
          </p:nvSpPr>
          <p:spPr>
            <a:xfrm rot="0">
              <a:off x="0" y="-28575"/>
              <a:ext cx="6780220" cy="571887"/>
            </a:xfrm>
            <a:prstGeom prst="rect">
              <a:avLst/>
            </a:prstGeom>
          </p:spPr>
          <p:txBody>
            <a:bodyPr anchor="t" rtlCol="false" tIns="0" lIns="0" bIns="0" rIns="0">
              <a:spAutoFit/>
            </a:bodyPr>
            <a:lstStyle/>
            <a:p>
              <a:pPr>
                <a:lnSpc>
                  <a:spcPts val="3517"/>
                </a:lnSpc>
              </a:pPr>
              <a:r>
                <a:rPr lang="en-US" sz="2705">
                  <a:solidFill>
                    <a:srgbClr val="3D3D3D"/>
                  </a:solidFill>
                  <a:latin typeface="Muli Regular Bold"/>
                </a:rPr>
                <a:t>LCD DISPLAY</a:t>
              </a:r>
            </a:p>
          </p:txBody>
        </p:sp>
        <p:sp>
          <p:nvSpPr>
            <p:cNvPr name="TextBox 31" id="31"/>
            <p:cNvSpPr txBox="true"/>
            <p:nvPr/>
          </p:nvSpPr>
          <p:spPr>
            <a:xfrm rot="0">
              <a:off x="0" y="705466"/>
              <a:ext cx="6780220" cy="868711"/>
            </a:xfrm>
            <a:prstGeom prst="rect">
              <a:avLst/>
            </a:prstGeom>
          </p:spPr>
          <p:txBody>
            <a:bodyPr anchor="t" rtlCol="false" tIns="0" lIns="0" bIns="0" rIns="0">
              <a:spAutoFit/>
            </a:bodyPr>
            <a:lstStyle/>
            <a:p>
              <a:pPr>
                <a:lnSpc>
                  <a:spcPts val="2613"/>
                </a:lnSpc>
              </a:pPr>
              <a:r>
                <a:rPr lang="en-US" sz="2010">
                  <a:solidFill>
                    <a:srgbClr val="3D3D3D"/>
                  </a:solidFill>
                  <a:latin typeface="Muli Regular"/>
                </a:rPr>
                <a:t>Moisture,Temperature,Humidity and pH are displayed on the LCD.</a:t>
              </a:r>
            </a:p>
          </p:txBody>
        </p:sp>
        <p:sp>
          <p:nvSpPr>
            <p:cNvPr name="TextBox 32" id="32"/>
            <p:cNvSpPr txBox="true"/>
            <p:nvPr/>
          </p:nvSpPr>
          <p:spPr>
            <a:xfrm rot="0">
              <a:off x="0" y="1740138"/>
              <a:ext cx="6780220" cy="418058"/>
            </a:xfrm>
            <a:prstGeom prst="rect">
              <a:avLst/>
            </a:prstGeom>
          </p:spPr>
          <p:txBody>
            <a:bodyPr anchor="t" rtlCol="false" tIns="0" lIns="0" bIns="0" rIns="0">
              <a:spAutoFit/>
            </a:bodyPr>
            <a:lstStyle/>
            <a:p>
              <a:pPr>
                <a:lnSpc>
                  <a:spcPts val="2512"/>
                </a:lnSpc>
              </a:pPr>
            </a:p>
          </p:txBody>
        </p:sp>
      </p:grpSp>
      <p:grpSp>
        <p:nvGrpSpPr>
          <p:cNvPr name="Group 33" id="33"/>
          <p:cNvGrpSpPr/>
          <p:nvPr/>
        </p:nvGrpSpPr>
        <p:grpSpPr>
          <a:xfrm rot="0">
            <a:off x="8691535" y="6649622"/>
            <a:ext cx="2175204" cy="2143963"/>
            <a:chOff x="0" y="0"/>
            <a:chExt cx="2900273" cy="2858617"/>
          </a:xfrm>
        </p:grpSpPr>
        <p:pic>
          <p:nvPicPr>
            <p:cNvPr name="Picture 34" id="34"/>
            <p:cNvPicPr>
              <a:picLocks noChangeAspect="true"/>
            </p:cNvPicPr>
            <p:nvPr/>
          </p:nvPicPr>
          <p:blipFill>
            <a:blip r:embed="rId7"/>
            <a:srcRect l="0" t="718" r="0" b="718"/>
            <a:stretch>
              <a:fillRect/>
            </a:stretch>
          </p:blipFill>
          <p:spPr>
            <a:xfrm>
              <a:off x="0" y="0"/>
              <a:ext cx="2900273" cy="2858617"/>
            </a:xfrm>
            <a:prstGeom prst="rect">
              <a:avLst/>
            </a:prstGeom>
          </p:spPr>
        </p:pic>
      </p:grpSp>
      <p:grpSp>
        <p:nvGrpSpPr>
          <p:cNvPr name="Group 35" id="35"/>
          <p:cNvGrpSpPr/>
          <p:nvPr/>
        </p:nvGrpSpPr>
        <p:grpSpPr>
          <a:xfrm rot="0">
            <a:off x="11041956" y="6798339"/>
            <a:ext cx="5342821" cy="1665069"/>
            <a:chOff x="0" y="0"/>
            <a:chExt cx="7123761" cy="2220092"/>
          </a:xfrm>
        </p:grpSpPr>
        <p:sp>
          <p:nvSpPr>
            <p:cNvPr name="TextBox 36" id="36"/>
            <p:cNvSpPr txBox="true"/>
            <p:nvPr/>
          </p:nvSpPr>
          <p:spPr>
            <a:xfrm rot="0">
              <a:off x="0" y="-19050"/>
              <a:ext cx="7123761" cy="589891"/>
            </a:xfrm>
            <a:prstGeom prst="rect">
              <a:avLst/>
            </a:prstGeom>
          </p:spPr>
          <p:txBody>
            <a:bodyPr anchor="t" rtlCol="false" tIns="0" lIns="0" bIns="0" rIns="0">
              <a:spAutoFit/>
            </a:bodyPr>
            <a:lstStyle/>
            <a:p>
              <a:pPr>
                <a:lnSpc>
                  <a:spcPts val="3696"/>
                </a:lnSpc>
              </a:pPr>
              <a:r>
                <a:rPr lang="en-US" sz="2843">
                  <a:solidFill>
                    <a:srgbClr val="3D3D3D"/>
                  </a:solidFill>
                  <a:latin typeface="Muli Regular Bold"/>
                </a:rPr>
                <a:t>RELAY MODULE</a:t>
              </a:r>
            </a:p>
          </p:txBody>
        </p:sp>
        <p:sp>
          <p:nvSpPr>
            <p:cNvPr name="TextBox 37" id="37"/>
            <p:cNvSpPr txBox="true"/>
            <p:nvPr/>
          </p:nvSpPr>
          <p:spPr>
            <a:xfrm rot="0">
              <a:off x="0" y="742176"/>
              <a:ext cx="7123761" cy="911762"/>
            </a:xfrm>
            <a:prstGeom prst="rect">
              <a:avLst/>
            </a:prstGeom>
          </p:spPr>
          <p:txBody>
            <a:bodyPr anchor="t" rtlCol="false" tIns="0" lIns="0" bIns="0" rIns="0">
              <a:spAutoFit/>
            </a:bodyPr>
            <a:lstStyle/>
            <a:p>
              <a:pPr>
                <a:lnSpc>
                  <a:spcPts val="2745"/>
                </a:lnSpc>
              </a:pPr>
              <a:r>
                <a:rPr lang="en-US" sz="2112">
                  <a:solidFill>
                    <a:srgbClr val="3D3D3D"/>
                  </a:solidFill>
                  <a:latin typeface="Muli Regular"/>
                </a:rPr>
                <a:t>It act as switch for opening / closing the Solenoidal Valve.</a:t>
              </a:r>
            </a:p>
          </p:txBody>
        </p:sp>
        <p:sp>
          <p:nvSpPr>
            <p:cNvPr name="TextBox 38" id="38"/>
            <p:cNvSpPr txBox="true"/>
            <p:nvPr/>
          </p:nvSpPr>
          <p:spPr>
            <a:xfrm rot="0">
              <a:off x="0" y="1839281"/>
              <a:ext cx="7123761" cy="380812"/>
            </a:xfrm>
            <a:prstGeom prst="rect">
              <a:avLst/>
            </a:prstGeom>
          </p:spPr>
          <p:txBody>
            <a:bodyPr anchor="t" rtlCol="false" tIns="0" lIns="0" bIns="0" rIns="0">
              <a:spAutoFit/>
            </a:bodyPr>
            <a:lstStyle/>
            <a:p>
              <a:pPr>
                <a:lnSpc>
                  <a:spcPts val="2323"/>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9"/>
        </a:solidFill>
      </p:bgPr>
    </p:bg>
    <p:spTree>
      <p:nvGrpSpPr>
        <p:cNvPr id="1" name=""/>
        <p:cNvGrpSpPr/>
        <p:nvPr/>
      </p:nvGrpSpPr>
      <p:grpSpPr>
        <a:xfrm>
          <a:off x="0" y="0"/>
          <a:ext cx="0" cy="0"/>
          <a:chOff x="0" y="0"/>
          <a:chExt cx="0" cy="0"/>
        </a:xfrm>
      </p:grpSpPr>
      <p:sp>
        <p:nvSpPr>
          <p:cNvPr name="AutoShape 2" id="2"/>
          <p:cNvSpPr/>
          <p:nvPr/>
        </p:nvSpPr>
        <p:spPr>
          <a:xfrm rot="0">
            <a:off x="7249600" y="329577"/>
            <a:ext cx="10704198" cy="3004173"/>
          </a:xfrm>
          <a:prstGeom prst="rect">
            <a:avLst/>
          </a:prstGeom>
          <a:solidFill>
            <a:srgbClr val="FAFAF6"/>
          </a:solidFill>
        </p:spPr>
      </p:sp>
      <p:sp>
        <p:nvSpPr>
          <p:cNvPr name="AutoShape 3" id="3"/>
          <p:cNvSpPr/>
          <p:nvPr/>
        </p:nvSpPr>
        <p:spPr>
          <a:xfrm rot="0">
            <a:off x="7249600" y="3645449"/>
            <a:ext cx="10704198" cy="3004173"/>
          </a:xfrm>
          <a:prstGeom prst="rect">
            <a:avLst/>
          </a:prstGeom>
          <a:solidFill>
            <a:srgbClr val="FAFAF6"/>
          </a:solidFill>
        </p:spPr>
      </p:sp>
      <p:sp>
        <p:nvSpPr>
          <p:cNvPr name="AutoShape 4" id="4"/>
          <p:cNvSpPr/>
          <p:nvPr/>
        </p:nvSpPr>
        <p:spPr>
          <a:xfrm rot="0">
            <a:off x="7249600" y="6961322"/>
            <a:ext cx="10704198" cy="3004173"/>
          </a:xfrm>
          <a:prstGeom prst="rect">
            <a:avLst/>
          </a:prstGeom>
          <a:solidFill>
            <a:srgbClr val="FAFAF6"/>
          </a:solidFill>
        </p:spPr>
      </p:sp>
      <p:sp>
        <p:nvSpPr>
          <p:cNvPr name="TextBox 5" id="5"/>
          <p:cNvSpPr txBox="true"/>
          <p:nvPr/>
        </p:nvSpPr>
        <p:spPr>
          <a:xfrm rot="0">
            <a:off x="4056064" y="514350"/>
            <a:ext cx="10616865" cy="1009650"/>
          </a:xfrm>
          <a:prstGeom prst="rect">
            <a:avLst/>
          </a:prstGeom>
        </p:spPr>
        <p:txBody>
          <a:bodyPr anchor="t" rtlCol="false" tIns="0" lIns="0" bIns="0" rIns="0">
            <a:spAutoFit/>
          </a:bodyPr>
          <a:lstStyle/>
          <a:p>
            <a:pPr>
              <a:lnSpc>
                <a:spcPts val="7800"/>
              </a:lnSpc>
            </a:pPr>
            <a:r>
              <a:rPr lang="en-US" sz="6500">
                <a:solidFill>
                  <a:srgbClr val="3D3D3D"/>
                </a:solidFill>
                <a:latin typeface="Lovelo Bold"/>
              </a:rPr>
              <a:t>COMPONENTS USED</a:t>
            </a:r>
          </a:p>
        </p:txBody>
      </p:sp>
      <p:grpSp>
        <p:nvGrpSpPr>
          <p:cNvPr name="Group 6" id="6"/>
          <p:cNvGrpSpPr/>
          <p:nvPr/>
        </p:nvGrpSpPr>
        <p:grpSpPr>
          <a:xfrm rot="0">
            <a:off x="1028700" y="2100068"/>
            <a:ext cx="2332847" cy="2101905"/>
            <a:chOff x="0" y="0"/>
            <a:chExt cx="3110462" cy="2802540"/>
          </a:xfrm>
        </p:grpSpPr>
        <p:pic>
          <p:nvPicPr>
            <p:cNvPr name="Picture 7" id="7"/>
            <p:cNvPicPr>
              <a:picLocks noChangeAspect="true"/>
            </p:cNvPicPr>
            <p:nvPr/>
          </p:nvPicPr>
          <p:blipFill>
            <a:blip r:embed="rId2"/>
            <a:srcRect l="1443" t="0" r="1443" b="0"/>
            <a:stretch>
              <a:fillRect/>
            </a:stretch>
          </p:blipFill>
          <p:spPr>
            <a:xfrm>
              <a:off x="0" y="0"/>
              <a:ext cx="3110462" cy="2802540"/>
            </a:xfrm>
            <a:prstGeom prst="rect">
              <a:avLst/>
            </a:prstGeom>
          </p:spPr>
        </p:pic>
      </p:grpSp>
      <p:grpSp>
        <p:nvGrpSpPr>
          <p:cNvPr name="Group 8" id="8"/>
          <p:cNvGrpSpPr/>
          <p:nvPr/>
        </p:nvGrpSpPr>
        <p:grpSpPr>
          <a:xfrm rot="0">
            <a:off x="1028700" y="4555440"/>
            <a:ext cx="2160081" cy="2274738"/>
            <a:chOff x="0" y="0"/>
            <a:chExt cx="2880108" cy="3032984"/>
          </a:xfrm>
        </p:grpSpPr>
        <p:pic>
          <p:nvPicPr>
            <p:cNvPr name="Picture 9" id="9"/>
            <p:cNvPicPr>
              <a:picLocks noChangeAspect="true"/>
            </p:cNvPicPr>
            <p:nvPr/>
          </p:nvPicPr>
          <p:blipFill>
            <a:blip r:embed="rId3"/>
            <a:srcRect l="2520" t="0" r="2520" b="0"/>
            <a:stretch>
              <a:fillRect/>
            </a:stretch>
          </p:blipFill>
          <p:spPr>
            <a:xfrm>
              <a:off x="0" y="0"/>
              <a:ext cx="2880108" cy="3032984"/>
            </a:xfrm>
            <a:prstGeom prst="rect">
              <a:avLst/>
            </a:prstGeom>
          </p:spPr>
        </p:pic>
      </p:grpSp>
      <p:grpSp>
        <p:nvGrpSpPr>
          <p:cNvPr name="Group 10" id="10"/>
          <p:cNvGrpSpPr/>
          <p:nvPr/>
        </p:nvGrpSpPr>
        <p:grpSpPr>
          <a:xfrm rot="0">
            <a:off x="3978951" y="2234270"/>
            <a:ext cx="5165049" cy="1967702"/>
            <a:chOff x="0" y="0"/>
            <a:chExt cx="6886731" cy="2623603"/>
          </a:xfrm>
        </p:grpSpPr>
        <p:sp>
          <p:nvSpPr>
            <p:cNvPr name="TextBox 11" id="11"/>
            <p:cNvSpPr txBox="true"/>
            <p:nvPr/>
          </p:nvSpPr>
          <p:spPr>
            <a:xfrm rot="0">
              <a:off x="0" y="-28575"/>
              <a:ext cx="6886731" cy="580422"/>
            </a:xfrm>
            <a:prstGeom prst="rect">
              <a:avLst/>
            </a:prstGeom>
          </p:spPr>
          <p:txBody>
            <a:bodyPr anchor="t" rtlCol="false" tIns="0" lIns="0" bIns="0" rIns="0">
              <a:spAutoFit/>
            </a:bodyPr>
            <a:lstStyle/>
            <a:p>
              <a:pPr>
                <a:lnSpc>
                  <a:spcPts val="3573"/>
                </a:lnSpc>
              </a:pPr>
              <a:r>
                <a:rPr lang="en-US" sz="2748">
                  <a:solidFill>
                    <a:srgbClr val="3D3D3D"/>
                  </a:solidFill>
                  <a:latin typeface="Muli Regular Bold"/>
                </a:rPr>
                <a:t>WIFI MODULE</a:t>
              </a:r>
            </a:p>
          </p:txBody>
        </p:sp>
        <p:sp>
          <p:nvSpPr>
            <p:cNvPr name="TextBox 12" id="12"/>
            <p:cNvSpPr txBox="true"/>
            <p:nvPr/>
          </p:nvSpPr>
          <p:spPr>
            <a:xfrm rot="0">
              <a:off x="0" y="716848"/>
              <a:ext cx="6886731" cy="1313563"/>
            </a:xfrm>
            <a:prstGeom prst="rect">
              <a:avLst/>
            </a:prstGeom>
          </p:spPr>
          <p:txBody>
            <a:bodyPr anchor="t" rtlCol="false" tIns="0" lIns="0" bIns="0" rIns="0">
              <a:spAutoFit/>
            </a:bodyPr>
            <a:lstStyle/>
            <a:p>
              <a:pPr>
                <a:lnSpc>
                  <a:spcPts val="2645"/>
                </a:lnSpc>
              </a:pPr>
              <a:r>
                <a:rPr lang="en-US" sz="2034">
                  <a:solidFill>
                    <a:srgbClr val="3D3D3D"/>
                  </a:solidFill>
                  <a:latin typeface="Muli Regular"/>
                </a:rPr>
                <a:t>It is used to collect data from the sensors and send it to the database for further processing.</a:t>
              </a:r>
            </a:p>
          </p:txBody>
        </p:sp>
        <p:sp>
          <p:nvSpPr>
            <p:cNvPr name="TextBox 13" id="13"/>
            <p:cNvSpPr txBox="true"/>
            <p:nvPr/>
          </p:nvSpPr>
          <p:spPr>
            <a:xfrm rot="0">
              <a:off x="0" y="2199427"/>
              <a:ext cx="6886731" cy="424176"/>
            </a:xfrm>
            <a:prstGeom prst="rect">
              <a:avLst/>
            </a:prstGeom>
          </p:spPr>
          <p:txBody>
            <a:bodyPr anchor="t" rtlCol="false" tIns="0" lIns="0" bIns="0" rIns="0">
              <a:spAutoFit/>
            </a:bodyPr>
            <a:lstStyle/>
            <a:p>
              <a:pPr>
                <a:lnSpc>
                  <a:spcPts val="2552"/>
                </a:lnSpc>
              </a:pPr>
            </a:p>
          </p:txBody>
        </p:sp>
      </p:grpSp>
      <p:grpSp>
        <p:nvGrpSpPr>
          <p:cNvPr name="Group 14" id="14"/>
          <p:cNvGrpSpPr/>
          <p:nvPr/>
        </p:nvGrpSpPr>
        <p:grpSpPr>
          <a:xfrm rot="0">
            <a:off x="3868703" y="4935362"/>
            <a:ext cx="5385545" cy="1714260"/>
            <a:chOff x="0" y="0"/>
            <a:chExt cx="7180727" cy="2285680"/>
          </a:xfrm>
        </p:grpSpPr>
        <p:sp>
          <p:nvSpPr>
            <p:cNvPr name="TextBox 15" id="15"/>
            <p:cNvSpPr txBox="true"/>
            <p:nvPr/>
          </p:nvSpPr>
          <p:spPr>
            <a:xfrm rot="0">
              <a:off x="0" y="-28575"/>
              <a:ext cx="7180727" cy="603980"/>
            </a:xfrm>
            <a:prstGeom prst="rect">
              <a:avLst/>
            </a:prstGeom>
          </p:spPr>
          <p:txBody>
            <a:bodyPr anchor="t" rtlCol="false" tIns="0" lIns="0" bIns="0" rIns="0">
              <a:spAutoFit/>
            </a:bodyPr>
            <a:lstStyle/>
            <a:p>
              <a:pPr>
                <a:lnSpc>
                  <a:spcPts val="3725"/>
                </a:lnSpc>
              </a:pPr>
              <a:r>
                <a:rPr lang="en-US" sz="2865">
                  <a:solidFill>
                    <a:srgbClr val="3D3D3D"/>
                  </a:solidFill>
                  <a:latin typeface="Muli Regular Bold"/>
                </a:rPr>
                <a:t>MINI WATER PUMP</a:t>
              </a:r>
            </a:p>
          </p:txBody>
        </p:sp>
        <p:sp>
          <p:nvSpPr>
            <p:cNvPr name="TextBox 16" id="16"/>
            <p:cNvSpPr txBox="true"/>
            <p:nvPr/>
          </p:nvSpPr>
          <p:spPr>
            <a:xfrm rot="0">
              <a:off x="0" y="748264"/>
              <a:ext cx="7180727" cy="918901"/>
            </a:xfrm>
            <a:prstGeom prst="rect">
              <a:avLst/>
            </a:prstGeom>
          </p:spPr>
          <p:txBody>
            <a:bodyPr anchor="t" rtlCol="false" tIns="0" lIns="0" bIns="0" rIns="0">
              <a:spAutoFit/>
            </a:bodyPr>
            <a:lstStyle/>
            <a:p>
              <a:pPr>
                <a:lnSpc>
                  <a:spcPts val="2767"/>
                </a:lnSpc>
              </a:pPr>
              <a:r>
                <a:rPr lang="en-US" sz="2128">
                  <a:solidFill>
                    <a:srgbClr val="3D3D3D"/>
                  </a:solidFill>
                  <a:latin typeface="Muli Regular"/>
                </a:rPr>
                <a:t>Small Size Pump motor for circulating water.</a:t>
              </a:r>
            </a:p>
          </p:txBody>
        </p:sp>
        <p:sp>
          <p:nvSpPr>
            <p:cNvPr name="TextBox 17" id="17"/>
            <p:cNvSpPr txBox="true"/>
            <p:nvPr/>
          </p:nvSpPr>
          <p:spPr>
            <a:xfrm rot="0">
              <a:off x="0" y="1854141"/>
              <a:ext cx="7180727" cy="431539"/>
            </a:xfrm>
            <a:prstGeom prst="rect">
              <a:avLst/>
            </a:prstGeom>
          </p:spPr>
          <p:txBody>
            <a:bodyPr anchor="t" rtlCol="false" tIns="0" lIns="0" bIns="0" rIns="0">
              <a:spAutoFit/>
            </a:bodyPr>
            <a:lstStyle/>
            <a:p>
              <a:pPr>
                <a:lnSpc>
                  <a:spcPts val="2661"/>
                </a:lnSpc>
              </a:pPr>
            </a:p>
          </p:txBody>
        </p:sp>
      </p:grpSp>
      <p:grpSp>
        <p:nvGrpSpPr>
          <p:cNvPr name="Group 18" id="18"/>
          <p:cNvGrpSpPr/>
          <p:nvPr/>
        </p:nvGrpSpPr>
        <p:grpSpPr>
          <a:xfrm rot="0">
            <a:off x="1114960" y="6961322"/>
            <a:ext cx="2246587" cy="2374491"/>
            <a:chOff x="0" y="0"/>
            <a:chExt cx="2995449" cy="3165988"/>
          </a:xfrm>
        </p:grpSpPr>
        <p:pic>
          <p:nvPicPr>
            <p:cNvPr name="Picture 19" id="19"/>
            <p:cNvPicPr>
              <a:picLocks noChangeAspect="true"/>
            </p:cNvPicPr>
            <p:nvPr/>
          </p:nvPicPr>
          <p:blipFill>
            <a:blip r:embed="rId4"/>
            <a:srcRect l="0" t="570" r="0" b="570"/>
            <a:stretch>
              <a:fillRect/>
            </a:stretch>
          </p:blipFill>
          <p:spPr>
            <a:xfrm>
              <a:off x="0" y="0"/>
              <a:ext cx="2995449" cy="3165988"/>
            </a:xfrm>
            <a:prstGeom prst="rect">
              <a:avLst/>
            </a:prstGeom>
          </p:spPr>
        </p:pic>
      </p:grpSp>
      <p:grpSp>
        <p:nvGrpSpPr>
          <p:cNvPr name="Group 20" id="20"/>
          <p:cNvGrpSpPr/>
          <p:nvPr/>
        </p:nvGrpSpPr>
        <p:grpSpPr>
          <a:xfrm rot="0">
            <a:off x="3803763" y="7472653"/>
            <a:ext cx="5340237" cy="1351828"/>
            <a:chOff x="0" y="0"/>
            <a:chExt cx="7120316" cy="1802438"/>
          </a:xfrm>
        </p:grpSpPr>
        <p:sp>
          <p:nvSpPr>
            <p:cNvPr name="TextBox 21" id="21"/>
            <p:cNvSpPr txBox="true"/>
            <p:nvPr/>
          </p:nvSpPr>
          <p:spPr>
            <a:xfrm rot="0">
              <a:off x="0" y="-19050"/>
              <a:ext cx="7120316" cy="589614"/>
            </a:xfrm>
            <a:prstGeom prst="rect">
              <a:avLst/>
            </a:prstGeom>
          </p:spPr>
          <p:txBody>
            <a:bodyPr anchor="t" rtlCol="false" tIns="0" lIns="0" bIns="0" rIns="0">
              <a:spAutoFit/>
            </a:bodyPr>
            <a:lstStyle/>
            <a:p>
              <a:pPr>
                <a:lnSpc>
                  <a:spcPts val="3694"/>
                </a:lnSpc>
              </a:pPr>
              <a:r>
                <a:rPr lang="en-US" sz="2841">
                  <a:solidFill>
                    <a:srgbClr val="3D3D3D"/>
                  </a:solidFill>
                  <a:latin typeface="Muli Regular Bold"/>
                </a:rPr>
                <a:t>SOLENOIDAL VALVE</a:t>
              </a:r>
            </a:p>
          </p:txBody>
        </p:sp>
        <p:sp>
          <p:nvSpPr>
            <p:cNvPr name="TextBox 22" id="22"/>
            <p:cNvSpPr txBox="true"/>
            <p:nvPr/>
          </p:nvSpPr>
          <p:spPr>
            <a:xfrm rot="0">
              <a:off x="0" y="741808"/>
              <a:ext cx="7120316" cy="447317"/>
            </a:xfrm>
            <a:prstGeom prst="rect">
              <a:avLst/>
            </a:prstGeom>
          </p:spPr>
          <p:txBody>
            <a:bodyPr anchor="t" rtlCol="false" tIns="0" lIns="0" bIns="0" rIns="0">
              <a:spAutoFit/>
            </a:bodyPr>
            <a:lstStyle/>
            <a:p>
              <a:pPr>
                <a:lnSpc>
                  <a:spcPts val="2744"/>
                </a:lnSpc>
              </a:pPr>
              <a:r>
                <a:rPr lang="en-US" sz="2110">
                  <a:solidFill>
                    <a:srgbClr val="3D3D3D"/>
                  </a:solidFill>
                  <a:latin typeface="Muli Regular"/>
                </a:rPr>
                <a:t>Used to control the flow of water.</a:t>
              </a:r>
            </a:p>
          </p:txBody>
        </p:sp>
        <p:sp>
          <p:nvSpPr>
            <p:cNvPr name="TextBox 23" id="23"/>
            <p:cNvSpPr txBox="true"/>
            <p:nvPr/>
          </p:nvSpPr>
          <p:spPr>
            <a:xfrm rot="0">
              <a:off x="0" y="1374369"/>
              <a:ext cx="7120316" cy="428069"/>
            </a:xfrm>
            <a:prstGeom prst="rect">
              <a:avLst/>
            </a:prstGeom>
          </p:spPr>
          <p:txBody>
            <a:bodyPr anchor="t" rtlCol="false" tIns="0" lIns="0" bIns="0" rIns="0">
              <a:spAutoFit/>
            </a:bodyPr>
            <a:lstStyle/>
            <a:p>
              <a:pPr>
                <a:lnSpc>
                  <a:spcPts val="2638"/>
                </a:lnSpc>
              </a:pPr>
            </a:p>
          </p:txBody>
        </p:sp>
      </p:grpSp>
      <p:grpSp>
        <p:nvGrpSpPr>
          <p:cNvPr name="Group 24" id="24"/>
          <p:cNvGrpSpPr/>
          <p:nvPr/>
        </p:nvGrpSpPr>
        <p:grpSpPr>
          <a:xfrm rot="0">
            <a:off x="9576540" y="1864125"/>
            <a:ext cx="2155324" cy="2031874"/>
            <a:chOff x="0" y="0"/>
            <a:chExt cx="2873766" cy="2709165"/>
          </a:xfrm>
        </p:grpSpPr>
        <p:pic>
          <p:nvPicPr>
            <p:cNvPr name="Picture 25" id="25"/>
            <p:cNvPicPr>
              <a:picLocks noChangeAspect="true"/>
            </p:cNvPicPr>
            <p:nvPr/>
          </p:nvPicPr>
          <p:blipFill>
            <a:blip r:embed="rId5"/>
            <a:srcRect l="0" t="2695" r="0" b="2695"/>
            <a:stretch>
              <a:fillRect/>
            </a:stretch>
          </p:blipFill>
          <p:spPr>
            <a:xfrm>
              <a:off x="0" y="0"/>
              <a:ext cx="2873766" cy="2709165"/>
            </a:xfrm>
            <a:prstGeom prst="rect">
              <a:avLst/>
            </a:prstGeom>
          </p:spPr>
        </p:pic>
      </p:grpSp>
      <p:grpSp>
        <p:nvGrpSpPr>
          <p:cNvPr name="Group 26" id="26"/>
          <p:cNvGrpSpPr/>
          <p:nvPr/>
        </p:nvGrpSpPr>
        <p:grpSpPr>
          <a:xfrm rot="0">
            <a:off x="9873232" y="4555440"/>
            <a:ext cx="2081737" cy="1949371"/>
            <a:chOff x="0" y="0"/>
            <a:chExt cx="2775649" cy="2599161"/>
          </a:xfrm>
        </p:grpSpPr>
        <p:pic>
          <p:nvPicPr>
            <p:cNvPr name="Picture 27" id="27"/>
            <p:cNvPicPr>
              <a:picLocks noChangeAspect="true"/>
            </p:cNvPicPr>
            <p:nvPr/>
          </p:nvPicPr>
          <p:blipFill>
            <a:blip r:embed="rId6"/>
            <a:srcRect l="0" t="3012" r="0" b="3012"/>
            <a:stretch>
              <a:fillRect/>
            </a:stretch>
          </p:blipFill>
          <p:spPr>
            <a:xfrm>
              <a:off x="0" y="0"/>
              <a:ext cx="2775649" cy="2599161"/>
            </a:xfrm>
            <a:prstGeom prst="rect">
              <a:avLst/>
            </a:prstGeom>
          </p:spPr>
        </p:pic>
      </p:grpSp>
      <p:grpSp>
        <p:nvGrpSpPr>
          <p:cNvPr name="Group 28" id="28"/>
          <p:cNvGrpSpPr/>
          <p:nvPr/>
        </p:nvGrpSpPr>
        <p:grpSpPr>
          <a:xfrm rot="0">
            <a:off x="12477992" y="4847917"/>
            <a:ext cx="5631229" cy="1801706"/>
            <a:chOff x="0" y="0"/>
            <a:chExt cx="7508306" cy="2402274"/>
          </a:xfrm>
        </p:grpSpPr>
        <p:sp>
          <p:nvSpPr>
            <p:cNvPr name="TextBox 29" id="29"/>
            <p:cNvSpPr txBox="true"/>
            <p:nvPr/>
          </p:nvSpPr>
          <p:spPr>
            <a:xfrm rot="0">
              <a:off x="0" y="-19050"/>
              <a:ext cx="7508306" cy="620705"/>
            </a:xfrm>
            <a:prstGeom prst="rect">
              <a:avLst/>
            </a:prstGeom>
          </p:spPr>
          <p:txBody>
            <a:bodyPr anchor="t" rtlCol="false" tIns="0" lIns="0" bIns="0" rIns="0">
              <a:spAutoFit/>
            </a:bodyPr>
            <a:lstStyle/>
            <a:p>
              <a:pPr>
                <a:lnSpc>
                  <a:spcPts val="3895"/>
                </a:lnSpc>
              </a:pPr>
              <a:r>
                <a:rPr lang="en-US" sz="2996">
                  <a:solidFill>
                    <a:srgbClr val="3D3D3D"/>
                  </a:solidFill>
                  <a:latin typeface="Muli Regular Bold"/>
                </a:rPr>
                <a:t>FILTER PAPER</a:t>
              </a:r>
            </a:p>
          </p:txBody>
        </p:sp>
        <p:sp>
          <p:nvSpPr>
            <p:cNvPr name="TextBox 30" id="30"/>
            <p:cNvSpPr txBox="true"/>
            <p:nvPr/>
          </p:nvSpPr>
          <p:spPr>
            <a:xfrm rot="0">
              <a:off x="0" y="773743"/>
              <a:ext cx="7508306" cy="1031816"/>
            </a:xfrm>
            <a:prstGeom prst="rect">
              <a:avLst/>
            </a:prstGeom>
          </p:spPr>
          <p:txBody>
            <a:bodyPr anchor="t" rtlCol="false" tIns="0" lIns="0" bIns="0" rIns="0">
              <a:spAutoFit/>
            </a:bodyPr>
            <a:lstStyle/>
            <a:p>
              <a:pPr>
                <a:lnSpc>
                  <a:spcPts val="3116"/>
                </a:lnSpc>
              </a:pPr>
              <a:r>
                <a:rPr lang="en-US" sz="2397">
                  <a:solidFill>
                    <a:srgbClr val="3D3D3D"/>
                  </a:solidFill>
                  <a:latin typeface="Muli Regular"/>
                </a:rPr>
                <a:t>It removes Minute Solid particles upto size greater than 20-25um.</a:t>
              </a:r>
            </a:p>
          </p:txBody>
        </p:sp>
        <p:sp>
          <p:nvSpPr>
            <p:cNvPr name="TextBox 31" id="31"/>
            <p:cNvSpPr txBox="true"/>
            <p:nvPr/>
          </p:nvSpPr>
          <p:spPr>
            <a:xfrm rot="0">
              <a:off x="0" y="1992410"/>
              <a:ext cx="7508306" cy="409865"/>
            </a:xfrm>
            <a:prstGeom prst="rect">
              <a:avLst/>
            </a:prstGeom>
          </p:spPr>
          <p:txBody>
            <a:bodyPr anchor="t" rtlCol="false" tIns="0" lIns="0" bIns="0" rIns="0">
              <a:spAutoFit/>
            </a:bodyPr>
            <a:lstStyle/>
            <a:p>
              <a:pPr>
                <a:lnSpc>
                  <a:spcPts val="2448"/>
                </a:lnSpc>
              </a:pPr>
            </a:p>
          </p:txBody>
        </p:sp>
      </p:grpSp>
      <p:grpSp>
        <p:nvGrpSpPr>
          <p:cNvPr name="Group 32" id="32"/>
          <p:cNvGrpSpPr/>
          <p:nvPr/>
        </p:nvGrpSpPr>
        <p:grpSpPr>
          <a:xfrm rot="0">
            <a:off x="12322569" y="2100068"/>
            <a:ext cx="5613181" cy="1795931"/>
            <a:chOff x="0" y="0"/>
            <a:chExt cx="7484241" cy="2394575"/>
          </a:xfrm>
        </p:grpSpPr>
        <p:sp>
          <p:nvSpPr>
            <p:cNvPr name="TextBox 33" id="33"/>
            <p:cNvSpPr txBox="true"/>
            <p:nvPr/>
          </p:nvSpPr>
          <p:spPr>
            <a:xfrm rot="0">
              <a:off x="0" y="-19050"/>
              <a:ext cx="7484241" cy="618777"/>
            </a:xfrm>
            <a:prstGeom prst="rect">
              <a:avLst/>
            </a:prstGeom>
          </p:spPr>
          <p:txBody>
            <a:bodyPr anchor="t" rtlCol="false" tIns="0" lIns="0" bIns="0" rIns="0">
              <a:spAutoFit/>
            </a:bodyPr>
            <a:lstStyle/>
            <a:p>
              <a:pPr>
                <a:lnSpc>
                  <a:spcPts val="3883"/>
                </a:lnSpc>
              </a:pPr>
              <a:r>
                <a:rPr lang="en-US" sz="2986">
                  <a:solidFill>
                    <a:srgbClr val="3D3D3D"/>
                  </a:solidFill>
                  <a:latin typeface="Muli Regular Bold"/>
                </a:rPr>
                <a:t>BUZZER</a:t>
              </a:r>
            </a:p>
          </p:txBody>
        </p:sp>
        <p:sp>
          <p:nvSpPr>
            <p:cNvPr name="TextBox 34" id="34"/>
            <p:cNvSpPr txBox="true"/>
            <p:nvPr/>
          </p:nvSpPr>
          <p:spPr>
            <a:xfrm rot="0">
              <a:off x="0" y="771171"/>
              <a:ext cx="7484241" cy="1028601"/>
            </a:xfrm>
            <a:prstGeom prst="rect">
              <a:avLst/>
            </a:prstGeom>
          </p:spPr>
          <p:txBody>
            <a:bodyPr anchor="t" rtlCol="false" tIns="0" lIns="0" bIns="0" rIns="0">
              <a:spAutoFit/>
            </a:bodyPr>
            <a:lstStyle/>
            <a:p>
              <a:pPr>
                <a:lnSpc>
                  <a:spcPts val="3106"/>
                </a:lnSpc>
              </a:pPr>
              <a:r>
                <a:rPr lang="en-US" sz="2389">
                  <a:solidFill>
                    <a:srgbClr val="3D3D3D"/>
                  </a:solidFill>
                  <a:latin typeface="Muli Regular"/>
                </a:rPr>
                <a:t>It gives an audio signal when water flow will start.</a:t>
              </a:r>
            </a:p>
          </p:txBody>
        </p:sp>
        <p:sp>
          <p:nvSpPr>
            <p:cNvPr name="TextBox 35" id="35"/>
            <p:cNvSpPr txBox="true"/>
            <p:nvPr/>
          </p:nvSpPr>
          <p:spPr>
            <a:xfrm rot="0">
              <a:off x="0" y="1985932"/>
              <a:ext cx="7484241" cy="408643"/>
            </a:xfrm>
            <a:prstGeom prst="rect">
              <a:avLst/>
            </a:prstGeom>
          </p:spPr>
          <p:txBody>
            <a:bodyPr anchor="t" rtlCol="false" tIns="0" lIns="0" bIns="0" rIns="0">
              <a:spAutoFit/>
            </a:bodyPr>
            <a:lstStyle/>
            <a:p>
              <a:pPr>
                <a:lnSpc>
                  <a:spcPts val="2440"/>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9"/>
        </a:solidFill>
      </p:bgPr>
    </p:bg>
    <p:spTree>
      <p:nvGrpSpPr>
        <p:cNvPr id="1" name=""/>
        <p:cNvGrpSpPr/>
        <p:nvPr/>
      </p:nvGrpSpPr>
      <p:grpSpPr>
        <a:xfrm>
          <a:off x="0" y="0"/>
          <a:ext cx="0" cy="0"/>
          <a:chOff x="0" y="0"/>
          <a:chExt cx="0" cy="0"/>
        </a:xfrm>
      </p:grpSpPr>
      <p:sp>
        <p:nvSpPr>
          <p:cNvPr name="AutoShape 2" id="2"/>
          <p:cNvSpPr/>
          <p:nvPr/>
        </p:nvSpPr>
        <p:spPr>
          <a:xfrm rot="0">
            <a:off x="0" y="0"/>
            <a:ext cx="4643129" cy="10465522"/>
          </a:xfrm>
          <a:prstGeom prst="rect">
            <a:avLst/>
          </a:prstGeom>
          <a:solidFill>
            <a:srgbClr val="FFF6BE"/>
          </a:solidFill>
        </p:spPr>
      </p:sp>
      <p:sp>
        <p:nvSpPr>
          <p:cNvPr name="AutoShape 3" id="3"/>
          <p:cNvSpPr/>
          <p:nvPr/>
        </p:nvSpPr>
        <p:spPr>
          <a:xfrm rot="0">
            <a:off x="6656534" y="-89261"/>
            <a:ext cx="5004323" cy="10376261"/>
          </a:xfrm>
          <a:prstGeom prst="rect">
            <a:avLst/>
          </a:prstGeom>
          <a:solidFill>
            <a:srgbClr val="8AD7E8"/>
          </a:solidFill>
        </p:spPr>
      </p:sp>
      <p:sp>
        <p:nvSpPr>
          <p:cNvPr name="AutoShape 4" id="4"/>
          <p:cNvSpPr/>
          <p:nvPr/>
        </p:nvSpPr>
        <p:spPr>
          <a:xfrm rot="0">
            <a:off x="13705323" y="0"/>
            <a:ext cx="4582677" cy="10287000"/>
          </a:xfrm>
          <a:prstGeom prst="rect">
            <a:avLst/>
          </a:prstGeom>
          <a:solidFill>
            <a:srgbClr val="FFF6BE"/>
          </a:solidFill>
        </p:spPr>
      </p:sp>
      <p:sp>
        <p:nvSpPr>
          <p:cNvPr name="TextBox 5" id="5"/>
          <p:cNvSpPr txBox="true"/>
          <p:nvPr/>
        </p:nvSpPr>
        <p:spPr>
          <a:xfrm rot="0">
            <a:off x="195531" y="1166495"/>
            <a:ext cx="3814813" cy="7915910"/>
          </a:xfrm>
          <a:prstGeom prst="rect">
            <a:avLst/>
          </a:prstGeom>
        </p:spPr>
        <p:txBody>
          <a:bodyPr anchor="t" rtlCol="false" tIns="0" lIns="0" bIns="0" rIns="0">
            <a:spAutoFit/>
          </a:bodyPr>
          <a:lstStyle/>
          <a:p>
            <a:pPr marL="798829" indent="-399415" lvl="1">
              <a:lnSpc>
                <a:spcPts val="4809"/>
              </a:lnSpc>
              <a:buFont typeface="Arial"/>
              <a:buChar char="•"/>
            </a:pPr>
            <a:r>
              <a:rPr lang="en-US" spc="92" sz="3699">
                <a:solidFill>
                  <a:srgbClr val="3D3D3D"/>
                </a:solidFill>
                <a:latin typeface="Muli Regular"/>
              </a:rPr>
              <a:t>Soil moisture    sensor implanted in the field measures the moisture content of the field and then accordingly send signal to the Arduino.</a:t>
            </a:r>
          </a:p>
        </p:txBody>
      </p:sp>
      <p:sp>
        <p:nvSpPr>
          <p:cNvPr name="TextBox 6" id="6"/>
          <p:cNvSpPr txBox="true"/>
          <p:nvPr/>
        </p:nvSpPr>
        <p:spPr>
          <a:xfrm rot="0">
            <a:off x="7211118" y="1166495"/>
            <a:ext cx="3865764" cy="8525510"/>
          </a:xfrm>
          <a:prstGeom prst="rect">
            <a:avLst/>
          </a:prstGeom>
        </p:spPr>
        <p:txBody>
          <a:bodyPr anchor="t" rtlCol="false" tIns="0" lIns="0" bIns="0" rIns="0">
            <a:spAutoFit/>
          </a:bodyPr>
          <a:lstStyle/>
          <a:p>
            <a:pPr marL="798829" indent="-399415" lvl="1">
              <a:lnSpc>
                <a:spcPts val="4809"/>
              </a:lnSpc>
              <a:buFont typeface="Arial"/>
              <a:buChar char="•"/>
            </a:pPr>
            <a:r>
              <a:rPr lang="en-US" sz="3699">
                <a:solidFill>
                  <a:srgbClr val="3D3D3D"/>
                </a:solidFill>
                <a:latin typeface="Muli Regular"/>
              </a:rPr>
              <a:t>Arduino board then processes the input from soil moisture sensor and give output signal to the water pump to send treated waste water onto the field.</a:t>
            </a:r>
          </a:p>
          <a:p>
            <a:pPr>
              <a:lnSpc>
                <a:spcPts val="4809"/>
              </a:lnSpc>
            </a:pPr>
          </a:p>
        </p:txBody>
      </p:sp>
      <p:sp>
        <p:nvSpPr>
          <p:cNvPr name="TextBox 7" id="7"/>
          <p:cNvSpPr txBox="true"/>
          <p:nvPr/>
        </p:nvSpPr>
        <p:spPr>
          <a:xfrm rot="0">
            <a:off x="13705323" y="990600"/>
            <a:ext cx="3950602" cy="7915910"/>
          </a:xfrm>
          <a:prstGeom prst="rect">
            <a:avLst/>
          </a:prstGeom>
        </p:spPr>
        <p:txBody>
          <a:bodyPr anchor="t" rtlCol="false" tIns="0" lIns="0" bIns="0" rIns="0">
            <a:spAutoFit/>
          </a:bodyPr>
          <a:lstStyle/>
          <a:p>
            <a:pPr marL="798829" indent="-399415" lvl="1">
              <a:lnSpc>
                <a:spcPts val="4809"/>
              </a:lnSpc>
              <a:buFont typeface="Arial"/>
              <a:buChar char="•"/>
            </a:pPr>
            <a:r>
              <a:rPr lang="en-US" sz="3699">
                <a:solidFill>
                  <a:srgbClr val="3D3D3D"/>
                </a:solidFill>
                <a:latin typeface="Muli Regular"/>
              </a:rPr>
              <a:t>When moisture level of the soil will reach up to the desired level, soil moisture sensor sends back signal to Arduino to stop the water pump. </a:t>
            </a:r>
          </a:p>
          <a:p>
            <a:pPr>
              <a:lnSpc>
                <a:spcPts val="480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8AD7E8"/>
        </a:solidFill>
      </p:bgPr>
    </p:bg>
    <p:spTree>
      <p:nvGrpSpPr>
        <p:cNvPr id="1" name=""/>
        <p:cNvGrpSpPr/>
        <p:nvPr/>
      </p:nvGrpSpPr>
      <p:grpSpPr>
        <a:xfrm>
          <a:off x="0" y="0"/>
          <a:ext cx="0" cy="0"/>
          <a:chOff x="0" y="0"/>
          <a:chExt cx="0" cy="0"/>
        </a:xfrm>
      </p:grpSpPr>
      <p:grpSp>
        <p:nvGrpSpPr>
          <p:cNvPr name="Group 2" id="2"/>
          <p:cNvGrpSpPr/>
          <p:nvPr/>
        </p:nvGrpSpPr>
        <p:grpSpPr>
          <a:xfrm rot="0">
            <a:off x="8351122" y="0"/>
            <a:ext cx="9936878" cy="10287000"/>
            <a:chOff x="0" y="0"/>
            <a:chExt cx="7583999" cy="7851218"/>
          </a:xfrm>
        </p:grpSpPr>
        <p:sp>
          <p:nvSpPr>
            <p:cNvPr name="Freeform 3" id="3"/>
            <p:cNvSpPr/>
            <p:nvPr/>
          </p:nvSpPr>
          <p:spPr>
            <a:xfrm>
              <a:off x="0" y="0"/>
              <a:ext cx="7583999" cy="7851218"/>
            </a:xfrm>
            <a:custGeom>
              <a:avLst/>
              <a:gdLst/>
              <a:ahLst/>
              <a:cxnLst/>
              <a:rect r="r" b="b" t="t" l="l"/>
              <a:pathLst>
                <a:path h="7851218" w="7583999">
                  <a:moveTo>
                    <a:pt x="7459538" y="7851218"/>
                  </a:moveTo>
                  <a:lnTo>
                    <a:pt x="124460" y="7851218"/>
                  </a:lnTo>
                  <a:cubicBezTo>
                    <a:pt x="55880" y="7851218"/>
                    <a:pt x="0" y="7795338"/>
                    <a:pt x="0" y="7726759"/>
                  </a:cubicBezTo>
                  <a:lnTo>
                    <a:pt x="0" y="124460"/>
                  </a:lnTo>
                  <a:cubicBezTo>
                    <a:pt x="0" y="55880"/>
                    <a:pt x="55880" y="0"/>
                    <a:pt x="124460" y="0"/>
                  </a:cubicBezTo>
                  <a:lnTo>
                    <a:pt x="7459539" y="0"/>
                  </a:lnTo>
                  <a:cubicBezTo>
                    <a:pt x="7528119" y="0"/>
                    <a:pt x="7583999" y="55880"/>
                    <a:pt x="7583999" y="124460"/>
                  </a:cubicBezTo>
                  <a:lnTo>
                    <a:pt x="7583999" y="7726759"/>
                  </a:lnTo>
                  <a:cubicBezTo>
                    <a:pt x="7583999" y="7795339"/>
                    <a:pt x="7528119" y="7851218"/>
                    <a:pt x="7459539" y="7851218"/>
                  </a:cubicBezTo>
                  <a:close/>
                </a:path>
              </a:pathLst>
            </a:custGeom>
            <a:solidFill>
              <a:srgbClr val="FFFFFF"/>
            </a:solidFill>
          </p:spPr>
        </p:sp>
      </p:grpSp>
      <p:grpSp>
        <p:nvGrpSpPr>
          <p:cNvPr name="Group 4" id="4"/>
          <p:cNvGrpSpPr/>
          <p:nvPr/>
        </p:nvGrpSpPr>
        <p:grpSpPr>
          <a:xfrm rot="0">
            <a:off x="9356710" y="356109"/>
            <a:ext cx="5766753" cy="7517188"/>
            <a:chOff x="0" y="0"/>
            <a:chExt cx="7689004" cy="10022917"/>
          </a:xfrm>
        </p:grpSpPr>
        <p:sp>
          <p:nvSpPr>
            <p:cNvPr name="AutoShape 5" id="5"/>
            <p:cNvSpPr/>
            <p:nvPr/>
          </p:nvSpPr>
          <p:spPr>
            <a:xfrm rot="0">
              <a:off x="1911" y="1289316"/>
              <a:ext cx="7687093" cy="0"/>
            </a:xfrm>
            <a:prstGeom prst="line">
              <a:avLst/>
            </a:prstGeom>
            <a:ln cap="rnd" w="76688">
              <a:solidFill>
                <a:srgbClr val="F2F3F4"/>
              </a:solidFill>
              <a:prstDash val="solid"/>
              <a:headEnd type="none" len="sm" w="sm"/>
              <a:tailEnd type="none" len="sm" w="sm"/>
            </a:ln>
          </p:spPr>
        </p:sp>
        <p:sp>
          <p:nvSpPr>
            <p:cNvPr name="AutoShape 6" id="6"/>
            <p:cNvSpPr/>
            <p:nvPr/>
          </p:nvSpPr>
          <p:spPr>
            <a:xfrm rot="0">
              <a:off x="1911" y="3131215"/>
              <a:ext cx="7687093" cy="0"/>
            </a:xfrm>
            <a:prstGeom prst="line">
              <a:avLst/>
            </a:prstGeom>
            <a:ln cap="rnd" w="76688">
              <a:solidFill>
                <a:srgbClr val="F2F3F4"/>
              </a:solidFill>
              <a:prstDash val="solid"/>
              <a:headEnd type="none" len="sm" w="sm"/>
              <a:tailEnd type="none" len="sm" w="sm"/>
            </a:ln>
          </p:spPr>
        </p:sp>
        <p:sp>
          <p:nvSpPr>
            <p:cNvPr name="AutoShape 7" id="7"/>
            <p:cNvSpPr/>
            <p:nvPr/>
          </p:nvSpPr>
          <p:spPr>
            <a:xfrm rot="0">
              <a:off x="1911" y="4973114"/>
              <a:ext cx="7687093" cy="0"/>
            </a:xfrm>
            <a:prstGeom prst="line">
              <a:avLst/>
            </a:prstGeom>
            <a:ln cap="rnd" w="76688">
              <a:solidFill>
                <a:srgbClr val="F2F3F4"/>
              </a:solidFill>
              <a:prstDash val="solid"/>
              <a:headEnd type="none" len="sm" w="sm"/>
              <a:tailEnd type="none" len="sm" w="sm"/>
            </a:ln>
          </p:spPr>
        </p:sp>
        <p:sp>
          <p:nvSpPr>
            <p:cNvPr name="AutoShape 8" id="8"/>
            <p:cNvSpPr/>
            <p:nvPr/>
          </p:nvSpPr>
          <p:spPr>
            <a:xfrm rot="0">
              <a:off x="0" y="6815014"/>
              <a:ext cx="7689004" cy="0"/>
            </a:xfrm>
            <a:prstGeom prst="line">
              <a:avLst/>
            </a:prstGeom>
            <a:ln cap="rnd" w="76688">
              <a:solidFill>
                <a:srgbClr val="F2F3F4"/>
              </a:solidFill>
              <a:prstDash val="solid"/>
              <a:headEnd type="none" len="sm" w="sm"/>
              <a:tailEnd type="none" len="sm" w="sm"/>
            </a:ln>
          </p:spPr>
        </p:sp>
        <p:sp>
          <p:nvSpPr>
            <p:cNvPr name="AutoShape 9" id="9"/>
            <p:cNvSpPr/>
            <p:nvPr/>
          </p:nvSpPr>
          <p:spPr>
            <a:xfrm rot="0">
              <a:off x="233" y="8656913"/>
              <a:ext cx="7688772" cy="0"/>
            </a:xfrm>
            <a:prstGeom prst="line">
              <a:avLst/>
            </a:prstGeom>
            <a:ln cap="rnd" w="76688">
              <a:solidFill>
                <a:srgbClr val="F2F3F4"/>
              </a:solidFill>
              <a:prstDash val="solid"/>
              <a:headEnd type="none" len="sm" w="sm"/>
              <a:tailEnd type="none" len="sm" w="sm"/>
            </a:ln>
          </p:spPr>
        </p:sp>
        <p:sp>
          <p:nvSpPr>
            <p:cNvPr name="TextBox 10" id="10"/>
            <p:cNvSpPr txBox="true"/>
            <p:nvPr/>
          </p:nvSpPr>
          <p:spPr>
            <a:xfrm rot="0">
              <a:off x="1911" y="-47625"/>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NAITIK MISHRA(L)                       ECE     II YEAR      </a:t>
              </a:r>
            </a:p>
            <a:p>
              <a:pPr>
                <a:lnSpc>
                  <a:spcPts val="2646"/>
                </a:lnSpc>
              </a:pPr>
              <a:r>
                <a:rPr lang="en-US" sz="1890">
                  <a:solidFill>
                    <a:srgbClr val="0E2C4B"/>
                  </a:solidFill>
                  <a:latin typeface="Muli Regular Bold"/>
                </a:rPr>
                <a:t>Btech</a:t>
              </a:r>
            </a:p>
          </p:txBody>
        </p:sp>
        <p:sp>
          <p:nvSpPr>
            <p:cNvPr name="TextBox 11" id="11"/>
            <p:cNvSpPr txBox="true"/>
            <p:nvPr/>
          </p:nvSpPr>
          <p:spPr>
            <a:xfrm rot="0">
              <a:off x="1911" y="1794274"/>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KRATIK AGRAWAL                     ECE     II YEAR</a:t>
              </a:r>
            </a:p>
            <a:p>
              <a:pPr>
                <a:lnSpc>
                  <a:spcPts val="2646"/>
                </a:lnSpc>
              </a:pPr>
              <a:r>
                <a:rPr lang="en-US" sz="1890">
                  <a:solidFill>
                    <a:srgbClr val="0E2C4B"/>
                  </a:solidFill>
                  <a:latin typeface="Muli Regular Bold"/>
                </a:rPr>
                <a:t>Btech</a:t>
              </a:r>
            </a:p>
          </p:txBody>
        </p:sp>
        <p:sp>
          <p:nvSpPr>
            <p:cNvPr name="TextBox 12" id="12"/>
            <p:cNvSpPr txBox="true"/>
            <p:nvPr/>
          </p:nvSpPr>
          <p:spPr>
            <a:xfrm rot="0">
              <a:off x="1911" y="3636173"/>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DURGESH SATYACHANDRA    ECE     II YEAR</a:t>
              </a:r>
            </a:p>
            <a:p>
              <a:pPr>
                <a:lnSpc>
                  <a:spcPts val="2646"/>
                </a:lnSpc>
              </a:pPr>
              <a:r>
                <a:rPr lang="en-US" sz="1890">
                  <a:solidFill>
                    <a:srgbClr val="0E2C4B"/>
                  </a:solidFill>
                  <a:latin typeface="Muli Regular Bold"/>
                </a:rPr>
                <a:t>Btech</a:t>
              </a:r>
            </a:p>
          </p:txBody>
        </p:sp>
        <p:sp>
          <p:nvSpPr>
            <p:cNvPr name="TextBox 13" id="13"/>
            <p:cNvSpPr txBox="true"/>
            <p:nvPr/>
          </p:nvSpPr>
          <p:spPr>
            <a:xfrm rot="0">
              <a:off x="1911" y="5478073"/>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ANISH BHARDWAJ                    ECE      II YEAR</a:t>
              </a:r>
            </a:p>
            <a:p>
              <a:pPr>
                <a:lnSpc>
                  <a:spcPts val="2646"/>
                </a:lnSpc>
              </a:pPr>
              <a:r>
                <a:rPr lang="en-US" sz="1890">
                  <a:solidFill>
                    <a:srgbClr val="0E2C4B"/>
                  </a:solidFill>
                  <a:latin typeface="Muli Regular Bold"/>
                </a:rPr>
                <a:t>Btech</a:t>
              </a:r>
            </a:p>
          </p:txBody>
        </p:sp>
        <p:sp>
          <p:nvSpPr>
            <p:cNvPr name="TextBox 14" id="14"/>
            <p:cNvSpPr txBox="true"/>
            <p:nvPr/>
          </p:nvSpPr>
          <p:spPr>
            <a:xfrm rot="0">
              <a:off x="1911" y="7319972"/>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AKSHAT SRIVASTAVA              ECE      II YEAR</a:t>
              </a:r>
            </a:p>
            <a:p>
              <a:pPr>
                <a:lnSpc>
                  <a:spcPts val="2646"/>
                </a:lnSpc>
              </a:pPr>
              <a:r>
                <a:rPr lang="en-US" sz="1890">
                  <a:solidFill>
                    <a:srgbClr val="0E2C4B"/>
                  </a:solidFill>
                  <a:latin typeface="Muli Regular Bold"/>
                </a:rPr>
                <a:t>Btech</a:t>
              </a:r>
            </a:p>
          </p:txBody>
        </p:sp>
        <p:sp>
          <p:nvSpPr>
            <p:cNvPr name="TextBox 15" id="15"/>
            <p:cNvSpPr txBox="true"/>
            <p:nvPr/>
          </p:nvSpPr>
          <p:spPr>
            <a:xfrm rot="0">
              <a:off x="1911" y="9161871"/>
              <a:ext cx="6904786" cy="861046"/>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SAKSHI EKKA                              CSE      I YEAR</a:t>
              </a:r>
            </a:p>
            <a:p>
              <a:pPr>
                <a:lnSpc>
                  <a:spcPts val="2646"/>
                </a:lnSpc>
              </a:pPr>
              <a:r>
                <a:rPr lang="en-US" sz="1890">
                  <a:solidFill>
                    <a:srgbClr val="0E2C4B"/>
                  </a:solidFill>
                  <a:latin typeface="Muli Regular Bold"/>
                </a:rPr>
                <a:t>Btech</a:t>
              </a:r>
            </a:p>
          </p:txBody>
        </p:sp>
      </p:grpSp>
      <p:sp>
        <p:nvSpPr>
          <p:cNvPr name="TextBox 16" id="16"/>
          <p:cNvSpPr txBox="true"/>
          <p:nvPr/>
        </p:nvSpPr>
        <p:spPr>
          <a:xfrm rot="0">
            <a:off x="1028700" y="1239978"/>
            <a:ext cx="6173123" cy="1066800"/>
          </a:xfrm>
          <a:prstGeom prst="rect">
            <a:avLst/>
          </a:prstGeom>
        </p:spPr>
        <p:txBody>
          <a:bodyPr anchor="t" rtlCol="false" tIns="0" lIns="0" bIns="0" rIns="0">
            <a:spAutoFit/>
          </a:bodyPr>
          <a:lstStyle/>
          <a:p>
            <a:pPr>
              <a:lnSpc>
                <a:spcPts val="8400"/>
              </a:lnSpc>
            </a:pPr>
            <a:r>
              <a:rPr lang="en-US" sz="7000">
                <a:solidFill>
                  <a:srgbClr val="0E2C4B"/>
                </a:solidFill>
                <a:latin typeface="Lovelo Bold"/>
              </a:rPr>
              <a:t>MEMBERS</a:t>
            </a:r>
          </a:p>
        </p:txBody>
      </p:sp>
      <p:grpSp>
        <p:nvGrpSpPr>
          <p:cNvPr name="Group 17" id="17"/>
          <p:cNvGrpSpPr/>
          <p:nvPr/>
        </p:nvGrpSpPr>
        <p:grpSpPr>
          <a:xfrm rot="0">
            <a:off x="9144000" y="4045713"/>
            <a:ext cx="5766753" cy="6241287"/>
            <a:chOff x="0" y="0"/>
            <a:chExt cx="7689004" cy="8321716"/>
          </a:xfrm>
        </p:grpSpPr>
        <p:sp>
          <p:nvSpPr>
            <p:cNvPr name="AutoShape 18" id="18"/>
            <p:cNvSpPr/>
            <p:nvPr/>
          </p:nvSpPr>
          <p:spPr>
            <a:xfrm rot="0">
              <a:off x="1911" y="0"/>
              <a:ext cx="7687093" cy="0"/>
            </a:xfrm>
            <a:prstGeom prst="line">
              <a:avLst/>
            </a:prstGeom>
            <a:ln cap="rnd" w="76688">
              <a:solidFill>
                <a:srgbClr val="F2F3F4"/>
              </a:solidFill>
              <a:prstDash val="solid"/>
              <a:headEnd type="none" len="sm" w="sm"/>
              <a:tailEnd type="none" len="sm" w="sm"/>
            </a:ln>
          </p:spPr>
        </p:sp>
        <p:sp>
          <p:nvSpPr>
            <p:cNvPr name="AutoShape 19" id="19"/>
            <p:cNvSpPr/>
            <p:nvPr/>
          </p:nvSpPr>
          <p:spPr>
            <a:xfrm rot="0">
              <a:off x="1911" y="1841899"/>
              <a:ext cx="7687093" cy="0"/>
            </a:xfrm>
            <a:prstGeom prst="line">
              <a:avLst/>
            </a:prstGeom>
            <a:ln cap="rnd" w="76688">
              <a:solidFill>
                <a:srgbClr val="F2F3F4"/>
              </a:solidFill>
              <a:prstDash val="solid"/>
              <a:headEnd type="none" len="sm" w="sm"/>
              <a:tailEnd type="none" len="sm" w="sm"/>
            </a:ln>
          </p:spPr>
        </p:sp>
        <p:sp>
          <p:nvSpPr>
            <p:cNvPr name="AutoShape 20" id="20"/>
            <p:cNvSpPr/>
            <p:nvPr/>
          </p:nvSpPr>
          <p:spPr>
            <a:xfrm rot="0">
              <a:off x="1911" y="3683798"/>
              <a:ext cx="7687093" cy="0"/>
            </a:xfrm>
            <a:prstGeom prst="line">
              <a:avLst/>
            </a:prstGeom>
            <a:ln cap="rnd" w="76688">
              <a:solidFill>
                <a:srgbClr val="F2F3F4"/>
              </a:solidFill>
              <a:prstDash val="solid"/>
              <a:headEnd type="none" len="sm" w="sm"/>
              <a:tailEnd type="none" len="sm" w="sm"/>
            </a:ln>
          </p:spPr>
        </p:sp>
        <p:sp>
          <p:nvSpPr>
            <p:cNvPr name="AutoShape 21" id="21"/>
            <p:cNvSpPr/>
            <p:nvPr/>
          </p:nvSpPr>
          <p:spPr>
            <a:xfrm rot="0">
              <a:off x="0" y="5525698"/>
              <a:ext cx="7689004" cy="0"/>
            </a:xfrm>
            <a:prstGeom prst="line">
              <a:avLst/>
            </a:prstGeom>
            <a:ln cap="rnd" w="76688">
              <a:solidFill>
                <a:srgbClr val="F2F3F4"/>
              </a:solidFill>
              <a:prstDash val="solid"/>
              <a:headEnd type="none" len="sm" w="sm"/>
              <a:tailEnd type="none" len="sm" w="sm"/>
            </a:ln>
          </p:spPr>
        </p:sp>
        <p:sp>
          <p:nvSpPr>
            <p:cNvPr name="AutoShape 22" id="22"/>
            <p:cNvSpPr/>
            <p:nvPr/>
          </p:nvSpPr>
          <p:spPr>
            <a:xfrm rot="0">
              <a:off x="233" y="8245028"/>
              <a:ext cx="7688772" cy="0"/>
            </a:xfrm>
            <a:prstGeom prst="line">
              <a:avLst/>
            </a:prstGeom>
            <a:ln cap="rnd" w="76688">
              <a:solidFill>
                <a:srgbClr val="F2F3F4"/>
              </a:solidFill>
              <a:prstDash val="solid"/>
              <a:headEnd type="none" len="sm" w="sm"/>
              <a:tailEnd type="none" len="sm" w="sm"/>
            </a:ln>
          </p:spPr>
        </p:sp>
        <p:sp>
          <p:nvSpPr>
            <p:cNvPr name="TextBox 23" id="23"/>
            <p:cNvSpPr txBox="true"/>
            <p:nvPr/>
          </p:nvSpPr>
          <p:spPr>
            <a:xfrm rot="0">
              <a:off x="1911" y="6030656"/>
              <a:ext cx="6904786" cy="1738477"/>
            </a:xfrm>
            <a:prstGeom prst="rect">
              <a:avLst/>
            </a:prstGeom>
          </p:spPr>
          <p:txBody>
            <a:bodyPr anchor="t" rtlCol="false" tIns="0" lIns="0" bIns="0" rIns="0">
              <a:spAutoFit/>
            </a:bodyPr>
            <a:lstStyle/>
            <a:p>
              <a:pPr>
                <a:lnSpc>
                  <a:spcPts val="2646"/>
                </a:lnSpc>
              </a:pPr>
              <a:r>
                <a:rPr lang="en-US" sz="1890">
                  <a:solidFill>
                    <a:srgbClr val="0E2C4B"/>
                  </a:solidFill>
                  <a:latin typeface="Muli Regular Bold"/>
                </a:rPr>
                <a:t>Team Mentor Name -  Mr Santosh Mahto          </a:t>
              </a:r>
            </a:p>
            <a:p>
              <a:pPr>
                <a:lnSpc>
                  <a:spcPts val="2646"/>
                </a:lnSpc>
              </a:pPr>
              <a:r>
                <a:rPr lang="en-US" sz="1890">
                  <a:solidFill>
                    <a:srgbClr val="0E2C4B"/>
                  </a:solidFill>
                  <a:latin typeface="Muli Regular Bold"/>
                </a:rPr>
                <a:t>Category - Academics          Expertise- Electronics and communication Domain-10 yrs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DAE6sK8cm80</dc:identifier>
  <dcterms:modified xsi:type="dcterms:W3CDTF">2011-08-01T06:04:30Z</dcterms:modified>
  <cp:revision>1</cp:revision>
  <dc:title>SMART INDIA HACKATHON final </dc:title>
</cp:coreProperties>
</file>