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5" r:id="rId7"/>
    <p:sldId id="266" r:id="rId8"/>
    <p:sldId id="262" r:id="rId9"/>
    <p:sldId id="263" r:id="rId10"/>
  </p:sldIdLst>
  <p:sldSz cx="9144000" cy="5143500"/>
  <p:notesSz cx="6858000" cy="9144000"/>
  <p:embeddedFontLst>
    <p:embeddedFont>
      <p:font typeface="Comic Sans MS" panose="030F0702030302020204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2AD3720-669B-410F-8ACB-EE419668F4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08"/>
        <p:guide pos="290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6412a2118_0_1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6412a2118_0_1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6412a211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6412a211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6412a2118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6412a2118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6412a2118_0_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6412a2118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6412a2118_0_8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6412a2118_0_8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85" y="647700"/>
            <a:ext cx="8520430" cy="2633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Context</a:t>
            </a:r>
            <a:r>
              <a:rPr lang="en-US" altLang="en-GB" sz="36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based </a:t>
            </a:r>
            <a:r>
              <a:rPr lang="en-GB" sz="36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Question Answering System</a:t>
            </a:r>
            <a:br>
              <a:rPr lang="en-GB" sz="36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br>
            <a:br>
              <a:rPr lang="en-GB" sz="36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br>
            <a:r>
              <a:rPr lang="en-US" altLang="en-GB" sz="3200">
                <a:solidFill>
                  <a:srgbClr val="0070C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Natural Language Processing-CS6030</a:t>
            </a:r>
            <a:br>
              <a:rPr lang="en-GB" sz="3600">
                <a:solidFill>
                  <a:schemeClr val="bg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br>
            <a:endParaRPr lang="en-GB" altLang="en-GB" sz="3600">
              <a:solidFill>
                <a:schemeClr val="bg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7033050" y="3034800"/>
            <a:ext cx="3470700" cy="7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9125" y="3412175"/>
            <a:ext cx="36462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Anish</a:t>
            </a:r>
            <a:r>
              <a:rPr lang="en-GB" sz="1800"/>
              <a:t> </a:t>
            </a:r>
            <a:r>
              <a:rPr lang="en-US" altLang="en-GB" sz="1800"/>
              <a:t>Kumar</a:t>
            </a:r>
            <a:r>
              <a:rPr lang="en-GB" sz="1800"/>
              <a:t> </a:t>
            </a:r>
            <a:r>
              <a:rPr lang="en-US" altLang="en-GB" sz="1800"/>
              <a:t>C</a:t>
            </a:r>
            <a:r>
              <a:rPr lang="en-GB" sz="1800"/>
              <a:t> </a:t>
            </a:r>
            <a:r>
              <a:rPr lang="en-US" altLang="en-GB" sz="1800"/>
              <a:t>	 </a:t>
            </a:r>
            <a:r>
              <a:rPr lang="en-GB" sz="1800"/>
              <a:t>201</a:t>
            </a:r>
            <a:r>
              <a:rPr lang="en-US" altLang="en-GB" sz="1800"/>
              <a:t>8</a:t>
            </a:r>
            <a:r>
              <a:rPr lang="en-GB" sz="1800"/>
              <a:t>103</a:t>
            </a:r>
            <a:r>
              <a:rPr lang="en-US" altLang="en-GB" sz="1800"/>
              <a:t>514</a:t>
            </a:r>
            <a:r>
              <a:rPr lang="en-GB" sz="1800"/>
              <a:t>          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Ashwath</a:t>
            </a:r>
            <a:r>
              <a:rPr lang="en-GB" sz="1800"/>
              <a:t> </a:t>
            </a:r>
            <a:r>
              <a:rPr lang="en-US" altLang="en-GB" sz="1800"/>
              <a:t>Narayan</a:t>
            </a:r>
            <a:r>
              <a:rPr lang="en-GB" sz="1800"/>
              <a:t> 201</a:t>
            </a:r>
            <a:r>
              <a:rPr lang="en-US" altLang="en-GB" sz="1800"/>
              <a:t>8</a:t>
            </a:r>
            <a:r>
              <a:rPr lang="en-GB" sz="1800"/>
              <a:t>10351</a:t>
            </a:r>
            <a:r>
              <a:rPr lang="en-US" altLang="en-GB" sz="1800"/>
              <a:t>7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13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62" name="Google Shape;62;p14"/>
          <p:cNvSpPr txBox="1"/>
          <p:nvPr>
            <p:ph type="body" idx="1"/>
          </p:nvPr>
        </p:nvSpPr>
        <p:spPr>
          <a:xfrm>
            <a:off x="311700" y="686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Context based Question Answering (CBQA) is a new and exciting problem that uses natural language processing.</a:t>
            </a:r>
            <a:endParaRPr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 CBQA is a task that has emerged in the last few years and has been getting a lot of attention from the machine learning community. </a:t>
            </a:r>
            <a:endParaRPr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 task typically involves providing a paragraph to a computer and asking a question from the paragraph which the computer must answer.</a:t>
            </a:r>
            <a:endParaRPr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 answer could be in any of the following forms: a word, a phrase,choosing out of several possible answers. </a:t>
            </a:r>
            <a:endParaRPr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NLP techniques must be used to understand the question. Moreover, it must be used to effectively answer the question in context of the paragraph.</a:t>
            </a: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 Objective</a:t>
            </a:r>
            <a:endParaRPr lang="en-GB"/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85" y="1152525"/>
            <a:ext cx="8520430" cy="111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GB">
                <a:solidFill>
                  <a:srgbClr val="000000"/>
                </a:solidFill>
              </a:rPr>
              <a:t>To design and develop a question answering system which generates an answer </a:t>
            </a:r>
            <a:r>
              <a:rPr lang="en-US" altLang="en-GB">
                <a:solidFill>
                  <a:srgbClr val="000000"/>
                </a:solidFill>
              </a:rPr>
              <a:t>score matrix </a:t>
            </a:r>
            <a:r>
              <a:rPr lang="en-GB">
                <a:solidFill>
                  <a:srgbClr val="000000"/>
                </a:solidFill>
              </a:rPr>
              <a:t>for the </a:t>
            </a:r>
            <a:r>
              <a:rPr lang="en-US" altLang="en-GB">
                <a:solidFill>
                  <a:srgbClr val="000000"/>
                </a:solidFill>
              </a:rPr>
              <a:t>query</a:t>
            </a:r>
            <a:r>
              <a:rPr lang="en-GB">
                <a:solidFill>
                  <a:srgbClr val="000000"/>
                </a:solidFill>
              </a:rPr>
              <a:t> </a:t>
            </a:r>
            <a:r>
              <a:rPr lang="en-US" altLang="en-GB">
                <a:solidFill>
                  <a:srgbClr val="000000"/>
                </a:solidFill>
              </a:rPr>
              <a:t>given </a:t>
            </a:r>
            <a:r>
              <a:rPr lang="en-GB">
                <a:solidFill>
                  <a:srgbClr val="000000"/>
                </a:solidFill>
              </a:rPr>
              <a:t>by the user based on the context of the given paragraph.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570355" y="2378075"/>
            <a:ext cx="7045325" cy="1022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/>
          </a:p>
        </p:txBody>
      </p:sp>
      <p:sp>
        <p:nvSpPr>
          <p:cNvPr id="2" name="Text Box 1"/>
          <p:cNvSpPr txBox="1"/>
          <p:nvPr/>
        </p:nvSpPr>
        <p:spPr>
          <a:xfrm>
            <a:off x="429260" y="2378075"/>
            <a:ext cx="7082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Dataset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429260" y="3164840"/>
            <a:ext cx="78886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/>
              <a:t>Stanford Question Answering Dataset (SQuAD) is a reading comprehension dataset in Kaggle, consisting of questions posed by crowdworkers on a set of Wikipedia articles, where the answer to every question is a segment of text, or span, from the corresponding reading passage, or the question might be unanswerable.</a:t>
            </a:r>
            <a:endParaRPr 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592175" y="-123950"/>
            <a:ext cx="85206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Survey</a:t>
            </a:r>
            <a:endParaRPr lang="en-GB"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311785" y="412750"/>
          <a:ext cx="8520430" cy="4785360"/>
        </p:xfrm>
        <a:graphic>
          <a:graphicData uri="http://schemas.openxmlformats.org/drawingml/2006/table">
            <a:tbl>
              <a:tblPr>
                <a:noFill/>
                <a:tableStyleId>{92AD3720-669B-410F-8ACB-EE419668F41C}</a:tableStyleId>
              </a:tblPr>
              <a:tblGrid>
                <a:gridCol w="467995"/>
                <a:gridCol w="2452370"/>
                <a:gridCol w="4446270"/>
                <a:gridCol w="1153795"/>
              </a:tblGrid>
              <a:tr h="8229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No.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Title of the paper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Issues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Approaches and Techniques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1249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Context-Aware Answer Sentence Selection With</a:t>
                      </a:r>
                      <a:endParaRPr lang="en-GB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Hierarchical Gated Recurrent Neural Networks(201</a:t>
                      </a:r>
                      <a:r>
                        <a:rPr lang="en-US" altLang="en-GB"/>
                        <a:t>9</a:t>
                      </a:r>
                      <a:r>
                        <a:rPr lang="en-GB"/>
                        <a:t>)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Answer phrase extraction can be investigated.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Gated RNN,</a:t>
                      </a:r>
                      <a:endParaRPr lang="en-GB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Match LSTM,SVM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14630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Knowledge Base Question Answering With 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Matching-Aggregation Model and Question-Specific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Contextual Relations(201</a:t>
                      </a:r>
                      <a:r>
                        <a:rPr lang="en-US" altLang="en-GB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Answer can be extracted only from the knowledge base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SVM,CNN,</a:t>
                      </a:r>
                      <a:endParaRPr lang="en-GB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LSTM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1249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/>
                        <a:t>SmartQ: A Question and Answer System for</a:t>
                      </a:r>
                      <a:endParaRPr lang="en-GB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/>
                        <a:t>Supplying High-Quality and Trustworthy Answers</a:t>
                      </a:r>
                      <a:endParaRPr lang="en-GB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/>
                        <a:t>Context mismatch sometimes.</a:t>
                      </a:r>
                      <a:endParaRPr lang="en-GB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Naive Bayes Classifier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17"/>
          <p:cNvGraphicFramePr/>
          <p:nvPr/>
        </p:nvGraphicFramePr>
        <p:xfrm>
          <a:off x="184150" y="86360"/>
          <a:ext cx="8520430" cy="4933950"/>
        </p:xfrm>
        <a:graphic>
          <a:graphicData uri="http://schemas.openxmlformats.org/drawingml/2006/table">
            <a:tbl>
              <a:tblPr>
                <a:noFill/>
                <a:tableStyleId>{92AD3720-669B-410F-8ACB-EE419668F41C}</a:tableStyleId>
              </a:tblPr>
              <a:tblGrid>
                <a:gridCol w="467995"/>
                <a:gridCol w="2452370"/>
                <a:gridCol w="4446270"/>
                <a:gridCol w="1153795"/>
              </a:tblGrid>
              <a:tr h="8229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No.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Title of the paper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Issues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Approaches and Techniques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1503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4.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highlight>
                            <a:srgbClr val="FFFFFF"/>
                          </a:highlight>
                        </a:rPr>
                        <a:t>Automatic Question Answering Based on Single Document-IEEE Conference(201</a:t>
                      </a:r>
                      <a:r>
                        <a:rPr lang="en-US" altLang="en-GB">
                          <a:highlight>
                            <a:srgbClr val="FFFFFF"/>
                          </a:highlight>
                        </a:rPr>
                        <a:t>8</a:t>
                      </a:r>
                      <a:r>
                        <a:rPr lang="en-GB">
                          <a:highlight>
                            <a:srgbClr val="FFFFFF"/>
                          </a:highlight>
                        </a:rPr>
                        <a:t>)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Didn’t work on context extraction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Gated RNN,</a:t>
                      </a:r>
                      <a:endParaRPr lang="en-GB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Match LSTM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11442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5.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Question answering system using web snippets(201</a:t>
                      </a:r>
                      <a:r>
                        <a:rPr lang="en-US" altLang="en-GB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7</a:t>
                      </a: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Can’t rely on the answer since websites can be misleading at times.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CNN and RNN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14630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6.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S. Wang and J. Jiang, “Learning natural language inference with LSTM,”(201</a:t>
                      </a:r>
                      <a:r>
                        <a:rPr lang="en-US" altLang="en-GB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/>
                        <a:t>Context mismatch sometimes.</a:t>
                      </a:r>
                      <a:endParaRPr lang="en-GB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Lstm with attention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4073150" y="44100"/>
            <a:ext cx="643200" cy="5511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SQuAD Dataset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2685975" y="150563"/>
            <a:ext cx="904800" cy="32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Passage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5428013" y="150475"/>
            <a:ext cx="904800" cy="32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Query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103425" y="1394025"/>
            <a:ext cx="1189800" cy="41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Word co-occurrence statistic collection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1499875" y="1394025"/>
            <a:ext cx="830400" cy="41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Soft constraint Definition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2536925" y="1374325"/>
            <a:ext cx="731400" cy="41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Cost function definition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24975" y="1083750"/>
            <a:ext cx="3372900" cy="806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1855575" y="2345963"/>
            <a:ext cx="830400" cy="41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Define network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3133650" y="2345963"/>
            <a:ext cx="1017300" cy="41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Compute Network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4708675" y="2345963"/>
            <a:ext cx="904800" cy="41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/>
              <a:t>Fit Network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6171200" y="2345963"/>
            <a:ext cx="1017300" cy="41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Evaluate Network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1764750" y="2035686"/>
            <a:ext cx="5614500" cy="806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493175" y="2930850"/>
            <a:ext cx="8167200" cy="806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3491100" y="3860650"/>
            <a:ext cx="2161800" cy="42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/>
              <a:t>Answer Modeling using BiLSTM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947550" y="4686650"/>
            <a:ext cx="1450200" cy="32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/>
              <a:t>Concatenation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3943400" y="4686650"/>
            <a:ext cx="1450200" cy="32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/>
              <a:t>Probability Calculation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5814850" y="4697950"/>
            <a:ext cx="1589100" cy="32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/>
              <a:t>Span Score Generation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1667850" y="4404675"/>
            <a:ext cx="5842200" cy="67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10" name="Google Shape;110;p19"/>
          <p:cNvCxnSpPr>
            <a:stCxn id="106" idx="3"/>
            <a:endCxn id="107" idx="1"/>
          </p:cNvCxnSpPr>
          <p:nvPr/>
        </p:nvCxnSpPr>
        <p:spPr>
          <a:xfrm>
            <a:off x="3397750" y="4847750"/>
            <a:ext cx="54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19"/>
          <p:cNvCxnSpPr>
            <a:stCxn id="107" idx="3"/>
            <a:endCxn id="108" idx="1"/>
          </p:cNvCxnSpPr>
          <p:nvPr/>
        </p:nvCxnSpPr>
        <p:spPr>
          <a:xfrm>
            <a:off x="5393600" y="4847750"/>
            <a:ext cx="4212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19"/>
          <p:cNvCxnSpPr>
            <a:endCxn id="95" idx="1"/>
          </p:cNvCxnSpPr>
          <p:nvPr/>
        </p:nvCxnSpPr>
        <p:spPr>
          <a:xfrm>
            <a:off x="1293175" y="1602075"/>
            <a:ext cx="20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19"/>
          <p:cNvCxnSpPr>
            <a:stCxn id="95" idx="3"/>
            <a:endCxn id="96" idx="1"/>
          </p:cNvCxnSpPr>
          <p:nvPr/>
        </p:nvCxnSpPr>
        <p:spPr>
          <a:xfrm rot="10800000" flipH="1">
            <a:off x="2330275" y="1582275"/>
            <a:ext cx="206700" cy="1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19"/>
          <p:cNvCxnSpPr>
            <a:stCxn id="99" idx="3"/>
          </p:cNvCxnSpPr>
          <p:nvPr/>
        </p:nvCxnSpPr>
        <p:spPr>
          <a:xfrm>
            <a:off x="2685975" y="2554013"/>
            <a:ext cx="5271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9" name="Google Shape;119;p19"/>
          <p:cNvCxnSpPr>
            <a:endCxn id="101" idx="1"/>
          </p:cNvCxnSpPr>
          <p:nvPr/>
        </p:nvCxnSpPr>
        <p:spPr>
          <a:xfrm>
            <a:off x="4150975" y="2554013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0" name="Google Shape;120;p19"/>
          <p:cNvCxnSpPr/>
          <p:nvPr/>
        </p:nvCxnSpPr>
        <p:spPr>
          <a:xfrm>
            <a:off x="5620250" y="2534813"/>
            <a:ext cx="650100" cy="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1" name="Google Shape;121;p19"/>
          <p:cNvCxnSpPr>
            <a:stCxn id="103" idx="2"/>
            <a:endCxn id="104" idx="0"/>
          </p:cNvCxnSpPr>
          <p:nvPr/>
        </p:nvCxnSpPr>
        <p:spPr>
          <a:xfrm>
            <a:off x="4572000" y="2841786"/>
            <a:ext cx="4800" cy="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" name="Google Shape;122;p19"/>
          <p:cNvCxnSpPr>
            <a:stCxn id="104" idx="2"/>
            <a:endCxn id="105" idx="0"/>
          </p:cNvCxnSpPr>
          <p:nvPr/>
        </p:nvCxnSpPr>
        <p:spPr>
          <a:xfrm flipH="1">
            <a:off x="4571975" y="3736950"/>
            <a:ext cx="4800" cy="1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" name="Google Shape;123;p19"/>
          <p:cNvCxnSpPr>
            <a:stCxn id="105" idx="2"/>
            <a:endCxn id="109" idx="0"/>
          </p:cNvCxnSpPr>
          <p:nvPr/>
        </p:nvCxnSpPr>
        <p:spPr>
          <a:xfrm>
            <a:off x="4572000" y="4280950"/>
            <a:ext cx="17100" cy="1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4" name="Google Shape;124;p19"/>
          <p:cNvSpPr/>
          <p:nvPr/>
        </p:nvSpPr>
        <p:spPr>
          <a:xfrm>
            <a:off x="7897650" y="4508025"/>
            <a:ext cx="904800" cy="46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Answer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25" name="Google Shape;125;p19"/>
          <p:cNvCxnSpPr>
            <a:stCxn id="109" idx="3"/>
            <a:endCxn id="124" idx="1"/>
          </p:cNvCxnSpPr>
          <p:nvPr/>
        </p:nvCxnSpPr>
        <p:spPr>
          <a:xfrm>
            <a:off x="7510050" y="4741725"/>
            <a:ext cx="38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6" name="Google Shape;126;p19"/>
          <p:cNvSpPr txBox="1"/>
          <p:nvPr/>
        </p:nvSpPr>
        <p:spPr>
          <a:xfrm>
            <a:off x="2837425" y="1985388"/>
            <a:ext cx="34332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GB"/>
              <a:t>      </a:t>
            </a:r>
            <a:r>
              <a:rPr lang="en-GB"/>
              <a:t>Contextual Embedding by LSTM</a:t>
            </a:r>
            <a:endParaRPr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0" y="146375"/>
            <a:ext cx="10824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Block Diagram</a:t>
            </a:r>
            <a:endParaRPr sz="1800"/>
          </a:p>
        </p:txBody>
      </p:sp>
      <p:sp>
        <p:nvSpPr>
          <p:cNvPr id="129" name="Google Shape;129;p19"/>
          <p:cNvSpPr txBox="1"/>
          <p:nvPr/>
        </p:nvSpPr>
        <p:spPr>
          <a:xfrm>
            <a:off x="5814850" y="1090025"/>
            <a:ext cx="27531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130" name="Google Shape;130;p19"/>
          <p:cNvSpPr txBox="1"/>
          <p:nvPr/>
        </p:nvSpPr>
        <p:spPr>
          <a:xfrm>
            <a:off x="289150" y="1063000"/>
            <a:ext cx="28116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Word</a:t>
            </a:r>
            <a:r>
              <a:rPr lang="en-GB"/>
              <a:t> Embedding By GloVE</a:t>
            </a:r>
            <a:endParaRPr lang="en-GB"/>
          </a:p>
        </p:txBody>
      </p:sp>
      <p:sp>
        <p:nvSpPr>
          <p:cNvPr id="131" name="Google Shape;131;p19"/>
          <p:cNvSpPr/>
          <p:nvPr/>
        </p:nvSpPr>
        <p:spPr>
          <a:xfrm>
            <a:off x="622850" y="3220300"/>
            <a:ext cx="1324800" cy="41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 sz="1000"/>
              <a:t>ttention Score Generation</a:t>
            </a:r>
            <a:endParaRPr sz="1000"/>
          </a:p>
        </p:txBody>
      </p:sp>
      <p:sp>
        <p:nvSpPr>
          <p:cNvPr id="132" name="Google Shape;132;p19"/>
          <p:cNvSpPr/>
          <p:nvPr/>
        </p:nvSpPr>
        <p:spPr>
          <a:xfrm>
            <a:off x="2207950" y="3195838"/>
            <a:ext cx="1189800" cy="41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Attention Distribution Generation</a:t>
            </a:r>
            <a:endParaRPr sz="1000"/>
          </a:p>
        </p:txBody>
      </p:sp>
      <p:sp>
        <p:nvSpPr>
          <p:cNvPr id="133" name="Google Shape;133;p19"/>
          <p:cNvSpPr/>
          <p:nvPr/>
        </p:nvSpPr>
        <p:spPr>
          <a:xfrm>
            <a:off x="3780363" y="3200850"/>
            <a:ext cx="1798800" cy="41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Similarity Matrix Generation</a:t>
            </a:r>
            <a:endParaRPr lang="en-GB"/>
          </a:p>
        </p:txBody>
      </p:sp>
      <p:sp>
        <p:nvSpPr>
          <p:cNvPr id="134" name="Google Shape;134;p19"/>
          <p:cNvSpPr/>
          <p:nvPr/>
        </p:nvSpPr>
        <p:spPr>
          <a:xfrm>
            <a:off x="5961775" y="3195850"/>
            <a:ext cx="1394400" cy="41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C2Q and Q2C Attention</a:t>
            </a:r>
            <a:endParaRPr lang="en-GB"/>
          </a:p>
        </p:txBody>
      </p:sp>
      <p:sp>
        <p:nvSpPr>
          <p:cNvPr id="135" name="Google Shape;135;p19"/>
          <p:cNvSpPr/>
          <p:nvPr/>
        </p:nvSpPr>
        <p:spPr>
          <a:xfrm>
            <a:off x="7738775" y="3236650"/>
            <a:ext cx="731400" cy="33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Mega Merge</a:t>
            </a:r>
            <a:endParaRPr lang="en-GB"/>
          </a:p>
        </p:txBody>
      </p:sp>
      <p:sp>
        <p:nvSpPr>
          <p:cNvPr id="136" name="Google Shape;136;p19"/>
          <p:cNvSpPr txBox="1"/>
          <p:nvPr/>
        </p:nvSpPr>
        <p:spPr>
          <a:xfrm>
            <a:off x="3048050" y="2872975"/>
            <a:ext cx="3679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Passage-Query Mapping by Attention</a:t>
            </a:r>
            <a:endParaRPr lang="en-GB"/>
          </a:p>
        </p:txBody>
      </p:sp>
      <p:cxnSp>
        <p:nvCxnSpPr>
          <p:cNvPr id="137" name="Google Shape;137;p19"/>
          <p:cNvCxnSpPr>
            <a:stCxn id="131" idx="3"/>
            <a:endCxn id="132" idx="1"/>
          </p:cNvCxnSpPr>
          <p:nvPr/>
        </p:nvCxnSpPr>
        <p:spPr>
          <a:xfrm rot="10800000" flipH="1">
            <a:off x="1947650" y="3403750"/>
            <a:ext cx="260400" cy="2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9"/>
          <p:cNvCxnSpPr>
            <a:stCxn id="132" idx="3"/>
            <a:endCxn id="133" idx="1"/>
          </p:cNvCxnSpPr>
          <p:nvPr/>
        </p:nvCxnSpPr>
        <p:spPr>
          <a:xfrm>
            <a:off x="3397750" y="3403888"/>
            <a:ext cx="3825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9"/>
          <p:cNvCxnSpPr>
            <a:stCxn id="133" idx="3"/>
            <a:endCxn id="134" idx="1"/>
          </p:cNvCxnSpPr>
          <p:nvPr/>
        </p:nvCxnSpPr>
        <p:spPr>
          <a:xfrm rot="10800000" flipH="1">
            <a:off x="5579163" y="3403800"/>
            <a:ext cx="3825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9"/>
          <p:cNvCxnSpPr>
            <a:stCxn id="134" idx="3"/>
            <a:endCxn id="135" idx="1"/>
          </p:cNvCxnSpPr>
          <p:nvPr/>
        </p:nvCxnSpPr>
        <p:spPr>
          <a:xfrm>
            <a:off x="7356175" y="3403900"/>
            <a:ext cx="3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19"/>
          <p:cNvSpPr txBox="1"/>
          <p:nvPr/>
        </p:nvSpPr>
        <p:spPr>
          <a:xfrm>
            <a:off x="3681050" y="4379850"/>
            <a:ext cx="26313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Answer Generation</a:t>
            </a:r>
            <a:endParaRPr lang="en-GB"/>
          </a:p>
        </p:txBody>
      </p:sp>
      <p:sp>
        <p:nvSpPr>
          <p:cNvPr id="142" name="Google Shape;142;p19"/>
          <p:cNvSpPr/>
          <p:nvPr/>
        </p:nvSpPr>
        <p:spPr>
          <a:xfrm>
            <a:off x="1186300" y="158075"/>
            <a:ext cx="1017300" cy="31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Tokenization</a:t>
            </a:r>
            <a:endParaRPr sz="1000"/>
          </a:p>
        </p:txBody>
      </p:sp>
      <p:sp>
        <p:nvSpPr>
          <p:cNvPr id="143" name="Google Shape;143;p19"/>
          <p:cNvSpPr/>
          <p:nvPr/>
        </p:nvSpPr>
        <p:spPr>
          <a:xfrm>
            <a:off x="6780375" y="158075"/>
            <a:ext cx="1017300" cy="31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Tokenization</a:t>
            </a:r>
            <a:endParaRPr sz="1000"/>
          </a:p>
        </p:txBody>
      </p:sp>
      <p:cxnSp>
        <p:nvCxnSpPr>
          <p:cNvPr id="144" name="Google Shape;144;p19"/>
          <p:cNvCxnSpPr>
            <a:stCxn id="91" idx="2"/>
            <a:endCxn id="92" idx="3"/>
          </p:cNvCxnSpPr>
          <p:nvPr/>
        </p:nvCxnSpPr>
        <p:spPr>
          <a:xfrm rot="10800000">
            <a:off x="3590750" y="311550"/>
            <a:ext cx="4824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9"/>
          <p:cNvCxnSpPr>
            <a:stCxn id="92" idx="1"/>
            <a:endCxn id="142" idx="3"/>
          </p:cNvCxnSpPr>
          <p:nvPr/>
        </p:nvCxnSpPr>
        <p:spPr>
          <a:xfrm flipH="1">
            <a:off x="2203575" y="311663"/>
            <a:ext cx="4824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9"/>
          <p:cNvCxnSpPr>
            <a:stCxn id="91" idx="4"/>
            <a:endCxn id="93" idx="1"/>
          </p:cNvCxnSpPr>
          <p:nvPr/>
        </p:nvCxnSpPr>
        <p:spPr>
          <a:xfrm rot="10800000" flipH="1">
            <a:off x="4716350" y="311550"/>
            <a:ext cx="7116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19"/>
          <p:cNvCxnSpPr>
            <a:stCxn id="93" idx="3"/>
            <a:endCxn id="143" idx="1"/>
          </p:cNvCxnSpPr>
          <p:nvPr/>
        </p:nvCxnSpPr>
        <p:spPr>
          <a:xfrm>
            <a:off x="6332813" y="311575"/>
            <a:ext cx="4476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19"/>
          <p:cNvCxnSpPr>
            <a:stCxn id="142" idx="2"/>
            <a:endCxn id="130" idx="0"/>
          </p:cNvCxnSpPr>
          <p:nvPr/>
        </p:nvCxnSpPr>
        <p:spPr>
          <a:xfrm>
            <a:off x="1694950" y="472775"/>
            <a:ext cx="0" cy="5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9"/>
          <p:cNvCxnSpPr>
            <a:stCxn id="143" idx="2"/>
          </p:cNvCxnSpPr>
          <p:nvPr/>
        </p:nvCxnSpPr>
        <p:spPr>
          <a:xfrm>
            <a:off x="7289025" y="472775"/>
            <a:ext cx="6600" cy="29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9"/>
          <p:cNvCxnSpPr/>
          <p:nvPr/>
        </p:nvCxnSpPr>
        <p:spPr>
          <a:xfrm rot="10800000">
            <a:off x="1936175" y="706925"/>
            <a:ext cx="5359500" cy="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9"/>
          <p:cNvCxnSpPr>
            <a:endCxn id="130" idx="0"/>
          </p:cNvCxnSpPr>
          <p:nvPr/>
        </p:nvCxnSpPr>
        <p:spPr>
          <a:xfrm flipH="1">
            <a:off x="1694950" y="714700"/>
            <a:ext cx="206400" cy="34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9"/>
          <p:cNvCxnSpPr/>
          <p:nvPr/>
        </p:nvCxnSpPr>
        <p:spPr>
          <a:xfrm>
            <a:off x="2497950" y="1888325"/>
            <a:ext cx="0" cy="21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Performance</a:t>
            </a:r>
            <a:endParaRPr lang="en-US" altLang="en-GB"/>
          </a:p>
        </p:txBody>
      </p:sp>
      <p:sp>
        <p:nvSpPr>
          <p:cNvPr id="160" name="Google Shape;160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19400" lvl="6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pic>
        <p:nvPicPr>
          <p:cNvPr id="4" name="Picture 3" descr="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915" y="1575435"/>
            <a:ext cx="3420745" cy="2494280"/>
          </a:xfrm>
          <a:prstGeom prst="rect">
            <a:avLst/>
          </a:prstGeom>
        </p:spPr>
      </p:pic>
      <p:pic>
        <p:nvPicPr>
          <p:cNvPr id="2" name="Picture 1" descr="accurac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335" y="1769745"/>
            <a:ext cx="3048000" cy="8064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92700" y="3093085"/>
            <a:ext cx="30486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/>
              <a:t>Model Accuracy : 91.4%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Model Loss	        : 23.7%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2863</Words>
  <Application>WPS Presentation</Application>
  <PresentationFormat/>
  <Paragraphs>164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Comic Sans MS</vt:lpstr>
      <vt:lpstr>Microsoft YaHei</vt:lpstr>
      <vt:lpstr>Arial Unicode MS</vt:lpstr>
      <vt:lpstr>Simple Light</vt:lpstr>
      <vt:lpstr>Context based Question Answering System  Natural Language Processing-CS6030 </vt:lpstr>
      <vt:lpstr>Introduction</vt:lpstr>
      <vt:lpstr> Objective</vt:lpstr>
      <vt:lpstr>Literature Survey</vt:lpstr>
      <vt:lpstr>PowerPoint 演示文稿</vt:lpstr>
      <vt:lpstr>PowerPoint 演示文稿</vt:lpstr>
      <vt:lpstr>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based Question Answering System  Natural Language Processing-CS6030 </dc:title>
  <dc:creator/>
  <cp:lastModifiedBy>anish</cp:lastModifiedBy>
  <cp:revision>9</cp:revision>
  <dcterms:created xsi:type="dcterms:W3CDTF">2021-12-28T14:11:00Z</dcterms:created>
  <dcterms:modified xsi:type="dcterms:W3CDTF">2022-01-02T10:04:55Z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1E65485AF96C47339B2705F8387AF1EB</vt:lpwstr>
  </property>
  <property fmtid="{D5CDD505-2E9C-101B-9397-08002B2CF9AE}" pid="3" name="KSOProductBuildVer">
    <vt:lpwstr>1033-11.2.0.10307</vt:lpwstr>
  </property>
</Properties>
</file>