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EF6D21-A179-43E3-8A24-F33E2C8A1C0D}">
  <a:tblStyle styleId="{A7EF6D21-A179-43E3-8A24-F33E2C8A1C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18c3c835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18c3c835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18c3c835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18c3c835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18c3c835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18c3c835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18c3c835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8c3c835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18c3c835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18c3c835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18c3c835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18c3c835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18c3c835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18c3c835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18c3c835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18c3c835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18c3c835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18c3c835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18c3c835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18c3c835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18c3c835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18c3c835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Capstone Project - The Battle of Neighborhoods</a:t>
            </a:r>
            <a:endParaRPr sz="3500"/>
          </a:p>
        </p:txBody>
      </p:sp>
      <p:sp>
        <p:nvSpPr>
          <p:cNvPr id="135" name="Google Shape;135;p13"/>
          <p:cNvSpPr txBox="1"/>
          <p:nvPr>
            <p:ph idx="1" type="subTitle"/>
          </p:nvPr>
        </p:nvSpPr>
        <p:spPr>
          <a:xfrm>
            <a:off x="4804775" y="3751000"/>
            <a:ext cx="37500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Clustering Subway Stations in Bronx based on competitor concentration</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Results</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best cluster is Cluster 4. They have very low or nill concentration of fast food joint and food trucks. This has almost no competitors for our client. This is the best set of stations to put up food trucks.</a:t>
            </a:r>
            <a:endParaRPr sz="1600"/>
          </a:p>
          <a:p>
            <a:pPr indent="-330200" lvl="0" marL="457200" rtl="0" algn="l">
              <a:spcBef>
                <a:spcPts val="0"/>
              </a:spcBef>
              <a:spcAft>
                <a:spcPts val="0"/>
              </a:spcAft>
              <a:buSzPts val="1600"/>
              <a:buChar char="●"/>
            </a:pPr>
            <a:r>
              <a:rPr lang="en" sz="1600"/>
              <a:t> The second best cluster is Cluster 1. It has very low to nil concentration of food trucks with low concentration of fast food joints.</a:t>
            </a:r>
            <a:endParaRPr sz="1600"/>
          </a:p>
          <a:p>
            <a:pPr indent="-330200" lvl="0" marL="457200" rtl="0" algn="l">
              <a:spcBef>
                <a:spcPts val="0"/>
              </a:spcBef>
              <a:spcAft>
                <a:spcPts val="0"/>
              </a:spcAft>
              <a:buSzPts val="1600"/>
              <a:buChar char="●"/>
            </a:pPr>
            <a:r>
              <a:rPr lang="en" sz="1600"/>
              <a:t>The third best cluster is Cluster 0.  It has very low to nil concentration of food trucks with medium concentration of fast food joints.</a:t>
            </a:r>
            <a:endParaRPr sz="1600"/>
          </a:p>
          <a:p>
            <a:pPr indent="-330200" lvl="0" marL="457200" rtl="0" algn="l">
              <a:spcBef>
                <a:spcPts val="0"/>
              </a:spcBef>
              <a:spcAft>
                <a:spcPts val="0"/>
              </a:spcAft>
              <a:buSzPts val="1600"/>
              <a:buChar char="●"/>
            </a:pPr>
            <a:r>
              <a:rPr lang="en" sz="1600"/>
              <a:t> The second least preferred cluster is Cluster 3. It has high concentration of fast food joint with low to medium concentration of food trucks.</a:t>
            </a:r>
            <a:endParaRPr sz="1600"/>
          </a:p>
          <a:p>
            <a:pPr indent="-330200" lvl="0" marL="457200" rtl="0" algn="l">
              <a:spcBef>
                <a:spcPts val="0"/>
              </a:spcBef>
              <a:spcAft>
                <a:spcPts val="0"/>
              </a:spcAft>
              <a:buSzPts val="1600"/>
              <a:buChar char="●"/>
            </a:pPr>
            <a:r>
              <a:rPr lang="en" sz="1600"/>
              <a:t> The least preferred cluster is Cluster 2. It has high concentration of food trucks and low concentration of fast food joints.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Result</a:t>
            </a:r>
            <a:endParaRPr/>
          </a:p>
        </p:txBody>
      </p:sp>
      <p:pic>
        <p:nvPicPr>
          <p:cNvPr id="197" name="Google Shape;197;p23"/>
          <p:cNvPicPr preferRelativeResize="0"/>
          <p:nvPr/>
        </p:nvPicPr>
        <p:blipFill>
          <a:blip r:embed="rId3">
            <a:alphaModFix/>
          </a:blip>
          <a:stretch>
            <a:fillRect/>
          </a:stretch>
        </p:blipFill>
        <p:spPr>
          <a:xfrm>
            <a:off x="4222825" y="252400"/>
            <a:ext cx="4176350" cy="4785600"/>
          </a:xfrm>
          <a:prstGeom prst="rect">
            <a:avLst/>
          </a:prstGeom>
          <a:noFill/>
          <a:ln>
            <a:noFill/>
          </a:ln>
        </p:spPr>
      </p:pic>
      <p:graphicFrame>
        <p:nvGraphicFramePr>
          <p:cNvPr id="198" name="Google Shape;198;p23"/>
          <p:cNvGraphicFramePr/>
          <p:nvPr/>
        </p:nvGraphicFramePr>
        <p:xfrm>
          <a:off x="952500" y="1504950"/>
          <a:ext cx="3000000" cy="3000000"/>
        </p:xfrm>
        <a:graphic>
          <a:graphicData uri="http://schemas.openxmlformats.org/drawingml/2006/table">
            <a:tbl>
              <a:tblPr>
                <a:noFill/>
                <a:tableStyleId>{A7EF6D21-A179-43E3-8A24-F33E2C8A1C0D}</a:tableStyleId>
              </a:tblPr>
              <a:tblGrid>
                <a:gridCol w="909225"/>
                <a:gridCol w="909225"/>
                <a:gridCol w="909225"/>
              </a:tblGrid>
              <a:tr h="512550">
                <a:tc>
                  <a:txBody>
                    <a:bodyPr/>
                    <a:lstStyle/>
                    <a:p>
                      <a:pPr indent="0" lvl="0" marL="0" rtl="0" algn="l">
                        <a:spcBef>
                          <a:spcPts val="0"/>
                        </a:spcBef>
                        <a:spcAft>
                          <a:spcPts val="0"/>
                        </a:spcAft>
                        <a:buNone/>
                      </a:pPr>
                      <a:r>
                        <a:rPr lang="en">
                          <a:solidFill>
                            <a:schemeClr val="lt1"/>
                          </a:solidFill>
                        </a:rPr>
                        <a:t>Colour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Cluster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Cluster Rank</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Red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Blue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Cyan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Green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Orange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Way Forward</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analysis of result gives a clear understand of which subway stations are </a:t>
            </a:r>
            <a:r>
              <a:rPr lang="en" sz="1700"/>
              <a:t>preferable</a:t>
            </a:r>
            <a:r>
              <a:rPr lang="en" sz="1700"/>
              <a:t> to NYC Foods for setting up food trucks.</a:t>
            </a:r>
            <a:endParaRPr sz="1700"/>
          </a:p>
          <a:p>
            <a:pPr indent="-336550" lvl="0" marL="457200" rtl="0" algn="l">
              <a:spcBef>
                <a:spcPts val="0"/>
              </a:spcBef>
              <a:spcAft>
                <a:spcPts val="0"/>
              </a:spcAft>
              <a:buSzPts val="1700"/>
              <a:buChar char="●"/>
            </a:pPr>
            <a:r>
              <a:rPr lang="en" sz="1700"/>
              <a:t>The method the we have used can be further expanded to include other boroughs and clustering of stations can be done for each borough. This will come in handy when our client NYC Foods plan to expand to other boroughs.</a:t>
            </a:r>
            <a:endParaRPr sz="1700"/>
          </a:p>
          <a:p>
            <a:pPr indent="-336550" lvl="0" marL="457200" rtl="0" algn="l">
              <a:spcBef>
                <a:spcPts val="0"/>
              </a:spcBef>
              <a:spcAft>
                <a:spcPts val="0"/>
              </a:spcAft>
              <a:buSzPts val="1700"/>
              <a:buChar char="●"/>
            </a:pPr>
            <a:r>
              <a:rPr lang="en" sz="1700"/>
              <a:t>Furthermore, among the set of stations in the preferred cluster we can further narrow down and choose the best ones among them if we have passenger traffic data station wise. Higher traffic would mean higher the number of prospective consumers for our client.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Business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NYC Foods is planning to set up a network of food trucks across New York City. They plan to capitalise on the high population and robust Subway network of the city.</a:t>
            </a:r>
            <a:endParaRPr sz="1800"/>
          </a:p>
          <a:p>
            <a:pPr indent="-342900" lvl="0" marL="457200" rtl="0" algn="l">
              <a:spcBef>
                <a:spcPts val="0"/>
              </a:spcBef>
              <a:spcAft>
                <a:spcPts val="0"/>
              </a:spcAft>
              <a:buSzPts val="1800"/>
              <a:buChar char="●"/>
            </a:pPr>
            <a:r>
              <a:rPr lang="en" sz="1800"/>
              <a:t>We are entrusted with the project of narrowing down on the most suitable subway stations in The Bronx, where NYC Foods can put up the first set of food trucks.</a:t>
            </a:r>
            <a:endParaRPr sz="1800"/>
          </a:p>
          <a:p>
            <a:pPr indent="-342900" lvl="0" marL="457200" rtl="0" algn="l">
              <a:spcBef>
                <a:spcPts val="0"/>
              </a:spcBef>
              <a:spcAft>
                <a:spcPts val="0"/>
              </a:spcAft>
              <a:buSzPts val="1800"/>
              <a:buChar char="●"/>
            </a:pPr>
            <a:r>
              <a:rPr lang="en" sz="1800"/>
              <a:t>The best stations will be the ones with low concentration of other food trucks, food stalls or fast food joints near the station as these are our client's direct competitors.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details all subway stations in New York City is obtained from Spatial Data Repository of NYU. The .json file has names and coordinates of all the subway stations of New York.</a:t>
            </a:r>
            <a:endParaRPr sz="1800"/>
          </a:p>
          <a:p>
            <a:pPr indent="-342900" lvl="0" marL="457200" rtl="0" algn="l">
              <a:spcBef>
                <a:spcPts val="0"/>
              </a:spcBef>
              <a:spcAft>
                <a:spcPts val="0"/>
              </a:spcAft>
              <a:buSzPts val="1800"/>
              <a:buChar char="●"/>
            </a:pPr>
            <a:r>
              <a:rPr lang="en" sz="1800"/>
              <a:t>Our client has decided to begin operations in the borough of The Bronx. The names of stations in The Bronx will be obtained from Metropolitan Transportation Authority.</a:t>
            </a:r>
            <a:endParaRPr sz="1800"/>
          </a:p>
          <a:p>
            <a:pPr indent="-342900" lvl="0" marL="457200" rtl="0" algn="l">
              <a:spcBef>
                <a:spcPts val="0"/>
              </a:spcBef>
              <a:spcAft>
                <a:spcPts val="0"/>
              </a:spcAft>
              <a:buSzPts val="1800"/>
              <a:buChar char="●"/>
            </a:pPr>
            <a:r>
              <a:rPr lang="en" sz="1800"/>
              <a:t>The details of our competitors (fast food joints, food trucks and food stalls) near each subway station will be obtained using Foursquare API.</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json file needs to be put in a Data Frame.</a:t>
            </a:r>
            <a:endParaRPr sz="1800"/>
          </a:p>
          <a:p>
            <a:pPr indent="-342900" lvl="0" marL="457200" rtl="0" algn="l">
              <a:spcBef>
                <a:spcPts val="0"/>
              </a:spcBef>
              <a:spcAft>
                <a:spcPts val="0"/>
              </a:spcAft>
              <a:buSzPts val="1800"/>
              <a:buChar char="●"/>
            </a:pPr>
            <a:r>
              <a:rPr lang="en" sz="1800"/>
              <a:t>The names of stations in Bronx needs to be cleaned to match the same in the Data Frame.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York Subway Stations</a:t>
            </a:r>
            <a:endParaRPr/>
          </a:p>
        </p:txBody>
      </p:sp>
      <p:pic>
        <p:nvPicPr>
          <p:cNvPr id="159" name="Google Shape;159;p17"/>
          <p:cNvPicPr preferRelativeResize="0"/>
          <p:nvPr/>
        </p:nvPicPr>
        <p:blipFill>
          <a:blip r:embed="rId3">
            <a:alphaModFix/>
          </a:blip>
          <a:stretch>
            <a:fillRect/>
          </a:stretch>
        </p:blipFill>
        <p:spPr>
          <a:xfrm>
            <a:off x="1564100" y="1030600"/>
            <a:ext cx="4696475" cy="3978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Bronx</a:t>
            </a:r>
            <a:r>
              <a:rPr lang="en"/>
              <a:t> Subway Stations</a:t>
            </a:r>
            <a:endParaRPr/>
          </a:p>
        </p:txBody>
      </p:sp>
      <p:pic>
        <p:nvPicPr>
          <p:cNvPr id="165" name="Google Shape;165;p18"/>
          <p:cNvPicPr preferRelativeResize="0"/>
          <p:nvPr/>
        </p:nvPicPr>
        <p:blipFill>
          <a:blip r:embed="rId3">
            <a:alphaModFix/>
          </a:blip>
          <a:stretch>
            <a:fillRect/>
          </a:stretch>
        </p:blipFill>
        <p:spPr>
          <a:xfrm>
            <a:off x="1404525" y="1042875"/>
            <a:ext cx="4217725" cy="401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Details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use Foursquare API to get details of competitors around each subway station.</a:t>
            </a:r>
            <a:endParaRPr sz="1800"/>
          </a:p>
          <a:p>
            <a:pPr indent="-342900" lvl="0" marL="457200" rtl="0" algn="l">
              <a:spcBef>
                <a:spcPts val="0"/>
              </a:spcBef>
              <a:spcAft>
                <a:spcPts val="0"/>
              </a:spcAft>
              <a:buSzPts val="1800"/>
              <a:buChar char="●"/>
            </a:pPr>
            <a:r>
              <a:rPr lang="en" sz="1800"/>
              <a:t>Only those venues falling under food category is extracted.</a:t>
            </a:r>
            <a:endParaRPr sz="1800"/>
          </a:p>
          <a:p>
            <a:pPr indent="-342900" lvl="0" marL="457200" rtl="0" algn="l">
              <a:spcBef>
                <a:spcPts val="0"/>
              </a:spcBef>
              <a:spcAft>
                <a:spcPts val="0"/>
              </a:spcAft>
              <a:buSzPts val="1800"/>
              <a:buChar char="●"/>
            </a:pPr>
            <a:r>
              <a:rPr lang="en" sz="1800"/>
              <a:t>Within food category only our client’s competitors - Fast food Joints, Food Trucks, Food Stalls, Burger Joints are of interest. So we get only these details from Foursquare.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77" name="Google Shape;177;p20"/>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K-Means Algorithm is used for clustering.</a:t>
            </a:r>
            <a:endParaRPr sz="1800"/>
          </a:p>
          <a:p>
            <a:pPr indent="-342900" lvl="0" marL="457200" rtl="0" algn="l">
              <a:spcBef>
                <a:spcPts val="0"/>
              </a:spcBef>
              <a:spcAft>
                <a:spcPts val="0"/>
              </a:spcAft>
              <a:buSzPts val="1800"/>
              <a:buChar char="●"/>
            </a:pPr>
            <a:r>
              <a:rPr lang="en" sz="1800"/>
              <a:t>The Elbow method is used to find optimal value of K- i.e. the number of clusters.</a:t>
            </a:r>
            <a:endParaRPr sz="1800"/>
          </a:p>
          <a:p>
            <a:pPr indent="-342900" lvl="0" marL="457200" rtl="0" algn="l">
              <a:spcBef>
                <a:spcPts val="0"/>
              </a:spcBef>
              <a:spcAft>
                <a:spcPts val="0"/>
              </a:spcAft>
              <a:buSzPts val="1800"/>
              <a:buChar char="●"/>
            </a:pPr>
            <a:r>
              <a:rPr lang="en" sz="1800"/>
              <a:t>K value of 5 is found to be optimal.</a:t>
            </a:r>
            <a:endParaRPr sz="1800"/>
          </a:p>
          <a:p>
            <a:pPr indent="0" lvl="0" marL="0" rtl="0" algn="l">
              <a:spcBef>
                <a:spcPts val="1600"/>
              </a:spcBef>
              <a:spcAft>
                <a:spcPts val="1600"/>
              </a:spcAft>
              <a:buNone/>
            </a:pPr>
            <a:r>
              <a:t/>
            </a:r>
            <a:endParaRPr sz="1800"/>
          </a:p>
        </p:txBody>
      </p:sp>
      <p:pic>
        <p:nvPicPr>
          <p:cNvPr id="178" name="Google Shape;178;p20"/>
          <p:cNvPicPr preferRelativeResize="0"/>
          <p:nvPr/>
        </p:nvPicPr>
        <p:blipFill>
          <a:blip r:embed="rId3">
            <a:alphaModFix/>
          </a:blip>
          <a:stretch>
            <a:fillRect/>
          </a:stretch>
        </p:blipFill>
        <p:spPr>
          <a:xfrm>
            <a:off x="3101000" y="2649000"/>
            <a:ext cx="3509775" cy="237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Clusters </a:t>
            </a:r>
            <a:endParaRPr/>
          </a:p>
        </p:txBody>
      </p:sp>
      <p:pic>
        <p:nvPicPr>
          <p:cNvPr id="184" name="Google Shape;184;p21"/>
          <p:cNvPicPr preferRelativeResize="0"/>
          <p:nvPr/>
        </p:nvPicPr>
        <p:blipFill>
          <a:blip r:embed="rId3">
            <a:alphaModFix/>
          </a:blip>
          <a:stretch>
            <a:fillRect/>
          </a:stretch>
        </p:blipFill>
        <p:spPr>
          <a:xfrm>
            <a:off x="4222825" y="252400"/>
            <a:ext cx="4176350" cy="4785600"/>
          </a:xfrm>
          <a:prstGeom prst="rect">
            <a:avLst/>
          </a:prstGeom>
          <a:noFill/>
          <a:ln>
            <a:noFill/>
          </a:ln>
        </p:spPr>
      </p:pic>
      <p:graphicFrame>
        <p:nvGraphicFramePr>
          <p:cNvPr id="185" name="Google Shape;185;p21"/>
          <p:cNvGraphicFramePr/>
          <p:nvPr/>
        </p:nvGraphicFramePr>
        <p:xfrm>
          <a:off x="952500" y="1504950"/>
          <a:ext cx="3000000" cy="3000000"/>
        </p:xfrm>
        <a:graphic>
          <a:graphicData uri="http://schemas.openxmlformats.org/drawingml/2006/table">
            <a:tbl>
              <a:tblPr>
                <a:noFill/>
                <a:tableStyleId>{A7EF6D21-A179-43E3-8A24-F33E2C8A1C0D}</a:tableStyleId>
              </a:tblPr>
              <a:tblGrid>
                <a:gridCol w="1363850"/>
                <a:gridCol w="1363850"/>
              </a:tblGrid>
              <a:tr h="512550">
                <a:tc>
                  <a:txBody>
                    <a:bodyPr/>
                    <a:lstStyle/>
                    <a:p>
                      <a:pPr indent="0" lvl="0" marL="0" rtl="0" algn="l">
                        <a:spcBef>
                          <a:spcPts val="0"/>
                        </a:spcBef>
                        <a:spcAft>
                          <a:spcPts val="0"/>
                        </a:spcAft>
                        <a:buNone/>
                      </a:pPr>
                      <a:r>
                        <a:rPr lang="en">
                          <a:solidFill>
                            <a:schemeClr val="lt1"/>
                          </a:solidFill>
                        </a:rPr>
                        <a:t>Colour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Cluster</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Red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Blue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Cyan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Green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r>
              <a:tr h="512550">
                <a:tc>
                  <a:txBody>
                    <a:bodyPr/>
                    <a:lstStyle/>
                    <a:p>
                      <a:pPr indent="0" lvl="0" marL="0" rtl="0" algn="l">
                        <a:spcBef>
                          <a:spcPts val="0"/>
                        </a:spcBef>
                        <a:spcAft>
                          <a:spcPts val="0"/>
                        </a:spcAft>
                        <a:buNone/>
                      </a:pPr>
                      <a:r>
                        <a:rPr lang="en">
                          <a:solidFill>
                            <a:schemeClr val="lt1"/>
                          </a:solidFill>
                        </a:rPr>
                        <a:t>Orange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