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D5EFA-E808-4DC6-AEC4-79FC422CB8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5A0045-EE43-4195-ACBD-E2C2BAA48E40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23F3B4-4BF0-4AD2-914D-AD7B1F7CB4D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7064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Arbitration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Communication Protocols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533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Advanced Communication Principles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36576" indent="0">
              <a:buNone/>
            </a:pPr>
            <a:r>
              <a:rPr lang="en-US" sz="2800" dirty="0" smtClean="0"/>
              <a:t>Serial Communication: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a single wire bus, carries one bit at a time along with a control and possible power lines.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Capable of higher throughputs than parallel buses when use to connect two physically distinct object.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Less average capacitance an more bits per unit time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Cables used are cheaper but with complex interfacing logic and communication protocol.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On the sending side, a TX decompose data words into bits and on receiving side; RX must compose bits into words.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START and STOP bits are used rather than extra control signals(as read, write)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6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Parallel Communication: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4102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Requires the multiple wire bus, capable of carrying multiple bits at a time with extra wires(control and power  wires).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It has advantages of high data throughput if short length bus but large capacitance for long wire.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Small variations in length of individual wire of a parallel bus can cause the received bits of the data word to arrive at different times.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More costly to construct and may be bulky due to insulation from each other to prevent noise.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It is used when devices reside on same IC or on same circuit board.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54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Wireless Communication: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791200"/>
          </a:xfrm>
        </p:spPr>
        <p:txBody>
          <a:bodyPr>
            <a:normAutofit/>
          </a:bodyPr>
          <a:lstStyle/>
          <a:p>
            <a:pPr marL="36576" indent="0"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It eliminates the need for devices to be physically connected in order to communicate. Physical layer may be either an infrared (IR) channel or a radio frequency (RF) channel.</a:t>
            </a:r>
          </a:p>
          <a:p>
            <a:pPr marL="36576" indent="0">
              <a:buClr>
                <a:schemeClr val="tx1"/>
              </a:buClr>
              <a:buSzPct val="90000"/>
              <a:buNone/>
            </a:pPr>
            <a:r>
              <a:rPr lang="en-US" sz="2400" dirty="0" smtClean="0"/>
              <a:t>Infrared(IR):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Uses EM wave frequencies just below visible light spectrum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These waves are generated using an IR diode and detected by using IR transistor.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IR transistor is that which conducts when exposed to IR light.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A simple transmitter can send 1s by turning on its IR diode and send 0s by turning off its IR diode.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Cheap to build IR transmitters and receivers</a:t>
            </a:r>
          </a:p>
          <a:p>
            <a:pPr marL="448056" lvl="1" indent="0">
              <a:buClr>
                <a:schemeClr val="tx1"/>
              </a:buClr>
              <a:buNone/>
            </a:pPr>
            <a:r>
              <a:rPr lang="en-US" sz="1800" dirty="0" smtClean="0"/>
              <a:t>Radio Frequency(RF):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Uses EM wave frequencies in the radio spectrum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A transmitter will need to use analog circuitry with an antenna to transmit data.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 smtClean="0"/>
              <a:t>Longer distance communication is </a:t>
            </a:r>
            <a:r>
              <a:rPr lang="en-US" sz="1800" smtClean="0"/>
              <a:t>possible 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8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Arbitration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the method to arbitrate among some contending issues such as when two or more peripherals request service simultaneously.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Several situations exist in which multiple peripherals request service might form a single resource. For example: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Peripherals might share a single microprocessor that services their interrupt requests. 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Multiple peripherals might share a single DMA controller.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5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5364163"/>
          </a:xfrm>
        </p:spPr>
        <p:txBody>
          <a:bodyPr>
            <a:normAutofit/>
          </a:bodyPr>
          <a:lstStyle/>
          <a:p>
            <a:pPr marL="36576" indent="0">
              <a:lnSpc>
                <a:spcPct val="110000"/>
              </a:lnSpc>
              <a:buNone/>
            </a:pPr>
            <a:r>
              <a:rPr lang="en-US" dirty="0" smtClean="0"/>
              <a:t>In such situation, two or more peripherals may request service simultaneously. We therefore must decide which one of the</a:t>
            </a:r>
            <a:r>
              <a:rPr lang="en-US" dirty="0"/>
              <a:t> </a:t>
            </a:r>
            <a:r>
              <a:rPr lang="en-US" dirty="0" smtClean="0"/>
              <a:t>contending (competing) peripherals gets service and thus which peripherals need to wait.</a:t>
            </a:r>
          </a:p>
          <a:p>
            <a:pPr marL="36576" indent="0">
              <a:buNone/>
            </a:pPr>
            <a:r>
              <a:rPr lang="en-US" dirty="0" smtClean="0"/>
              <a:t>Several methods exist to resolve such situation called as arbitration methods.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Priority Based Arbitration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Daisy-Chain Arbitration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Network-Oriented Arbitration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Based Arbitration: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Single purpose processor ,arbitrating among multiple peripherals using vectored interrupt to request servicing from the microprocessor.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Each peripheral makes request  to arbiter, arbiter makes request to resource i.e. microprocessor.</a:t>
            </a:r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800" dirty="0" smtClean="0"/>
              <a:t>Arbiter after receiving  acknowledgement, provides the acknowledgement to exactly one peripheral, which permits the peripheral to put its interrupt vector address on the data bus.</a:t>
            </a:r>
          </a:p>
          <a:p>
            <a:pPr marL="36576" indent="0">
              <a:buClr>
                <a:schemeClr val="tx1"/>
              </a:buClr>
              <a:buSzPct val="90000"/>
              <a:buNone/>
            </a:pPr>
            <a:r>
              <a:rPr lang="en-US" sz="2800" dirty="0" smtClean="0"/>
              <a:t>Arbiter connected to system bus for configuration only (for configuring registers within the arbiter to set the priority schemes and/or the relative priorities of the devices).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2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4380405" cy="2667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90000"/>
              <a:buFont typeface="Franklin Gothic Book" pitchFamily="34" charset="0"/>
              <a:buAutoNum type="arabicPeriod"/>
            </a:pPr>
            <a:r>
              <a:rPr lang="en-US" altLang="en-US" sz="3200" dirty="0"/>
              <a:t>Microprocessor is executing its </a:t>
            </a:r>
            <a:r>
              <a:rPr lang="en-US" altLang="en-US" sz="3200" dirty="0" smtClean="0"/>
              <a:t>program.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0000"/>
              <a:buFont typeface="Franklin Gothic Book" pitchFamily="34" charset="0"/>
              <a:buAutoNum type="arabicPeriod"/>
            </a:pPr>
            <a:r>
              <a:rPr lang="en-US" altLang="en-US" sz="3200" dirty="0" smtClean="0"/>
              <a:t>Peripheral1 needs </a:t>
            </a:r>
            <a:r>
              <a:rPr lang="en-US" altLang="en-US" sz="3200" dirty="0"/>
              <a:t>servicing so asserts </a:t>
            </a:r>
            <a:r>
              <a:rPr lang="en-US" altLang="en-US" sz="3200" i="1" dirty="0" smtClean="0"/>
              <a:t>Ireq1</a:t>
            </a:r>
            <a:r>
              <a:rPr lang="en-US" altLang="en-US" sz="3200" dirty="0" smtClean="0"/>
              <a:t>. Peripheral2 also </a:t>
            </a:r>
            <a:r>
              <a:rPr lang="en-US" altLang="en-US" sz="3200" dirty="0"/>
              <a:t>needs servicing so asserts </a:t>
            </a:r>
            <a:r>
              <a:rPr lang="en-US" altLang="en-US" sz="3200" i="1" dirty="0"/>
              <a:t>Ireq2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lnSpc>
                <a:spcPct val="150000"/>
              </a:lnSpc>
              <a:buClr>
                <a:schemeClr val="tx1"/>
              </a:buClr>
              <a:buSzPct val="90000"/>
              <a:buFont typeface="Franklin Gothic Book" pitchFamily="34" charset="0"/>
              <a:buAutoNum type="arabicPeriod"/>
            </a:pPr>
            <a:r>
              <a:rPr lang="en-US" altLang="en-US" sz="3200" dirty="0" smtClean="0"/>
              <a:t>Priority </a:t>
            </a:r>
            <a:r>
              <a:rPr lang="en-US" altLang="en-US" sz="3200" dirty="0"/>
              <a:t>arbiter sees at least one </a:t>
            </a:r>
            <a:r>
              <a:rPr lang="en-US" altLang="en-US" sz="3200" i="1" dirty="0" err="1"/>
              <a:t>Ireq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 input </a:t>
            </a:r>
            <a:r>
              <a:rPr lang="en-US" altLang="en-US" sz="3200" dirty="0"/>
              <a:t>asserted, so asserts </a:t>
            </a:r>
            <a:r>
              <a:rPr lang="en-US" altLang="en-US" sz="3200" i="1" dirty="0" smtClean="0"/>
              <a:t>Int</a:t>
            </a:r>
            <a:r>
              <a:rPr lang="en-US" altLang="en-US" sz="3200" dirty="0" smtClean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0000"/>
              <a:buFont typeface="Franklin Gothic Book" pitchFamily="34" charset="0"/>
              <a:buAutoNum type="arabicPeriod"/>
            </a:pPr>
            <a:r>
              <a:rPr lang="en-US" altLang="en-US" sz="3200" dirty="0" smtClean="0"/>
              <a:t>Microprocessor </a:t>
            </a:r>
            <a:r>
              <a:rPr lang="en-US" altLang="en-US" sz="3200" dirty="0"/>
              <a:t>stops executing its program and stores its </a:t>
            </a:r>
            <a:r>
              <a:rPr lang="en-US" altLang="en-US" sz="3200" dirty="0" smtClean="0"/>
              <a:t>state.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0000"/>
              <a:buFont typeface="Franklin Gothic Book" pitchFamily="34" charset="0"/>
              <a:buAutoNum type="arabicPeriod"/>
            </a:pPr>
            <a:r>
              <a:rPr lang="en-US" altLang="en-US" sz="3200" dirty="0" smtClean="0"/>
              <a:t>Microprocessor </a:t>
            </a:r>
            <a:r>
              <a:rPr lang="en-US" altLang="en-US" sz="3200" dirty="0"/>
              <a:t>asserts </a:t>
            </a:r>
            <a:r>
              <a:rPr lang="en-US" altLang="en-US" sz="3200" i="1" dirty="0" err="1"/>
              <a:t>Inta</a:t>
            </a:r>
            <a:r>
              <a:rPr lang="en-US" altLang="en-US" sz="3200" dirty="0"/>
              <a:t>.</a:t>
            </a:r>
          </a:p>
          <a:p>
            <a:pPr marL="550926" indent="-514350">
              <a:buClr>
                <a:schemeClr val="tx1"/>
              </a:buClr>
              <a:buSzPct val="90000"/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67561" y="455197"/>
            <a:ext cx="5715000" cy="2401059"/>
            <a:chOff x="912" y="1012"/>
            <a:chExt cx="3190" cy="130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" y="1012"/>
              <a:ext cx="719" cy="130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400" dirty="0" smtClean="0"/>
                <a:t>Micro-</a:t>
              </a:r>
            </a:p>
            <a:p>
              <a:pPr algn="ctr"/>
              <a:r>
                <a:rPr lang="en-US" altLang="en-US" sz="1400" dirty="0" smtClean="0"/>
                <a:t>processor</a:t>
              </a:r>
              <a:endParaRPr lang="en-US" altLang="en-US" sz="14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400" dirty="0"/>
                <a:t>Priority </a:t>
              </a:r>
            </a:p>
            <a:p>
              <a:pPr algn="ctr"/>
              <a:r>
                <a:rPr lang="en-US" altLang="en-US" sz="1400" dirty="0"/>
                <a:t>arbiter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400" dirty="0"/>
                <a:t>Peripheral1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chemeClr val="tx1">
                  <a:lumMod val="95000"/>
                </a:schemeClr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171" y="1123"/>
              <a:ext cx="7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dirty="0"/>
                <a:t>System bus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 i="1" dirty="0"/>
                <a:t>5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 i="1"/>
                <a:t>7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395" y="1423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dirty="0" err="1"/>
                <a:t>Inta</a:t>
              </a:r>
              <a:endParaRPr lang="en-US" altLang="en-US" b="1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400" dirty="0"/>
                <a:t>Peripheral2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dirty="0"/>
                <a:t>Iack2</a:t>
              </a:r>
              <a:endParaRPr lang="en-US" altLang="en-US" b="1" dirty="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346" y="1872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dirty="0"/>
                <a:t>Iack1</a:t>
              </a:r>
              <a:endParaRPr lang="en-US" altLang="en-US" b="1" dirty="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346" y="2003"/>
              <a:ext cx="2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dirty="0"/>
                <a:t>Ireq2</a:t>
              </a: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2667" y="1702"/>
              <a:ext cx="616" cy="246"/>
            </a:xfrm>
            <a:custGeom>
              <a:avLst/>
              <a:gdLst>
                <a:gd name="T0" fmla="*/ 0 w 1080"/>
                <a:gd name="T1" fmla="*/ 2 h 360"/>
                <a:gd name="T2" fmla="*/ 3 w 1080"/>
                <a:gd name="T3" fmla="*/ 2 h 360"/>
                <a:gd name="T4" fmla="*/ 3 w 1080"/>
                <a:gd name="T5" fmla="*/ 0 h 360"/>
                <a:gd name="T6" fmla="*/ 0 60000 65536"/>
                <a:gd name="T7" fmla="*/ 0 60000 65536"/>
                <a:gd name="T8" fmla="*/ 0 60000 65536"/>
                <a:gd name="T9" fmla="*/ 0 w 1080"/>
                <a:gd name="T10" fmla="*/ 0 h 360"/>
                <a:gd name="T11" fmla="*/ 1080 w 108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2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/>
                <a:t>2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353" y="1752"/>
              <a:ext cx="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 i="1" dirty="0"/>
                <a:t>6</a:t>
              </a:r>
            </a:p>
          </p:txBody>
        </p:sp>
      </p:grpSp>
      <p:sp>
        <p:nvSpPr>
          <p:cNvPr id="32" name="Freeform 27"/>
          <p:cNvSpPr>
            <a:spLocks/>
          </p:cNvSpPr>
          <p:nvPr/>
        </p:nvSpPr>
        <p:spPr bwMode="auto">
          <a:xfrm>
            <a:off x="4026039" y="1728362"/>
            <a:ext cx="1886026" cy="657441"/>
          </a:xfrm>
          <a:custGeom>
            <a:avLst/>
            <a:gdLst>
              <a:gd name="T0" fmla="*/ 3929 w 864"/>
              <a:gd name="T1" fmla="*/ 0 h 216"/>
              <a:gd name="T2" fmla="*/ 3929 w 864"/>
              <a:gd name="T3" fmla="*/ 45818 h 216"/>
              <a:gd name="T4" fmla="*/ 0 w 864"/>
              <a:gd name="T5" fmla="*/ 45818 h 216"/>
              <a:gd name="T6" fmla="*/ 0 60000 65536"/>
              <a:gd name="T7" fmla="*/ 0 60000 65536"/>
              <a:gd name="T8" fmla="*/ 0 60000 65536"/>
              <a:gd name="T9" fmla="*/ 0 w 864"/>
              <a:gd name="T10" fmla="*/ 0 h 216"/>
              <a:gd name="T11" fmla="*/ 864 w 864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16">
                <a:moveTo>
                  <a:pt x="864" y="0"/>
                </a:moveTo>
                <a:lnTo>
                  <a:pt x="864" y="216"/>
                </a:lnTo>
                <a:lnTo>
                  <a:pt x="0" y="2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4026039" y="1761603"/>
            <a:ext cx="2146161" cy="918810"/>
          </a:xfrm>
          <a:custGeom>
            <a:avLst/>
            <a:gdLst>
              <a:gd name="T0" fmla="*/ 0 w 1080"/>
              <a:gd name="T1" fmla="*/ 4905 h 360"/>
              <a:gd name="T2" fmla="*/ 2238 w 1080"/>
              <a:gd name="T3" fmla="*/ 4905 h 360"/>
              <a:gd name="T4" fmla="*/ 2238 w 1080"/>
              <a:gd name="T5" fmla="*/ 0 h 360"/>
              <a:gd name="T6" fmla="*/ 0 60000 65536"/>
              <a:gd name="T7" fmla="*/ 0 60000 65536"/>
              <a:gd name="T8" fmla="*/ 0 60000 65536"/>
              <a:gd name="T9" fmla="*/ 0 w 1080"/>
              <a:gd name="T10" fmla="*/ 0 h 360"/>
              <a:gd name="T11" fmla="*/ 1080 w 1080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360">
                <a:moveTo>
                  <a:pt x="0" y="360"/>
                </a:moveTo>
                <a:lnTo>
                  <a:pt x="1080" y="360"/>
                </a:lnTo>
                <a:lnTo>
                  <a:pt x="1080" y="0"/>
                </a:lnTo>
              </a:path>
            </a:pathLst>
          </a:custGeom>
          <a:noFill/>
          <a:ln w="9525">
            <a:solidFill>
              <a:schemeClr val="tx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1713406" y="1549852"/>
            <a:ext cx="311727" cy="2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dirty="0" err="1" smtClean="0"/>
              <a:t>Int</a:t>
            </a:r>
            <a:endParaRPr lang="en-US" alt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470023" y="1752512"/>
            <a:ext cx="5100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Ireq1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1814" y="1728362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026039" y="1728362"/>
            <a:ext cx="717412" cy="276999"/>
          </a:xfrm>
          <a:custGeom>
            <a:avLst/>
            <a:gdLst>
              <a:gd name="T0" fmla="*/ 3929 w 864"/>
              <a:gd name="T1" fmla="*/ 0 h 216"/>
              <a:gd name="T2" fmla="*/ 3929 w 864"/>
              <a:gd name="T3" fmla="*/ 45818 h 216"/>
              <a:gd name="T4" fmla="*/ 0 w 864"/>
              <a:gd name="T5" fmla="*/ 45818 h 216"/>
              <a:gd name="T6" fmla="*/ 0 60000 65536"/>
              <a:gd name="T7" fmla="*/ 0 60000 65536"/>
              <a:gd name="T8" fmla="*/ 0 60000 65536"/>
              <a:gd name="T9" fmla="*/ 0 w 864"/>
              <a:gd name="T10" fmla="*/ 0 h 216"/>
              <a:gd name="T11" fmla="*/ 864 w 864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16">
                <a:moveTo>
                  <a:pt x="864" y="0"/>
                </a:moveTo>
                <a:lnTo>
                  <a:pt x="864" y="216"/>
                </a:lnTo>
                <a:lnTo>
                  <a:pt x="0" y="2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471895" y="2902145"/>
            <a:ext cx="310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Fig: Arbitration using a priority arbiter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982542" y="3352800"/>
            <a:ext cx="3801779" cy="275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300" dirty="0" smtClean="0"/>
              <a:t>6. Priority arbiter asserts </a:t>
            </a:r>
            <a:r>
              <a:rPr lang="en-US" altLang="en-US" sz="1300" i="1" dirty="0" smtClean="0"/>
              <a:t>Iack1</a:t>
            </a:r>
            <a:r>
              <a:rPr lang="en-US" altLang="en-US" sz="1300" dirty="0" smtClean="0"/>
              <a:t> to acknowledge Peripheral1.</a:t>
            </a:r>
          </a:p>
          <a:p>
            <a:pPr>
              <a:lnSpc>
                <a:spcPct val="150000"/>
              </a:lnSpc>
            </a:pPr>
            <a:r>
              <a:rPr lang="en-US" altLang="en-US" sz="1300" dirty="0" smtClean="0"/>
              <a:t>7. Peripheral1 puts its interrupt address vector on the system bus</a:t>
            </a:r>
          </a:p>
          <a:p>
            <a:pPr>
              <a:lnSpc>
                <a:spcPct val="150000"/>
              </a:lnSpc>
            </a:pPr>
            <a:r>
              <a:rPr lang="en-US" altLang="en-US" sz="1300" dirty="0" smtClean="0"/>
              <a:t>8. Microprocessor jumps to the address of ISR read from data bus, ISR executes and returns (and completes handshake with arbiter).</a:t>
            </a:r>
            <a:endParaRPr lang="en-US" altLang="en-US" sz="1300" b="1" dirty="0" smtClean="0"/>
          </a:p>
          <a:p>
            <a:pPr>
              <a:lnSpc>
                <a:spcPct val="150000"/>
              </a:lnSpc>
            </a:pPr>
            <a:r>
              <a:rPr lang="en-US" altLang="en-US" sz="1300" dirty="0" smtClean="0"/>
              <a:t>9. Microprocessor resumes executing its program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Priority: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/>
          <a:lstStyle/>
          <a:p>
            <a:pPr marL="550926" indent="-51435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dirty="0" smtClean="0"/>
              <a:t>Fixed Priority: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 Each peripheral has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unique </a:t>
            </a:r>
            <a:r>
              <a:rPr lang="en-US" altLang="en-US" sz="2800" dirty="0" smtClean="0"/>
              <a:t>rank.</a:t>
            </a:r>
            <a:endParaRPr lang="en-US" altLang="en-US" sz="2800" dirty="0"/>
          </a:p>
          <a:p>
            <a:pPr lvl="1">
              <a:buClr>
                <a:schemeClr val="tx1"/>
              </a:buClr>
            </a:pPr>
            <a:r>
              <a:rPr lang="en-US" altLang="en-US" dirty="0" smtClean="0"/>
              <a:t>H</a:t>
            </a:r>
            <a:r>
              <a:rPr lang="en-US" altLang="en-US" sz="2800" dirty="0" smtClean="0"/>
              <a:t>ighest rank </a:t>
            </a:r>
            <a:r>
              <a:rPr lang="en-US" altLang="en-US" sz="2800" dirty="0"/>
              <a:t>chosen first with simultaneous </a:t>
            </a:r>
            <a:r>
              <a:rPr lang="en-US" altLang="en-US" sz="2800" dirty="0" smtClean="0"/>
              <a:t>requests.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/>
              <a:t>preferred when clear difference in rank between </a:t>
            </a:r>
            <a:r>
              <a:rPr lang="en-US" altLang="en-US" sz="2800" dirty="0" smtClean="0"/>
              <a:t>peripherals.</a:t>
            </a:r>
          </a:p>
          <a:p>
            <a:pPr marL="660654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en-US" sz="3200" dirty="0" smtClean="0"/>
              <a:t>Rotating Priority:</a:t>
            </a:r>
          </a:p>
          <a:p>
            <a:pPr marL="905256" lvl="1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z="2800" dirty="0"/>
              <a:t>priority changed based on history of servicing</a:t>
            </a:r>
          </a:p>
          <a:p>
            <a:pPr marL="905256" lvl="1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z="2800" dirty="0"/>
              <a:t>better distribution of servicing especially among peripherals with similar priority </a:t>
            </a:r>
            <a:r>
              <a:rPr lang="en-US" altLang="en-US" sz="2800" dirty="0" smtClean="0"/>
              <a:t>demands</a:t>
            </a:r>
            <a:endParaRPr lang="en-US" altLang="en-US" sz="2800" dirty="0"/>
          </a:p>
          <a:p>
            <a:pPr marL="731520" lvl="2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Daisy-Chain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562600"/>
          </a:xfrm>
        </p:spPr>
        <p:txBody>
          <a:bodyPr/>
          <a:lstStyle/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Arbitration is done by peripherals themselves.</a:t>
            </a:r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 smtClean="0"/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/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 smtClean="0"/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/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Each peripherals has a request input and a request output plus an acknowledge input and an acknowledge output.</a:t>
            </a:r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sz="24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72129" y="1791505"/>
            <a:ext cx="5767359" cy="2555891"/>
            <a:chOff x="982" y="1030"/>
            <a:chExt cx="3232" cy="1207"/>
          </a:xfrm>
          <a:solidFill>
            <a:schemeClr val="bg1">
              <a:lumMod val="75000"/>
              <a:lumOff val="2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2" y="1030"/>
              <a:ext cx="529" cy="11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 sz="1400" dirty="0" smtClean="0">
                  <a:sym typeface="Symbol" pitchFamily="18" charset="2"/>
                </a:rPr>
                <a:t>Microprocessor</a:t>
              </a:r>
              <a:endParaRPr lang="en-US" altLang="en-US" sz="1400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511" y="1240"/>
              <a:ext cx="2703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511" y="1764"/>
              <a:ext cx="15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83" y="1694"/>
              <a:ext cx="190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/>
                <a:t>Int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511" y="1659"/>
              <a:ext cx="15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283" y="1555"/>
              <a:ext cx="190" cy="10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dirty="0" err="1"/>
                <a:t>Inta</a:t>
              </a:r>
              <a:endParaRPr lang="en-US" altLang="en-US" b="1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669" y="1453"/>
              <a:ext cx="672" cy="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/>
                <a:t>Peripheral1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03" y="1243"/>
              <a:ext cx="0" cy="21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82" y="1243"/>
              <a:ext cx="0" cy="21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94" y="1612"/>
              <a:ext cx="275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noProof="1"/>
                <a:t>Ack_in</a:t>
              </a:r>
              <a:endParaRPr lang="en-US" altLang="en-US" b="1" noProof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984" y="1612"/>
              <a:ext cx="324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/>
                <a:t>Ack_out</a:t>
              </a:r>
              <a:endParaRPr lang="en-US" altLang="en-US" b="1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694" y="1717"/>
              <a:ext cx="300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noProof="1"/>
                <a:t>Req_out</a:t>
              </a:r>
              <a:endParaRPr lang="en-US" altLang="en-US" b="1" noProof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35" y="1717"/>
              <a:ext cx="273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/>
                <a:t>Req_in</a:t>
              </a:r>
              <a:endParaRPr lang="en-US" altLang="en-US" b="1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948" y="1453"/>
              <a:ext cx="670" cy="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en-US"/>
                <a:t>Peripheral2</a:t>
              </a: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344" y="1659"/>
              <a:ext cx="607" cy="2"/>
            </a:xfrm>
            <a:custGeom>
              <a:avLst/>
              <a:gdLst>
                <a:gd name="T0" fmla="*/ 0 w 1148"/>
                <a:gd name="T1" fmla="*/ 0 h 3"/>
                <a:gd name="T2" fmla="*/ 7 w 1148"/>
                <a:gd name="T3" fmla="*/ 1 h 3"/>
                <a:gd name="T4" fmla="*/ 0 60000 65536"/>
                <a:gd name="T5" fmla="*/ 0 60000 65536"/>
                <a:gd name="T6" fmla="*/ 0 w 1148"/>
                <a:gd name="T7" fmla="*/ 0 h 3"/>
                <a:gd name="T8" fmla="*/ 1148 w 114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8" h="3">
                  <a:moveTo>
                    <a:pt x="0" y="0"/>
                  </a:moveTo>
                  <a:lnTo>
                    <a:pt x="1148" y="3"/>
                  </a:ln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344" y="1763"/>
              <a:ext cx="607" cy="1"/>
            </a:xfrm>
            <a:custGeom>
              <a:avLst/>
              <a:gdLst>
                <a:gd name="T0" fmla="*/ 7 w 1148"/>
                <a:gd name="T1" fmla="*/ 0 h 3"/>
                <a:gd name="T2" fmla="*/ 0 w 1148"/>
                <a:gd name="T3" fmla="*/ 0 h 3"/>
                <a:gd name="T4" fmla="*/ 0 60000 65536"/>
                <a:gd name="T5" fmla="*/ 0 60000 65536"/>
                <a:gd name="T6" fmla="*/ 0 w 1148"/>
                <a:gd name="T7" fmla="*/ 0 h 3"/>
                <a:gd name="T8" fmla="*/ 1148 w 114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8" h="3">
                  <a:moveTo>
                    <a:pt x="1148" y="0"/>
                  </a:moveTo>
                  <a:lnTo>
                    <a:pt x="0" y="3"/>
                  </a:ln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969" y="1612"/>
              <a:ext cx="267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noProof="1"/>
                <a:t>Ack_in</a:t>
              </a:r>
              <a:endParaRPr lang="en-US" altLang="en-US" b="1" noProof="1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79" y="1612"/>
              <a:ext cx="307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/>
                <a:t>Ack_out</a:t>
              </a:r>
              <a:endParaRPr lang="en-US" altLang="en-US" b="1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969" y="1717"/>
              <a:ext cx="307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noProof="1" smtClean="0"/>
                <a:t>Req_out</a:t>
              </a:r>
              <a:endParaRPr lang="en-US" altLang="en-US" b="1" noProof="1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318" y="1717"/>
              <a:ext cx="268" cy="10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/>
                <a:t>Req_in</a:t>
              </a:r>
              <a:endParaRPr lang="en-US" altLang="en-US" b="1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621" y="1659"/>
              <a:ext cx="457" cy="3"/>
            </a:xfrm>
            <a:custGeom>
              <a:avLst/>
              <a:gdLst>
                <a:gd name="T0" fmla="*/ 0 w 886"/>
                <a:gd name="T1" fmla="*/ 1 h 6"/>
                <a:gd name="T2" fmla="*/ 5 w 886"/>
                <a:gd name="T3" fmla="*/ 0 h 6"/>
                <a:gd name="T4" fmla="*/ 0 60000 65536"/>
                <a:gd name="T5" fmla="*/ 0 60000 65536"/>
                <a:gd name="T6" fmla="*/ 0 w 886"/>
                <a:gd name="T7" fmla="*/ 0 h 6"/>
                <a:gd name="T8" fmla="*/ 886 w 88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6" h="6">
                  <a:moveTo>
                    <a:pt x="0" y="6"/>
                  </a:moveTo>
                  <a:lnTo>
                    <a:pt x="886" y="0"/>
                  </a:ln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621" y="1763"/>
              <a:ext cx="440" cy="1"/>
            </a:xfrm>
            <a:custGeom>
              <a:avLst/>
              <a:gdLst>
                <a:gd name="T0" fmla="*/ 5 w 833"/>
                <a:gd name="T1" fmla="*/ 0 h 3"/>
                <a:gd name="T2" fmla="*/ 0 w 833"/>
                <a:gd name="T3" fmla="*/ 0 h 3"/>
                <a:gd name="T4" fmla="*/ 0 60000 65536"/>
                <a:gd name="T5" fmla="*/ 0 60000 65536"/>
                <a:gd name="T6" fmla="*/ 0 w 833"/>
                <a:gd name="T7" fmla="*/ 0 h 3"/>
                <a:gd name="T8" fmla="*/ 833 w 8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3" h="3">
                  <a:moveTo>
                    <a:pt x="833" y="0"/>
                  </a:moveTo>
                  <a:lnTo>
                    <a:pt x="0" y="3"/>
                  </a:ln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35" y="2097"/>
              <a:ext cx="1715" cy="140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lvl1pPr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 dirty="0"/>
                <a:t>Daisy-chain </a:t>
              </a:r>
              <a:r>
                <a:rPr lang="en-US" altLang="en-US" b="1" dirty="0" smtClean="0"/>
                <a:t>Arbitration</a:t>
              </a:r>
              <a:endParaRPr lang="en-US" altLang="en-US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10500" y="190579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Bus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96802" y="3167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SzPct val="90000"/>
              <a:buFont typeface="Arial" pitchFamily="34" charset="0"/>
              <a:buChar char="•"/>
            </a:pPr>
            <a:r>
              <a:rPr lang="en-US" altLang="en-US" sz="2400" dirty="0" smtClean="0"/>
              <a:t>Peripherals are </a:t>
            </a:r>
            <a:r>
              <a:rPr lang="en-US" altLang="en-US" sz="2400" dirty="0"/>
              <a:t>connected to each other in daisy-chain </a:t>
            </a:r>
            <a:r>
              <a:rPr lang="en-US" altLang="en-US" sz="2400" dirty="0" smtClean="0"/>
              <a:t>manner.</a:t>
            </a:r>
            <a:endParaRPr lang="en-US" altLang="en-US" sz="2400" dirty="0"/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altLang="en-US" sz="2000" dirty="0"/>
              <a:t>One peripheral connected to resource, all others connected “</a:t>
            </a:r>
            <a:r>
              <a:rPr lang="en-US" altLang="en-US" sz="2000" dirty="0" smtClean="0"/>
              <a:t>up stream</a:t>
            </a:r>
            <a:r>
              <a:rPr lang="en-US" altLang="en-US" sz="2000" dirty="0"/>
              <a:t>”</a:t>
            </a:r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altLang="en-US" sz="2000" dirty="0"/>
              <a:t>Peripheral’s </a:t>
            </a:r>
            <a:r>
              <a:rPr lang="en-US" altLang="en-US" sz="2000" i="1" dirty="0" err="1"/>
              <a:t>req</a:t>
            </a:r>
            <a:r>
              <a:rPr lang="en-US" altLang="en-US" sz="2000" dirty="0"/>
              <a:t> flows “downstream” to </a:t>
            </a:r>
            <a:r>
              <a:rPr lang="en-US" altLang="en-US" sz="2000" dirty="0" smtClean="0"/>
              <a:t>resource, if it requires servicing .</a:t>
            </a:r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altLang="en-US" sz="2000" dirty="0" smtClean="0"/>
              <a:t>resource’s </a:t>
            </a:r>
            <a:r>
              <a:rPr lang="en-US" altLang="en-US" sz="2000" i="1" dirty="0" err="1"/>
              <a:t>ack</a:t>
            </a:r>
            <a:r>
              <a:rPr lang="en-US" altLang="en-US" sz="2000" dirty="0"/>
              <a:t> flows “upstream” to </a:t>
            </a:r>
            <a:r>
              <a:rPr lang="en-US" altLang="en-US" sz="2000" dirty="0" smtClean="0"/>
              <a:t>the next requesting peripheral, if doesn’t need service.</a:t>
            </a:r>
            <a:endParaRPr lang="en-US" altLang="en-US" sz="2000" dirty="0"/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altLang="en-US" sz="2000" dirty="0"/>
              <a:t>Closest </a:t>
            </a:r>
            <a:r>
              <a:rPr lang="en-US" altLang="en-US" sz="2000" dirty="0" smtClean="0"/>
              <a:t>peripheral to the microprocessor (</a:t>
            </a:r>
            <a:r>
              <a:rPr lang="en-US" altLang="en-US" sz="2000" dirty="0" smtClean="0">
                <a:latin typeface="Cambria"/>
                <a:ea typeface="Cambria"/>
              </a:rPr>
              <a:t>𝛍p)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has highest </a:t>
            </a:r>
            <a:r>
              <a:rPr lang="en-US" altLang="en-US" sz="2000" dirty="0" smtClean="0"/>
              <a:t>priority.</a:t>
            </a:r>
            <a:endParaRPr lang="en-US" altLang="en-US" sz="2000" dirty="0"/>
          </a:p>
          <a:p>
            <a:pPr marL="36576" indent="0">
              <a:buClr>
                <a:schemeClr val="tx1"/>
              </a:buClr>
              <a:buSzPct val="9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Network-Oriented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 marL="274320" indent="-274320">
              <a:lnSpc>
                <a:spcPct val="170000"/>
              </a:lnSpc>
              <a:spcBef>
                <a:spcPts val="580"/>
              </a:spcBef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/>
              <a:t>When multiple microprocessors share a bus </a:t>
            </a:r>
            <a:r>
              <a:rPr lang="en-US" dirty="0" smtClean="0"/>
              <a:t>(called </a:t>
            </a:r>
            <a:r>
              <a:rPr lang="en-US" dirty="0"/>
              <a:t>a </a:t>
            </a:r>
            <a:r>
              <a:rPr lang="en-US" dirty="0" smtClean="0"/>
              <a:t>network), arbitration is typically </a:t>
            </a:r>
            <a:r>
              <a:rPr lang="en-US" dirty="0"/>
              <a:t>built into bus </a:t>
            </a:r>
            <a:r>
              <a:rPr lang="en-US" dirty="0" smtClean="0"/>
              <a:t>protocols since bus serves as the only connection among the ups.</a:t>
            </a:r>
            <a:endParaRPr lang="en-US" dirty="0"/>
          </a:p>
          <a:p>
            <a:pPr marL="457200" indent="-457200">
              <a:lnSpc>
                <a:spcPct val="170000"/>
              </a:lnSpc>
              <a:spcBef>
                <a:spcPts val="37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/>
              <a:t>Separate processors may try to write simultaneously causing </a:t>
            </a:r>
            <a:r>
              <a:rPr lang="en-US" dirty="0" smtClean="0"/>
              <a:t>collisions, so processor detects this collisions and;</a:t>
            </a:r>
            <a:endParaRPr lang="en-US" dirty="0"/>
          </a:p>
          <a:p>
            <a:pPr lvl="1" indent="-457200">
              <a:lnSpc>
                <a:spcPct val="17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Stop transmitting their data</a:t>
            </a:r>
          </a:p>
          <a:p>
            <a:pPr lvl="1" indent="-457200">
              <a:lnSpc>
                <a:spcPct val="17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Wait for some time and transmit again</a:t>
            </a:r>
            <a:endParaRPr lang="en-US" dirty="0"/>
          </a:p>
          <a:p>
            <a:pPr lvl="1" indent="-457200">
              <a:lnSpc>
                <a:spcPct val="17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/>
              <a:t>Don’t </a:t>
            </a:r>
            <a:r>
              <a:rPr lang="en-US" dirty="0" smtClean="0"/>
              <a:t>start </a:t>
            </a:r>
            <a:r>
              <a:rPr lang="en-US" dirty="0"/>
              <a:t>sending again at same </a:t>
            </a:r>
            <a:r>
              <a:rPr lang="en-US" dirty="0" smtClean="0"/>
              <a:t>time or must at least use statistical methods</a:t>
            </a:r>
            <a:endParaRPr lang="en-US" sz="1550" dirty="0"/>
          </a:p>
          <a:p>
            <a:pPr marL="274320" indent="-274320">
              <a:lnSpc>
                <a:spcPct val="17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1315</TotalTime>
  <Words>920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Arbitration  and  Communication Protocols</vt:lpstr>
      <vt:lpstr>Arbitration:</vt:lpstr>
      <vt:lpstr>PowerPoint Presentation</vt:lpstr>
      <vt:lpstr>Priority Based Arbitration:</vt:lpstr>
      <vt:lpstr>PowerPoint Presentation</vt:lpstr>
      <vt:lpstr>Types of Priority:</vt:lpstr>
      <vt:lpstr>Daisy-Chain Arbitration</vt:lpstr>
      <vt:lpstr>PowerPoint Presentation</vt:lpstr>
      <vt:lpstr>Network-Oriented Arbitration</vt:lpstr>
      <vt:lpstr>Advanced Communication Principles</vt:lpstr>
      <vt:lpstr>Parallel Communication:</vt:lpstr>
      <vt:lpstr>Wireless Communication: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Arbitration  and  Communication Protocols</dc:title>
  <dc:creator>Dell</dc:creator>
  <cp:lastModifiedBy>Dell</cp:lastModifiedBy>
  <cp:revision>26</cp:revision>
  <dcterms:created xsi:type="dcterms:W3CDTF">2022-02-07T08:17:12Z</dcterms:created>
  <dcterms:modified xsi:type="dcterms:W3CDTF">2022-02-08T06:26:47Z</dcterms:modified>
</cp:coreProperties>
</file>