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B3145-8FC7-42AC-B703-D43E9515F0F0}" v="63" dt="2021-04-22T17:50:53.156"/>
    <p1510:client id="{97AA5C07-4E50-4138-B477-B89BDB5337C8}" v="2390" dt="2020-11-23T18:03:42.474"/>
    <p1510:client id="{AAC5971E-DC4E-4B19-8BAF-7AC47E1B70AE}" v="3" dt="2020-12-04T13:48:00.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4/22/2021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2477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4/22/2021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3300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4/22/2021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9819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4/22/2021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6239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4/22/2021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7167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4/22/2021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2910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4/22/2021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6197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4/22/2021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665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4/22/2021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6874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4/22/2021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6094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4/22/2021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4702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4/22/2021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7659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4/22/2021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72325230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7" r:id="rId7"/>
    <p:sldLayoutId id="2147483688" r:id="rId8"/>
    <p:sldLayoutId id="2147483689" r:id="rId9"/>
    <p:sldLayoutId id="2147483690" r:id="rId10"/>
    <p:sldLayoutId id="2147483691" r:id="rId11"/>
    <p:sldLayoutId id="2147483693"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nishLearnsToCode/deblur-imag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8" y="643467"/>
            <a:ext cx="4620584" cy="4567137"/>
          </a:xfrm>
        </p:spPr>
        <p:txBody>
          <a:bodyPr>
            <a:normAutofit/>
          </a:bodyPr>
          <a:lstStyle/>
          <a:p>
            <a:r>
              <a:rPr lang="en-US" sz="3400" dirty="0">
                <a:ea typeface="+mj-lt"/>
                <a:cs typeface="+mj-lt"/>
              </a:rPr>
              <a:t>A Novel a-Posteriori Approach For Eliminating Degradation In Images Caused By Point Spread Functions (PSF) and Restoring Images To Original State</a:t>
            </a:r>
          </a:p>
        </p:txBody>
      </p:sp>
      <p:sp>
        <p:nvSpPr>
          <p:cNvPr id="3" name="Subtitle 2"/>
          <p:cNvSpPr>
            <a:spLocks noGrp="1"/>
          </p:cNvSpPr>
          <p:nvPr>
            <p:ph type="subTitle" idx="1"/>
          </p:nvPr>
        </p:nvSpPr>
        <p:spPr>
          <a:xfrm>
            <a:off x="643467" y="5277684"/>
            <a:ext cx="4620584" cy="775494"/>
          </a:xfrm>
        </p:spPr>
        <p:txBody>
          <a:bodyPr vert="horz" lIns="91440" tIns="45720" rIns="91440" bIns="45720" rtlCol="0" anchor="t">
            <a:noAutofit/>
          </a:bodyPr>
          <a:lstStyle/>
          <a:p>
            <a:pPr>
              <a:lnSpc>
                <a:spcPct val="90000"/>
              </a:lnSpc>
            </a:pPr>
            <a:r>
              <a:rPr lang="en-US" sz="1200" dirty="0">
                <a:cs typeface="Calibri"/>
              </a:rPr>
              <a:t>Delhi Technological University (DTU)</a:t>
            </a:r>
            <a:endParaRPr lang="en-US" sz="1200">
              <a:cs typeface="Calibri"/>
            </a:endParaRPr>
          </a:p>
          <a:p>
            <a:pPr>
              <a:lnSpc>
                <a:spcPct val="90000"/>
              </a:lnSpc>
            </a:pPr>
            <a:r>
              <a:rPr lang="en-US" sz="1200" u="sng" dirty="0">
                <a:cs typeface="Calibri"/>
              </a:rPr>
              <a:t>Partial differential equations (MC-406)</a:t>
            </a:r>
          </a:p>
          <a:p>
            <a:pPr>
              <a:lnSpc>
                <a:spcPct val="90000"/>
              </a:lnSpc>
            </a:pPr>
            <a:r>
              <a:rPr lang="en-US" sz="1200" b="1" dirty="0">
                <a:cs typeface="Calibri"/>
              </a:rPr>
              <a:t>Anish Sachdeva</a:t>
            </a:r>
          </a:p>
          <a:p>
            <a:pPr>
              <a:lnSpc>
                <a:spcPct val="90000"/>
              </a:lnSpc>
            </a:pPr>
            <a:r>
              <a:rPr lang="en-US" sz="1200" dirty="0">
                <a:cs typeface="Calibri"/>
              </a:rPr>
              <a:t>DTU/2K16/MC/13</a:t>
            </a:r>
          </a:p>
        </p:txBody>
      </p:sp>
      <p:pic>
        <p:nvPicPr>
          <p:cNvPr id="12" name="Picture 3">
            <a:extLst>
              <a:ext uri="{FF2B5EF4-FFF2-40B4-BE49-F238E27FC236}">
                <a16:creationId xmlns:a16="http://schemas.microsoft.com/office/drawing/2014/main" id="{72F2B8BB-F9C3-40B7-B955-71DF587BAEF4}"/>
              </a:ext>
            </a:extLst>
          </p:cNvPr>
          <p:cNvPicPr>
            <a:picLocks noChangeAspect="1"/>
          </p:cNvPicPr>
          <p:nvPr/>
        </p:nvPicPr>
        <p:blipFill rotWithShape="1">
          <a:blip r:embed="rId2"/>
          <a:srcRect r="9185" b="-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8C6B-4575-4DD3-A034-E2F8D72536B7}"/>
              </a:ext>
            </a:extLst>
          </p:cNvPr>
          <p:cNvSpPr>
            <a:spLocks noGrp="1"/>
          </p:cNvSpPr>
          <p:nvPr>
            <p:ph type="title"/>
          </p:nvPr>
        </p:nvSpPr>
        <p:spPr/>
        <p:txBody>
          <a:bodyPr/>
          <a:lstStyle/>
          <a:p>
            <a:r>
              <a:rPr lang="en-US"/>
              <a:t>Non-Blind Image Restoration</a:t>
            </a:r>
          </a:p>
        </p:txBody>
      </p:sp>
      <p:sp>
        <p:nvSpPr>
          <p:cNvPr id="3" name="Content Placeholder 2">
            <a:extLst>
              <a:ext uri="{FF2B5EF4-FFF2-40B4-BE49-F238E27FC236}">
                <a16:creationId xmlns:a16="http://schemas.microsoft.com/office/drawing/2014/main" id="{9D3D11CA-30A8-4821-A542-9B7F92A221FF}"/>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US" dirty="0">
                <a:ea typeface="+mn-lt"/>
                <a:cs typeface="+mn-lt"/>
              </a:rPr>
              <a:t>The first type non blind restoration technique includes that utilizes some knowledge about the blur kernel during revival of the image while the second type blind image restoration technique tries to estimate both the original image and the degradation (blur) from the degraded/blurred image, without any knowledge of the imaging system. In the non blind restoration technique, the blur kernel or degradation function is given and the degradation/convolution process is reverted using known restoration algorithms. </a:t>
            </a:r>
          </a:p>
          <a:p>
            <a:pPr marL="0" indent="0">
              <a:buNone/>
            </a:pPr>
            <a:endParaRPr lang="en-US" dirty="0">
              <a:ea typeface="+mn-lt"/>
              <a:cs typeface="+mn-lt"/>
            </a:endParaRPr>
          </a:p>
          <a:p>
            <a:pPr marL="0" indent="0">
              <a:buNone/>
            </a:pPr>
            <a:r>
              <a:rPr lang="en-US">
                <a:ea typeface="+mn-lt"/>
                <a:cs typeface="+mn-lt"/>
              </a:rPr>
              <a:t>In the second </a:t>
            </a:r>
            <a:r>
              <a:rPr lang="en-US" dirty="0">
                <a:ea typeface="+mn-lt"/>
                <a:cs typeface="+mn-lt"/>
              </a:rPr>
              <a:t>type that is blind image deconvolution, the degraded image c(x; y), is expected to be a two dimensional convolution of the actual image </a:t>
            </a:r>
            <a:r>
              <a:rPr lang="en-US">
                <a:ea typeface="+mn-lt"/>
                <a:cs typeface="+mn-lt"/>
              </a:rPr>
              <a:t>i(x; y) with the blur kernel(degradation function), also known as </a:t>
            </a:r>
            <a:r>
              <a:rPr lang="en-US" dirty="0">
                <a:ea typeface="+mn-lt"/>
                <a:cs typeface="+mn-lt"/>
              </a:rPr>
              <a:t>point spread function (PSF), d(x; y). The relation between the discussed </a:t>
            </a:r>
            <a:r>
              <a:rPr lang="en-US">
                <a:ea typeface="+mn-lt"/>
                <a:cs typeface="+mn-lt"/>
              </a:rPr>
              <a:t>parameters is given by: </a:t>
            </a:r>
            <a:endParaRPr lang="en-US"/>
          </a:p>
        </p:txBody>
      </p:sp>
      <p:pic>
        <p:nvPicPr>
          <p:cNvPr id="4" name="Picture 4" descr="A picture containing text&#10;&#10;Description automatically generated">
            <a:extLst>
              <a:ext uri="{FF2B5EF4-FFF2-40B4-BE49-F238E27FC236}">
                <a16:creationId xmlns:a16="http://schemas.microsoft.com/office/drawing/2014/main" id="{97A54051-2B7C-4015-935F-D5306FEB096D}"/>
              </a:ext>
            </a:extLst>
          </p:cNvPr>
          <p:cNvPicPr>
            <a:picLocks noChangeAspect="1"/>
          </p:cNvPicPr>
          <p:nvPr/>
        </p:nvPicPr>
        <p:blipFill>
          <a:blip r:embed="rId2"/>
          <a:stretch>
            <a:fillRect/>
          </a:stretch>
        </p:blipFill>
        <p:spPr>
          <a:xfrm>
            <a:off x="4148254" y="5967719"/>
            <a:ext cx="2743200" cy="405245"/>
          </a:xfrm>
          <a:prstGeom prst="rect">
            <a:avLst/>
          </a:prstGeom>
        </p:spPr>
      </p:pic>
    </p:spTree>
    <p:extLst>
      <p:ext uri="{BB962C8B-B14F-4D97-AF65-F5344CB8AC3E}">
        <p14:creationId xmlns:p14="http://schemas.microsoft.com/office/powerpoint/2010/main" val="128827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F477-025C-4316-AF88-5F6262DD94B2}"/>
              </a:ext>
            </a:extLst>
          </p:cNvPr>
          <p:cNvSpPr>
            <a:spLocks noGrp="1"/>
          </p:cNvSpPr>
          <p:nvPr>
            <p:ph type="title"/>
          </p:nvPr>
        </p:nvSpPr>
        <p:spPr/>
        <p:txBody>
          <a:bodyPr/>
          <a:lstStyle/>
          <a:p>
            <a:r>
              <a:rPr lang="en-US"/>
              <a:t>Motivation For Blind Image Deblurring</a:t>
            </a:r>
          </a:p>
        </p:txBody>
      </p:sp>
      <p:sp>
        <p:nvSpPr>
          <p:cNvPr id="3" name="Content Placeholder 2">
            <a:extLst>
              <a:ext uri="{FF2B5EF4-FFF2-40B4-BE49-F238E27FC236}">
                <a16:creationId xmlns:a16="http://schemas.microsoft.com/office/drawing/2014/main" id="{7269A409-6437-4BFF-B4AC-0570D5196627}"/>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Inspite of being difficult problem, the blind image deconvolution has enjoyed wide application area in most of the practical scenarios. The major motivations behind blind image deconvolution can be focused as:</a:t>
            </a:r>
            <a:endParaRPr lang="en-US"/>
          </a:p>
          <a:p>
            <a:pPr marL="0" indent="0">
              <a:buNone/>
            </a:pPr>
            <a:endParaRPr lang="en-US" dirty="0">
              <a:ea typeface="+mn-lt"/>
              <a:cs typeface="+mn-lt"/>
            </a:endParaRPr>
          </a:p>
          <a:p>
            <a:pPr marL="0" indent="0">
              <a:buNone/>
            </a:pPr>
            <a:r>
              <a:rPr lang="en-US">
                <a:ea typeface="+mn-lt"/>
                <a:cs typeface="+mn-lt"/>
              </a:rPr>
              <a:t>1. Use of high cost adaptive-optics systems to overcome the blurring problem in astronomical imaging is impractical for analyzing some observation</a:t>
            </a:r>
            <a:endParaRPr lang="en-US"/>
          </a:p>
          <a:p>
            <a:pPr marL="0" indent="0">
              <a:buNone/>
            </a:pPr>
            <a:endParaRPr lang="en-US" dirty="0">
              <a:ea typeface="+mn-lt"/>
              <a:cs typeface="+mn-lt"/>
            </a:endParaRPr>
          </a:p>
        </p:txBody>
      </p:sp>
    </p:spTree>
    <p:extLst>
      <p:ext uri="{BB962C8B-B14F-4D97-AF65-F5344CB8AC3E}">
        <p14:creationId xmlns:p14="http://schemas.microsoft.com/office/powerpoint/2010/main" val="4291038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F6A6D-9754-4D8B-AC93-B87CD6726464}"/>
              </a:ext>
            </a:extLst>
          </p:cNvPr>
          <p:cNvSpPr>
            <a:spLocks noGrp="1"/>
          </p:cNvSpPr>
          <p:nvPr>
            <p:ph idx="1"/>
          </p:nvPr>
        </p:nvSpPr>
        <p:spPr>
          <a:xfrm>
            <a:off x="838200" y="208900"/>
            <a:ext cx="10515600" cy="5963300"/>
          </a:xfrm>
        </p:spPr>
        <p:txBody>
          <a:bodyPr vert="horz" lIns="91440" tIns="45720" rIns="91440" bIns="45720" rtlCol="0" anchor="t">
            <a:normAutofit/>
          </a:bodyPr>
          <a:lstStyle/>
          <a:p>
            <a:pPr marL="0" indent="0">
              <a:buNone/>
            </a:pPr>
            <a:r>
              <a:rPr lang="en-US"/>
              <a:t>2. </a:t>
            </a:r>
            <a:r>
              <a:rPr lang="en-US">
                <a:ea typeface="+mn-lt"/>
                <a:cs typeface="+mn-lt"/>
              </a:rPr>
              <a:t>Some application area such as medical imaging rely on high image quality for close diagnosis, like X-ray imaging, which in turn demands for increased incident X-ray beams intensity. But practically, this is hazardous for patient’s health and hence blurring is inevitable. Hence, BID is used to tackle with the degradation</a:t>
            </a:r>
          </a:p>
          <a:p>
            <a:pPr marL="0" indent="0">
              <a:buNone/>
            </a:pPr>
            <a:endParaRPr lang="en-US" dirty="0"/>
          </a:p>
          <a:p>
            <a:pPr marL="0" indent="0">
              <a:buNone/>
            </a:pPr>
            <a:r>
              <a:rPr lang="en-US"/>
              <a:t>3. </a:t>
            </a:r>
            <a:r>
              <a:rPr lang="en-US">
                <a:ea typeface="+mn-lt"/>
                <a:cs typeface="+mn-lt"/>
              </a:rPr>
              <a:t>Instant deblurring cannot be done by predetermining certain PSF in real-time applications such as video-conferencing</a:t>
            </a:r>
            <a:r>
              <a:rPr lang="en-US"/>
              <a:t>. </a:t>
            </a:r>
          </a:p>
        </p:txBody>
      </p:sp>
    </p:spTree>
    <p:extLst>
      <p:ext uri="{BB962C8B-B14F-4D97-AF65-F5344CB8AC3E}">
        <p14:creationId xmlns:p14="http://schemas.microsoft.com/office/powerpoint/2010/main" val="314265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8C6AE-751A-48CF-AA6D-263098715F33}"/>
              </a:ext>
            </a:extLst>
          </p:cNvPr>
          <p:cNvSpPr>
            <a:spLocks noGrp="1"/>
          </p:cNvSpPr>
          <p:nvPr>
            <p:ph idx="1"/>
          </p:nvPr>
        </p:nvSpPr>
        <p:spPr>
          <a:xfrm>
            <a:off x="838200" y="413339"/>
            <a:ext cx="10515600" cy="5758861"/>
          </a:xfrm>
        </p:spPr>
        <p:txBody>
          <a:bodyPr vert="horz" lIns="91440" tIns="45720" rIns="91440" bIns="45720" rtlCol="0" anchor="t">
            <a:normAutofit/>
          </a:bodyPr>
          <a:lstStyle/>
          <a:p>
            <a:pPr marL="0" indent="0">
              <a:buNone/>
            </a:pPr>
            <a:r>
              <a:rPr lang="en-US"/>
              <a:t>4. </a:t>
            </a:r>
            <a:r>
              <a:rPr lang="en-US">
                <a:ea typeface="+mn-lt"/>
                <a:cs typeface="+mn-lt"/>
              </a:rPr>
              <a:t>Lastly, but not least, to predetermine any information about any scenario is practically either too costly, or dangerous and sometimes mostly impossible. Also, the degradation specified is not necessary true for deblurring. Hence, blind approach is adopted to solve the problem.</a:t>
            </a:r>
            <a:endParaRPr lang="en-US"/>
          </a:p>
        </p:txBody>
      </p:sp>
    </p:spTree>
    <p:extLst>
      <p:ext uri="{BB962C8B-B14F-4D97-AF65-F5344CB8AC3E}">
        <p14:creationId xmlns:p14="http://schemas.microsoft.com/office/powerpoint/2010/main" val="355446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552B-4205-49F3-B2F1-A212D8936D6A}"/>
              </a:ext>
            </a:extLst>
          </p:cNvPr>
          <p:cNvSpPr>
            <a:spLocks noGrp="1"/>
          </p:cNvSpPr>
          <p:nvPr>
            <p:ph type="title"/>
          </p:nvPr>
        </p:nvSpPr>
        <p:spPr/>
        <p:txBody>
          <a:bodyPr/>
          <a:lstStyle/>
          <a:p>
            <a:r>
              <a:rPr lang="en-US"/>
              <a:t>Deblurring Characteristics</a:t>
            </a:r>
          </a:p>
        </p:txBody>
      </p:sp>
      <p:sp>
        <p:nvSpPr>
          <p:cNvPr id="3" name="Content Placeholder 2">
            <a:extLst>
              <a:ext uri="{FF2B5EF4-FFF2-40B4-BE49-F238E27FC236}">
                <a16:creationId xmlns:a16="http://schemas.microsoft.com/office/drawing/2014/main" id="{F8C361E3-32BB-4C88-83FA-5A1B8101EF69}"/>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a:ea typeface="+mn-lt"/>
                <a:cs typeface="+mn-lt"/>
              </a:rPr>
              <a:t>Blind deconvolution problem is based on some assumptions. The problem of blind deconvolution of image has few characteristics as listed below:-</a:t>
            </a:r>
          </a:p>
          <a:p>
            <a:pPr marL="0" indent="0">
              <a:buNone/>
            </a:pPr>
            <a:endParaRPr lang="en-US" dirty="0"/>
          </a:p>
          <a:p>
            <a:pPr marL="0" indent="0">
              <a:buNone/>
            </a:pPr>
            <a:r>
              <a:rPr lang="en-US"/>
              <a:t>1. </a:t>
            </a:r>
            <a:r>
              <a:rPr lang="en-US">
                <a:ea typeface="+mn-lt"/>
                <a:cs typeface="+mn-lt"/>
              </a:rPr>
              <a:t>The signals that convolve to form the degraded image that is the original image and the blur kernel (PSF) are irreducible (3). It is important to have this characteristic as if the degraded image is a resultant of more than two independent components then the deconvolution is ambiguous. If true image i(x, y) = i1(x, y) · i2(x, y) and the blur kernel (PSF), d(x, y) = d1(x, y) · d2(x, y), then </a:t>
            </a:r>
            <a:endParaRPr lang="en-US" dirty="0">
              <a:ea typeface="+mn-lt"/>
              <a:cs typeface="+mn-lt"/>
            </a:endParaRPr>
          </a:p>
          <a:p>
            <a:pPr marL="0" indent="0">
              <a:buNone/>
            </a:pPr>
            <a:endParaRPr lang="en-US" dirty="0"/>
          </a:p>
          <a:p>
            <a:pPr marL="0" indent="0">
              <a:buNone/>
            </a:pPr>
            <a:endParaRPr lang="en-US" dirty="0"/>
          </a:p>
        </p:txBody>
      </p:sp>
      <p:pic>
        <p:nvPicPr>
          <p:cNvPr id="4" name="Picture 4" descr="A picture containing text&#10;&#10;Description automatically generated">
            <a:extLst>
              <a:ext uri="{FF2B5EF4-FFF2-40B4-BE49-F238E27FC236}">
                <a16:creationId xmlns:a16="http://schemas.microsoft.com/office/drawing/2014/main" id="{C992DC1A-612F-487A-AFD1-008B90176256}"/>
              </a:ext>
            </a:extLst>
          </p:cNvPr>
          <p:cNvPicPr>
            <a:picLocks noChangeAspect="1"/>
          </p:cNvPicPr>
          <p:nvPr/>
        </p:nvPicPr>
        <p:blipFill>
          <a:blip r:embed="rId2"/>
          <a:stretch>
            <a:fillRect/>
          </a:stretch>
        </p:blipFill>
        <p:spPr>
          <a:xfrm>
            <a:off x="2707888" y="6013901"/>
            <a:ext cx="6766931" cy="591660"/>
          </a:xfrm>
          <a:prstGeom prst="rect">
            <a:avLst/>
          </a:prstGeom>
        </p:spPr>
      </p:pic>
    </p:spTree>
    <p:extLst>
      <p:ext uri="{BB962C8B-B14F-4D97-AF65-F5344CB8AC3E}">
        <p14:creationId xmlns:p14="http://schemas.microsoft.com/office/powerpoint/2010/main" val="64258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84478-BAD5-4733-9847-431B968B4E43}"/>
              </a:ext>
            </a:extLst>
          </p:cNvPr>
          <p:cNvSpPr>
            <a:spLocks noGrp="1"/>
          </p:cNvSpPr>
          <p:nvPr>
            <p:ph idx="1"/>
          </p:nvPr>
        </p:nvSpPr>
        <p:spPr>
          <a:xfrm>
            <a:off x="838200" y="376168"/>
            <a:ext cx="10515600" cy="5796032"/>
          </a:xfrm>
        </p:spPr>
        <p:txBody>
          <a:bodyPr vert="horz" lIns="91440" tIns="45720" rIns="91440" bIns="45720" rtlCol="0" anchor="t">
            <a:normAutofit/>
          </a:bodyPr>
          <a:lstStyle/>
          <a:p>
            <a:pPr marL="0" indent="0">
              <a:buNone/>
            </a:pPr>
            <a:r>
              <a:rPr lang="en-US"/>
              <a:t>2. </a:t>
            </a:r>
            <a:r>
              <a:rPr lang="en-US">
                <a:ea typeface="+mn-lt"/>
                <a:cs typeface="+mn-lt"/>
              </a:rPr>
              <a:t>Blind deconvolution process is prone to get scaled and shifted with respect to the true image. Thus</a:t>
            </a:r>
          </a:p>
          <a:p>
            <a:pPr marL="0" indent="0">
              <a:buNone/>
            </a:pPr>
            <a:endParaRPr lang="en-US" dirty="0"/>
          </a:p>
          <a:p>
            <a:pPr marL="0" indent="0">
              <a:buNone/>
            </a:pPr>
            <a:endParaRPr lang="en-US"/>
          </a:p>
          <a:p>
            <a:pPr marL="0" indent="0">
              <a:buNone/>
            </a:pPr>
            <a:r>
              <a:rPr lang="en-US">
                <a:ea typeface="+mn-lt"/>
                <a:cs typeface="+mn-lt"/>
              </a:rPr>
              <a:t>where A, b1, b2 are the arbitrary constants and ιˆ is the estimate of the original(actual) image but the blind deconvolution cannot find A, b1 and b2.</a:t>
            </a:r>
          </a:p>
          <a:p>
            <a:pPr marL="0" indent="0">
              <a:buNone/>
            </a:pPr>
            <a:endParaRPr lang="en-US" dirty="0"/>
          </a:p>
          <a:p>
            <a:pPr marL="0" indent="0">
              <a:buNone/>
            </a:pPr>
            <a:r>
              <a:rPr lang="en-US"/>
              <a:t>3. </a:t>
            </a:r>
            <a:r>
              <a:rPr lang="en-US">
                <a:ea typeface="+mn-lt"/>
                <a:cs typeface="+mn-lt"/>
              </a:rPr>
              <a:t>Techniques involved in blind deconvolution assume noiseless condition for reconstruction of the original image.</a:t>
            </a:r>
            <a:endParaRPr lang="en-US" dirty="0">
              <a:ea typeface="+mn-lt"/>
              <a:cs typeface="+mn-lt"/>
            </a:endParaRPr>
          </a:p>
        </p:txBody>
      </p:sp>
      <p:pic>
        <p:nvPicPr>
          <p:cNvPr id="4" name="Picture 4" descr="A close up of a watch&#10;&#10;Description automatically generated">
            <a:extLst>
              <a:ext uri="{FF2B5EF4-FFF2-40B4-BE49-F238E27FC236}">
                <a16:creationId xmlns:a16="http://schemas.microsoft.com/office/drawing/2014/main" id="{5C1AFBE8-2647-4A81-99ED-5FEBB436B8A6}"/>
              </a:ext>
            </a:extLst>
          </p:cNvPr>
          <p:cNvPicPr>
            <a:picLocks noChangeAspect="1"/>
          </p:cNvPicPr>
          <p:nvPr/>
        </p:nvPicPr>
        <p:blipFill>
          <a:blip r:embed="rId2"/>
          <a:stretch>
            <a:fillRect/>
          </a:stretch>
        </p:blipFill>
        <p:spPr>
          <a:xfrm>
            <a:off x="4724400" y="1470589"/>
            <a:ext cx="2743200" cy="534286"/>
          </a:xfrm>
          <a:prstGeom prst="rect">
            <a:avLst/>
          </a:prstGeom>
        </p:spPr>
      </p:pic>
    </p:spTree>
    <p:extLst>
      <p:ext uri="{BB962C8B-B14F-4D97-AF65-F5344CB8AC3E}">
        <p14:creationId xmlns:p14="http://schemas.microsoft.com/office/powerpoint/2010/main" val="2057905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F4B23-48AB-4351-B5F7-5AD121FA14A6}"/>
              </a:ext>
            </a:extLst>
          </p:cNvPr>
          <p:cNvSpPr>
            <a:spLocks noGrp="1"/>
          </p:cNvSpPr>
          <p:nvPr>
            <p:ph idx="1"/>
          </p:nvPr>
        </p:nvSpPr>
        <p:spPr>
          <a:xfrm>
            <a:off x="838200" y="385461"/>
            <a:ext cx="10515600" cy="5786739"/>
          </a:xfrm>
        </p:spPr>
        <p:txBody>
          <a:bodyPr vert="horz" lIns="91440" tIns="45720" rIns="91440" bIns="45720" rtlCol="0" anchor="t">
            <a:normAutofit/>
          </a:bodyPr>
          <a:lstStyle/>
          <a:p>
            <a:pPr marL="0" indent="0">
              <a:buNone/>
            </a:pPr>
            <a:r>
              <a:rPr lang="en-US"/>
              <a:t>4. </a:t>
            </a:r>
            <a:r>
              <a:rPr lang="en-US">
                <a:ea typeface="+mn-lt"/>
                <a:cs typeface="+mn-lt"/>
              </a:rPr>
              <a:t>The blind deconvolution problem is an ill-posed problem. The solutions in the result may entirely differ even if very small change in the assumed data is done for reconstruction process. </a:t>
            </a:r>
          </a:p>
          <a:p>
            <a:pPr marL="0" indent="0">
              <a:buNone/>
            </a:pPr>
            <a:endParaRPr lang="en-US" dirty="0"/>
          </a:p>
          <a:p>
            <a:pPr marL="0" indent="0">
              <a:buNone/>
            </a:pPr>
            <a:r>
              <a:rPr lang="en-US"/>
              <a:t>5. </a:t>
            </a:r>
            <a:r>
              <a:rPr lang="en-US">
                <a:ea typeface="+mn-lt"/>
                <a:cs typeface="+mn-lt"/>
              </a:rPr>
              <a:t>The devices used in the imaging system may not be perfect and may add noise in the captured image. This type of system will affect the overall result of the image deconvolution process. Direct subtraction of the noise from the signal is not possible as it is statistical in nature. </a:t>
            </a:r>
            <a:endParaRPr lang="en-US" dirty="0"/>
          </a:p>
        </p:txBody>
      </p:sp>
    </p:spTree>
    <p:extLst>
      <p:ext uri="{BB962C8B-B14F-4D97-AF65-F5344CB8AC3E}">
        <p14:creationId xmlns:p14="http://schemas.microsoft.com/office/powerpoint/2010/main" val="3077538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C5E3-7C42-49F2-837D-2AC6CD106A76}"/>
              </a:ext>
            </a:extLst>
          </p:cNvPr>
          <p:cNvSpPr>
            <a:spLocks noGrp="1"/>
          </p:cNvSpPr>
          <p:nvPr>
            <p:ph type="title"/>
          </p:nvPr>
        </p:nvSpPr>
        <p:spPr/>
        <p:txBody>
          <a:bodyPr/>
          <a:lstStyle/>
          <a:p>
            <a:r>
              <a:rPr lang="en-US"/>
              <a:t>Blind Image DeBlurring Techniques</a:t>
            </a:r>
          </a:p>
        </p:txBody>
      </p:sp>
      <p:sp>
        <p:nvSpPr>
          <p:cNvPr id="3" name="Content Placeholder 2">
            <a:extLst>
              <a:ext uri="{FF2B5EF4-FFF2-40B4-BE49-F238E27FC236}">
                <a16:creationId xmlns:a16="http://schemas.microsoft.com/office/drawing/2014/main" id="{53092BDE-2E98-4522-B077-0220799D66C2}"/>
              </a:ext>
            </a:extLst>
          </p:cNvPr>
          <p:cNvSpPr>
            <a:spLocks noGrp="1"/>
          </p:cNvSpPr>
          <p:nvPr>
            <p:ph idx="1"/>
          </p:nvPr>
        </p:nvSpPr>
        <p:spPr/>
        <p:txBody>
          <a:bodyPr vert="horz" lIns="91440" tIns="45720" rIns="91440" bIns="45720" rtlCol="0" anchor="t">
            <a:normAutofit fontScale="92500"/>
          </a:bodyPr>
          <a:lstStyle/>
          <a:p>
            <a:pPr marL="0" indent="0">
              <a:buNone/>
            </a:pPr>
            <a:r>
              <a:rPr lang="en-US" dirty="0">
                <a:ea typeface="+mn-lt"/>
                <a:cs typeface="+mn-lt"/>
              </a:rPr>
              <a:t>The blind deconvolution of images are addressed by </a:t>
            </a:r>
            <a:r>
              <a:rPr lang="en-US">
                <a:ea typeface="+mn-lt"/>
                <a:cs typeface="+mn-lt"/>
              </a:rPr>
              <a:t>following approaches:</a:t>
            </a:r>
          </a:p>
          <a:p>
            <a:pPr marL="0" indent="0">
              <a:buNone/>
            </a:pPr>
            <a:endParaRPr lang="en-US" dirty="0"/>
          </a:p>
          <a:p>
            <a:pPr marL="0" indent="0">
              <a:buNone/>
            </a:pPr>
            <a:r>
              <a:rPr lang="en-US"/>
              <a:t>1. </a:t>
            </a:r>
            <a:r>
              <a:rPr lang="en-US">
                <a:ea typeface="+mn-lt"/>
                <a:cs typeface="+mn-lt"/>
              </a:rPr>
              <a:t>In the first approach the identification of PSF i.e. degradation function, is done first and then the true image is identified using classical restoration techniques such as Wiener filtering, inverse filtering, pseudo inverse filtering, etc. This approach requires less computation. The algorithms based on this approach are called as Priori blur identification technique. </a:t>
            </a:r>
            <a:endParaRPr lang="en-US" dirty="0"/>
          </a:p>
        </p:txBody>
      </p:sp>
    </p:spTree>
    <p:extLst>
      <p:ext uri="{BB962C8B-B14F-4D97-AF65-F5344CB8AC3E}">
        <p14:creationId xmlns:p14="http://schemas.microsoft.com/office/powerpoint/2010/main" val="698732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D5D3-975F-4742-B28F-F6C783494B9D}"/>
              </a:ext>
            </a:extLst>
          </p:cNvPr>
          <p:cNvSpPr>
            <a:spLocks noGrp="1"/>
          </p:cNvSpPr>
          <p:nvPr>
            <p:ph idx="1"/>
          </p:nvPr>
        </p:nvSpPr>
        <p:spPr>
          <a:xfrm>
            <a:off x="838200" y="329705"/>
            <a:ext cx="10515600" cy="5842495"/>
          </a:xfrm>
        </p:spPr>
        <p:txBody>
          <a:bodyPr vert="horz" lIns="91440" tIns="45720" rIns="91440" bIns="45720" rtlCol="0" anchor="t">
            <a:normAutofit/>
          </a:bodyPr>
          <a:lstStyle/>
          <a:p>
            <a:pPr marL="0" indent="0">
              <a:buNone/>
            </a:pPr>
            <a:r>
              <a:rPr lang="en-US"/>
              <a:t>2. </a:t>
            </a:r>
            <a:r>
              <a:rPr lang="en-US">
                <a:ea typeface="+mn-lt"/>
                <a:cs typeface="+mn-lt"/>
              </a:rPr>
              <a:t>In the second approach PSF (blur kernel) and the original image both are recovered simultaneously in the image restoration process. Thus the algorithms used in the process in such approaches are computationally complex.</a:t>
            </a:r>
          </a:p>
          <a:p>
            <a:pPr marL="0" indent="0">
              <a:buNone/>
            </a:pPr>
            <a:endParaRPr lang="en-US" dirty="0"/>
          </a:p>
          <a:p>
            <a:pPr marL="0" indent="0">
              <a:buNone/>
            </a:pPr>
            <a:r>
              <a:rPr lang="en-US">
                <a:ea typeface="+mn-lt"/>
                <a:cs typeface="+mn-lt"/>
              </a:rPr>
              <a:t>Among the blind deconvolution techniques a priori blur identification technique is the simplest. The blur or the degradation function (PSF) is found and then the actual image is estimated. The results are excellent when the blurring parameters are found correctly. This technique is best suited for applications where blur parameters are known. </a:t>
            </a:r>
            <a:endParaRPr lang="en-US"/>
          </a:p>
        </p:txBody>
      </p:sp>
    </p:spTree>
    <p:extLst>
      <p:ext uri="{BB962C8B-B14F-4D97-AF65-F5344CB8AC3E}">
        <p14:creationId xmlns:p14="http://schemas.microsoft.com/office/powerpoint/2010/main" val="813443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6A1C-626E-49DE-A43D-466AA5118E6D}"/>
              </a:ext>
            </a:extLst>
          </p:cNvPr>
          <p:cNvSpPr>
            <a:spLocks noGrp="1"/>
          </p:cNvSpPr>
          <p:nvPr>
            <p:ph type="title"/>
          </p:nvPr>
        </p:nvSpPr>
        <p:spPr/>
        <p:txBody>
          <a:bodyPr/>
          <a:lstStyle/>
          <a:p>
            <a:r>
              <a:rPr lang="en-US"/>
              <a:t>History of The Subject (Material Research)</a:t>
            </a:r>
          </a:p>
        </p:txBody>
      </p:sp>
      <p:sp>
        <p:nvSpPr>
          <p:cNvPr id="3" name="Content Placeholder 2">
            <a:extLst>
              <a:ext uri="{FF2B5EF4-FFF2-40B4-BE49-F238E27FC236}">
                <a16:creationId xmlns:a16="http://schemas.microsoft.com/office/drawing/2014/main" id="{A573FF61-A988-47FD-AA44-E841A06F5D74}"/>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Mariana and Mario have worked on the stopping criteria for the iterative process using whiteness measure. They presented that the performance of deblurring algorithm depends critically on the weight assigned of the regularizer and on the number of iterations for which the image is been deblurred in the algorithm. </a:t>
            </a:r>
          </a:p>
          <a:p>
            <a:endParaRPr lang="en-US" dirty="0"/>
          </a:p>
          <a:p>
            <a:r>
              <a:rPr lang="en-US">
                <a:ea typeface="+mn-lt"/>
                <a:cs typeface="+mn-lt"/>
              </a:rPr>
              <a:t>Tao, Jinli , and Qionghai (10) presented a deblurring method to restore the blurry images scenes degraded by any camera motion of large depth range. They suggested a blur model which would take into account of camera motion in 6-degrees of freedom with a pre given scene depth map. </a:t>
            </a:r>
            <a:endParaRPr lang="en-US" dirty="0"/>
          </a:p>
        </p:txBody>
      </p:sp>
    </p:spTree>
    <p:extLst>
      <p:ext uri="{BB962C8B-B14F-4D97-AF65-F5344CB8AC3E}">
        <p14:creationId xmlns:p14="http://schemas.microsoft.com/office/powerpoint/2010/main" val="57305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0E5A-C07A-4271-B7CC-4942CC07A44F}"/>
              </a:ext>
            </a:extLst>
          </p:cNvPr>
          <p:cNvSpPr>
            <a:spLocks noGrp="1"/>
          </p:cNvSpPr>
          <p:nvPr>
            <p:ph type="title"/>
          </p:nvPr>
        </p:nvSpPr>
        <p:spPr/>
        <p:txBody>
          <a:bodyPr/>
          <a:lstStyle/>
          <a:p>
            <a:r>
              <a:rPr lang="en-US"/>
              <a:t>Project Details</a:t>
            </a:r>
            <a:endParaRPr lang="en-US" dirty="0"/>
          </a:p>
        </p:txBody>
      </p:sp>
      <p:sp>
        <p:nvSpPr>
          <p:cNvPr id="3" name="Content Placeholder 2">
            <a:extLst>
              <a:ext uri="{FF2B5EF4-FFF2-40B4-BE49-F238E27FC236}">
                <a16:creationId xmlns:a16="http://schemas.microsoft.com/office/drawing/2014/main" id="{93601F3F-348F-4AA4-A726-7BA305D2199E}"/>
              </a:ext>
            </a:extLst>
          </p:cNvPr>
          <p:cNvSpPr>
            <a:spLocks noGrp="1"/>
          </p:cNvSpPr>
          <p:nvPr>
            <p:ph idx="1"/>
          </p:nvPr>
        </p:nvSpPr>
        <p:spPr/>
        <p:txBody>
          <a:bodyPr vert="horz" lIns="91440" tIns="45720" rIns="91440" bIns="45720" rtlCol="0" anchor="t">
            <a:normAutofit lnSpcReduction="10000"/>
          </a:bodyPr>
          <a:lstStyle/>
          <a:p>
            <a:r>
              <a:rPr lang="en-US" dirty="0"/>
              <a:t>Title: A Novel a-Posteriori Approach For Eliminating Degradation In Images Caused By Point Spread Functions (PSF) and Restoring Images To Original State</a:t>
            </a:r>
            <a:endParaRPr lang="en-US" dirty="0">
              <a:ea typeface="+mn-lt"/>
              <a:cs typeface="+mn-lt"/>
            </a:endParaRPr>
          </a:p>
          <a:p>
            <a:r>
              <a:rPr lang="en-US" dirty="0">
                <a:ea typeface="+mn-lt"/>
                <a:cs typeface="+mn-lt"/>
              </a:rPr>
              <a:t>Project Supervisor: Dr. Dr. Aditya Kaushik (MC) </a:t>
            </a:r>
          </a:p>
          <a:p>
            <a:r>
              <a:rPr lang="en-US" dirty="0">
                <a:ea typeface="+mn-lt"/>
                <a:cs typeface="+mn-lt"/>
              </a:rPr>
              <a:t>Candidate: Anish Sachdeva (DTU/2K16/MC/013)</a:t>
            </a:r>
          </a:p>
          <a:p>
            <a:r>
              <a:rPr lang="en-US" dirty="0">
                <a:ea typeface="+mn-lt"/>
                <a:cs typeface="+mn-lt"/>
              </a:rPr>
              <a:t>Project Link: </a:t>
            </a:r>
            <a:r>
              <a:rPr lang="en-US" dirty="0">
                <a:ea typeface="+mn-lt"/>
                <a:cs typeface="+mn-lt"/>
                <a:hlinkClick r:id="rId2"/>
              </a:rPr>
              <a:t>https://github.com/anishLearnsToCode/deblur-image</a:t>
            </a:r>
            <a:r>
              <a:rPr lang="en-US" dirty="0">
                <a:ea typeface="+mn-lt"/>
                <a:cs typeface="+mn-lt"/>
              </a:rPr>
              <a:t> </a:t>
            </a:r>
          </a:p>
        </p:txBody>
      </p:sp>
    </p:spTree>
    <p:extLst>
      <p:ext uri="{BB962C8B-B14F-4D97-AF65-F5344CB8AC3E}">
        <p14:creationId xmlns:p14="http://schemas.microsoft.com/office/powerpoint/2010/main" val="4109080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19DA3-9746-4BB2-88FB-0384768ED182}"/>
              </a:ext>
            </a:extLst>
          </p:cNvPr>
          <p:cNvSpPr>
            <a:spLocks noGrp="1"/>
          </p:cNvSpPr>
          <p:nvPr>
            <p:ph idx="1"/>
          </p:nvPr>
        </p:nvSpPr>
        <p:spPr>
          <a:xfrm>
            <a:off x="838200" y="384939"/>
            <a:ext cx="10515600" cy="5787261"/>
          </a:xfrm>
        </p:spPr>
        <p:txBody>
          <a:bodyPr vert="horz" lIns="91440" tIns="45720" rIns="91440" bIns="45720" rtlCol="0" anchor="t">
            <a:normAutofit fontScale="92500" lnSpcReduction="10000"/>
          </a:bodyPr>
          <a:lstStyle/>
          <a:p>
            <a:pPr>
              <a:buFont typeface="Arial"/>
            </a:pPr>
            <a:r>
              <a:rPr lang="en-US">
                <a:ea typeface="+mn-lt"/>
                <a:cs typeface="+mn-lt"/>
              </a:rPr>
              <a:t>Vijay, Paramanand and Rajagopalan (11) suggested that blurring depends lot many factors such as stability of the platform, exposure time and user experience. They presented a method that takes as input differently exposed non-uniformly blurred images to recover the true deblurred sharp image. They used a transformation spread function (TSF) to model the blur i.e. point spread function. The true sharp image is then recovered by minimizing a optimization cost iteratively.</a:t>
            </a:r>
          </a:p>
          <a:p>
            <a:pPr>
              <a:buFont typeface="Arial"/>
            </a:pPr>
            <a:endParaRPr lang="en-US" dirty="0"/>
          </a:p>
          <a:p>
            <a:pPr>
              <a:buFont typeface="Arial"/>
            </a:pPr>
            <a:r>
              <a:rPr lang="en-US">
                <a:ea typeface="+mn-lt"/>
                <a:cs typeface="+mn-lt"/>
              </a:rPr>
              <a:t>Alexandra and Andrey (12) worked on the post processing the deblurring process to recover the image if some blur still exists. They presented a method to transform the neighboring pixels of the edge in the image so that the neighboring pixels come closer to the existing edges in the image.</a:t>
            </a:r>
            <a:endParaRPr lang="en-US" dirty="0"/>
          </a:p>
        </p:txBody>
      </p:sp>
    </p:spTree>
    <p:extLst>
      <p:ext uri="{BB962C8B-B14F-4D97-AF65-F5344CB8AC3E}">
        <p14:creationId xmlns:p14="http://schemas.microsoft.com/office/powerpoint/2010/main" val="3905807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19B6-5910-4E7D-BC80-3A229EF4B2A2}"/>
              </a:ext>
            </a:extLst>
          </p:cNvPr>
          <p:cNvSpPr>
            <a:spLocks noGrp="1"/>
          </p:cNvSpPr>
          <p:nvPr>
            <p:ph type="title"/>
          </p:nvPr>
        </p:nvSpPr>
        <p:spPr/>
        <p:txBody>
          <a:bodyPr/>
          <a:lstStyle/>
          <a:p>
            <a:r>
              <a:rPr lang="en-US"/>
              <a:t>Approaches In Image Processing</a:t>
            </a:r>
          </a:p>
        </p:txBody>
      </p:sp>
      <p:sp>
        <p:nvSpPr>
          <p:cNvPr id="3" name="Content Placeholder 2">
            <a:extLst>
              <a:ext uri="{FF2B5EF4-FFF2-40B4-BE49-F238E27FC236}">
                <a16:creationId xmlns:a16="http://schemas.microsoft.com/office/drawing/2014/main" id="{32E4D9E9-E524-401D-ADE4-8D000C7B4388}"/>
              </a:ext>
            </a:extLst>
          </p:cNvPr>
          <p:cNvSpPr>
            <a:spLocks noGrp="1"/>
          </p:cNvSpPr>
          <p:nvPr>
            <p:ph idx="1"/>
          </p:nvPr>
        </p:nvSpPr>
        <p:spPr>
          <a:xfrm>
            <a:off x="838200" y="1583591"/>
            <a:ext cx="10515600" cy="4588609"/>
          </a:xfrm>
        </p:spPr>
        <p:txBody>
          <a:bodyPr vert="horz" lIns="91440" tIns="45720" rIns="91440" bIns="45720" rtlCol="0" anchor="t">
            <a:normAutofit fontScale="92500" lnSpcReduction="20000"/>
          </a:bodyPr>
          <a:lstStyle/>
          <a:p>
            <a:pPr marL="0" indent="0">
              <a:buNone/>
            </a:pPr>
            <a:r>
              <a:rPr lang="en-US" b="1"/>
              <a:t>1. Image Deblurring / Image Deconvolution</a:t>
            </a:r>
          </a:p>
          <a:p>
            <a:pPr marL="0" indent="0">
              <a:buNone/>
            </a:pPr>
            <a:r>
              <a:rPr lang="en-US" dirty="0">
                <a:ea typeface="+mn-lt"/>
                <a:cs typeface="+mn-lt"/>
              </a:rPr>
              <a:t>Solving an image deconvolution problem all comes down to its ill-posedness described in Sec.1.2.2, which, in one aspect, shows itself as zero division in the frequency domain. The simplest solution is to introduce a fixed small number in the denominator, another way is to use wiener </a:t>
            </a:r>
            <a:r>
              <a:rPr lang="en-US">
                <a:ea typeface="+mn-lt"/>
                <a:cs typeface="+mn-lt"/>
              </a:rPr>
              <a:t>deconvolution. In it estimates of power spectral density </a:t>
            </a:r>
            <a:r>
              <a:rPr lang="en-US" dirty="0">
                <a:ea typeface="+mn-lt"/>
                <a:cs typeface="+mn-lt"/>
              </a:rPr>
              <a:t>of noise and original image is used. Apart from this we can also use some prior knowledge of images. </a:t>
            </a:r>
            <a:endParaRPr lang="en-US">
              <a:ea typeface="+mn-lt"/>
              <a:cs typeface="+mn-lt"/>
            </a:endParaRPr>
          </a:p>
          <a:p>
            <a:pPr marL="0" indent="0">
              <a:buNone/>
            </a:pPr>
            <a:endParaRPr lang="en-US" dirty="0"/>
          </a:p>
          <a:p>
            <a:pPr marL="0" indent="0">
              <a:buNone/>
            </a:pPr>
            <a:r>
              <a:rPr lang="en-US">
                <a:ea typeface="+mn-lt"/>
                <a:cs typeface="+mn-lt"/>
              </a:rPr>
              <a:t>The challenge with ill posed problem is that the number of possible solutions for the deconvolution problem is very large. Similar resultant images can be obtained for different images.</a:t>
            </a:r>
            <a:endParaRPr lang="en-US"/>
          </a:p>
        </p:txBody>
      </p:sp>
    </p:spTree>
    <p:extLst>
      <p:ext uri="{BB962C8B-B14F-4D97-AF65-F5344CB8AC3E}">
        <p14:creationId xmlns:p14="http://schemas.microsoft.com/office/powerpoint/2010/main" val="482776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E40E-1403-42CA-A210-7AB193CC1A67}"/>
              </a:ext>
            </a:extLst>
          </p:cNvPr>
          <p:cNvSpPr>
            <a:spLocks noGrp="1"/>
          </p:cNvSpPr>
          <p:nvPr>
            <p:ph type="title"/>
          </p:nvPr>
        </p:nvSpPr>
        <p:spPr/>
        <p:txBody>
          <a:bodyPr/>
          <a:lstStyle/>
          <a:p>
            <a:r>
              <a:rPr lang="en-US"/>
              <a:t>2. Blind Image DeBlurring/Deconvolution</a:t>
            </a:r>
          </a:p>
        </p:txBody>
      </p:sp>
      <p:sp>
        <p:nvSpPr>
          <p:cNvPr id="3" name="Content Placeholder 2">
            <a:extLst>
              <a:ext uri="{FF2B5EF4-FFF2-40B4-BE49-F238E27FC236}">
                <a16:creationId xmlns:a16="http://schemas.microsoft.com/office/drawing/2014/main" id="{63C34AE1-FDE7-4735-A42B-BEF00C4007FB}"/>
              </a:ext>
            </a:extLst>
          </p:cNvPr>
          <p:cNvSpPr>
            <a:spLocks noGrp="1"/>
          </p:cNvSpPr>
          <p:nvPr>
            <p:ph idx="1"/>
          </p:nvPr>
        </p:nvSpPr>
        <p:spPr/>
        <p:txBody>
          <a:bodyPr vert="horz" lIns="91440" tIns="45720" rIns="91440" bIns="45720" rtlCol="0" anchor="t">
            <a:normAutofit lnSpcReduction="10000"/>
          </a:bodyPr>
          <a:lstStyle/>
          <a:p>
            <a:pPr marL="0" indent="0">
              <a:buNone/>
            </a:pPr>
            <a:r>
              <a:rPr lang="en-US">
                <a:ea typeface="+mn-lt"/>
                <a:cs typeface="+mn-lt"/>
              </a:rPr>
              <a:t>Blind image deconvolution technique restores the actual image from the degraded image without any significant knowledge of the degradation function (PSF). </a:t>
            </a:r>
          </a:p>
          <a:p>
            <a:pPr marL="0" indent="0">
              <a:buNone/>
            </a:pPr>
            <a:endParaRPr lang="en-US" dirty="0">
              <a:ea typeface="+mn-lt"/>
              <a:cs typeface="+mn-lt"/>
            </a:endParaRPr>
          </a:p>
          <a:p>
            <a:pPr marL="0" indent="0">
              <a:buNone/>
            </a:pPr>
            <a:r>
              <a:rPr lang="en-US">
                <a:ea typeface="+mn-lt"/>
                <a:cs typeface="+mn-lt"/>
              </a:rPr>
              <a:t>There are two ways of doing this:</a:t>
            </a:r>
          </a:p>
          <a:p>
            <a:pPr marL="0" indent="0">
              <a:buNone/>
            </a:pPr>
            <a:r>
              <a:rPr lang="en-US"/>
              <a:t>1. </a:t>
            </a:r>
            <a:r>
              <a:rPr lang="en-US">
                <a:ea typeface="+mn-lt"/>
                <a:cs typeface="+mn-lt"/>
              </a:rPr>
              <a:t>Find the PSF (blur), and apply non blind deconvolution method. </a:t>
            </a:r>
            <a:endParaRPr lang="en-US" dirty="0">
              <a:ea typeface="+mn-lt"/>
              <a:cs typeface="+mn-lt"/>
            </a:endParaRPr>
          </a:p>
          <a:p>
            <a:pPr marL="0" indent="0">
              <a:buNone/>
            </a:pPr>
            <a:r>
              <a:rPr lang="en-US">
                <a:ea typeface="+mn-lt"/>
                <a:cs typeface="+mn-lt"/>
              </a:rPr>
              <a:t>2. Estimate the PSF (blur) and the true sharp image iteratively.</a:t>
            </a:r>
            <a:endParaRPr lang="en-US" dirty="0">
              <a:ea typeface="+mn-lt"/>
              <a:cs typeface="+mn-lt"/>
            </a:endParaRPr>
          </a:p>
        </p:txBody>
      </p:sp>
    </p:spTree>
    <p:extLst>
      <p:ext uri="{BB962C8B-B14F-4D97-AF65-F5344CB8AC3E}">
        <p14:creationId xmlns:p14="http://schemas.microsoft.com/office/powerpoint/2010/main" val="81192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70E8-AA4B-4BC9-A81A-8D5B3292315E}"/>
              </a:ext>
            </a:extLst>
          </p:cNvPr>
          <p:cNvSpPr>
            <a:spLocks noGrp="1"/>
          </p:cNvSpPr>
          <p:nvPr>
            <p:ph type="title"/>
          </p:nvPr>
        </p:nvSpPr>
        <p:spPr/>
        <p:txBody>
          <a:bodyPr/>
          <a:lstStyle/>
          <a:p>
            <a:r>
              <a:rPr lang="en-US"/>
              <a:t>Types of PSF (Point Spread Function)</a:t>
            </a:r>
          </a:p>
        </p:txBody>
      </p:sp>
      <p:sp>
        <p:nvSpPr>
          <p:cNvPr id="3" name="Content Placeholder 2">
            <a:extLst>
              <a:ext uri="{FF2B5EF4-FFF2-40B4-BE49-F238E27FC236}">
                <a16:creationId xmlns:a16="http://schemas.microsoft.com/office/drawing/2014/main" id="{1F78EBC6-F37E-4F42-9FEC-D6B0CC42F0AD}"/>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Point spread function which causes degradation is of two types: </a:t>
            </a:r>
          </a:p>
          <a:p>
            <a:pPr marL="0" indent="0">
              <a:buNone/>
            </a:pPr>
            <a:endParaRPr lang="en-US" dirty="0">
              <a:ea typeface="+mn-lt"/>
              <a:cs typeface="+mn-lt"/>
            </a:endParaRPr>
          </a:p>
          <a:p>
            <a:pPr marL="0" indent="0">
              <a:buNone/>
            </a:pPr>
            <a:r>
              <a:rPr lang="en-US">
                <a:ea typeface="+mn-lt"/>
                <a:cs typeface="+mn-lt"/>
              </a:rPr>
              <a:t>1. Spatial-variant Blur</a:t>
            </a:r>
          </a:p>
          <a:p>
            <a:pPr marL="0" indent="0">
              <a:buNone/>
            </a:pPr>
            <a:r>
              <a:rPr lang="en-US">
                <a:ea typeface="+mn-lt"/>
                <a:cs typeface="+mn-lt"/>
              </a:rPr>
              <a:t>2. Spatial-invariant Blur</a:t>
            </a:r>
          </a:p>
          <a:p>
            <a:pPr marL="0" indent="0">
              <a:buNone/>
            </a:pPr>
            <a:endParaRPr lang="en-US" dirty="0"/>
          </a:p>
          <a:p>
            <a:pPr marL="0" indent="0">
              <a:buNone/>
            </a:pPr>
            <a:endParaRPr lang="en-US" dirty="0"/>
          </a:p>
        </p:txBody>
      </p:sp>
      <p:pic>
        <p:nvPicPr>
          <p:cNvPr id="4" name="Picture 4" descr="Diagram&#10;&#10;Description automatically generated">
            <a:extLst>
              <a:ext uri="{FF2B5EF4-FFF2-40B4-BE49-F238E27FC236}">
                <a16:creationId xmlns:a16="http://schemas.microsoft.com/office/drawing/2014/main" id="{D7C42EFD-36B0-42CC-BBF4-48E6F24665C6}"/>
              </a:ext>
            </a:extLst>
          </p:cNvPr>
          <p:cNvPicPr>
            <a:picLocks noChangeAspect="1"/>
          </p:cNvPicPr>
          <p:nvPr/>
        </p:nvPicPr>
        <p:blipFill>
          <a:blip r:embed="rId2"/>
          <a:stretch>
            <a:fillRect/>
          </a:stretch>
        </p:blipFill>
        <p:spPr>
          <a:xfrm>
            <a:off x="6017231" y="2926629"/>
            <a:ext cx="4889809" cy="2982831"/>
          </a:xfrm>
          <a:prstGeom prst="rect">
            <a:avLst/>
          </a:prstGeom>
        </p:spPr>
      </p:pic>
    </p:spTree>
    <p:extLst>
      <p:ext uri="{BB962C8B-B14F-4D97-AF65-F5344CB8AC3E}">
        <p14:creationId xmlns:p14="http://schemas.microsoft.com/office/powerpoint/2010/main" val="3441996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38C6-1C9B-488C-83F7-3EEA4B04CAB0}"/>
              </a:ext>
            </a:extLst>
          </p:cNvPr>
          <p:cNvSpPr>
            <a:spLocks noGrp="1"/>
          </p:cNvSpPr>
          <p:nvPr>
            <p:ph type="title"/>
          </p:nvPr>
        </p:nvSpPr>
        <p:spPr/>
        <p:txBody>
          <a:bodyPr/>
          <a:lstStyle/>
          <a:p>
            <a:r>
              <a:rPr lang="en-US"/>
              <a:t>Space Invariant Blur</a:t>
            </a:r>
          </a:p>
        </p:txBody>
      </p:sp>
      <p:sp>
        <p:nvSpPr>
          <p:cNvPr id="3" name="Content Placeholder 2">
            <a:extLst>
              <a:ext uri="{FF2B5EF4-FFF2-40B4-BE49-F238E27FC236}">
                <a16:creationId xmlns:a16="http://schemas.microsoft.com/office/drawing/2014/main" id="{D17390DC-CD39-4818-A8AD-1A92414EE006}"/>
              </a:ext>
            </a:extLst>
          </p:cNvPr>
          <p:cNvSpPr>
            <a:spLocks noGrp="1"/>
          </p:cNvSpPr>
          <p:nvPr>
            <p:ph idx="1"/>
          </p:nvPr>
        </p:nvSpPr>
        <p:spPr/>
        <p:txBody>
          <a:bodyPr vert="horz" lIns="91440" tIns="45720" rIns="91440" bIns="45720" rtlCol="0" anchor="t">
            <a:normAutofit/>
          </a:bodyPr>
          <a:lstStyle/>
          <a:p>
            <a:r>
              <a:rPr lang="en-US">
                <a:ea typeface="+mn-lt"/>
                <a:cs typeface="+mn-lt"/>
              </a:rPr>
              <a:t>The various types of spatially invariant blur models like:</a:t>
            </a:r>
          </a:p>
          <a:p>
            <a:pPr marL="0" indent="0">
              <a:buNone/>
            </a:pPr>
            <a:r>
              <a:rPr lang="en-US"/>
              <a:t>1. Motion Blur</a:t>
            </a:r>
          </a:p>
          <a:p>
            <a:pPr marL="0" indent="0">
              <a:buNone/>
            </a:pPr>
            <a:r>
              <a:rPr lang="en-US"/>
              <a:t>2. Out of Focus Blur</a:t>
            </a:r>
            <a:endParaRPr lang="en-US" dirty="0"/>
          </a:p>
          <a:p>
            <a:pPr marL="0" indent="0">
              <a:buNone/>
            </a:pPr>
            <a:r>
              <a:rPr lang="en-US"/>
              <a:t>3. Atmospheric Turbulence Blur</a:t>
            </a:r>
            <a:endParaRPr lang="en-US" dirty="0"/>
          </a:p>
        </p:txBody>
      </p:sp>
    </p:spTree>
    <p:extLst>
      <p:ext uri="{BB962C8B-B14F-4D97-AF65-F5344CB8AC3E}">
        <p14:creationId xmlns:p14="http://schemas.microsoft.com/office/powerpoint/2010/main" val="1456675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4B7A-4C0A-4AAF-8D29-72011021E19D}"/>
              </a:ext>
            </a:extLst>
          </p:cNvPr>
          <p:cNvSpPr>
            <a:spLocks noGrp="1"/>
          </p:cNvSpPr>
          <p:nvPr>
            <p:ph type="title"/>
          </p:nvPr>
        </p:nvSpPr>
        <p:spPr/>
        <p:txBody>
          <a:bodyPr/>
          <a:lstStyle/>
          <a:p>
            <a:r>
              <a:rPr lang="en-US"/>
              <a:t>Motion Blur</a:t>
            </a:r>
          </a:p>
        </p:txBody>
      </p:sp>
      <p:sp>
        <p:nvSpPr>
          <p:cNvPr id="3" name="Content Placeholder 2">
            <a:extLst>
              <a:ext uri="{FF2B5EF4-FFF2-40B4-BE49-F238E27FC236}">
                <a16:creationId xmlns:a16="http://schemas.microsoft.com/office/drawing/2014/main" id="{2947F16C-6A37-4889-BFCC-BECD78DB6104}"/>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When objects move during the time of capture or camera moves during time of capture then there occurs motion blur. Many types of blurs have been discussed in the literature. The various types of motion blurs are translation, scale change, rotation, or any combination of such blurs. </a:t>
            </a:r>
          </a:p>
          <a:p>
            <a:pPr marL="0" indent="0">
              <a:buNone/>
            </a:pPr>
            <a:endParaRPr lang="en-US" dirty="0">
              <a:ea typeface="+mn-lt"/>
              <a:cs typeface="+mn-lt"/>
            </a:endParaRPr>
          </a:p>
          <a:p>
            <a:pPr marL="0" indent="0">
              <a:buNone/>
            </a:pPr>
            <a:endParaRPr lang="en-US" dirty="0">
              <a:ea typeface="+mn-lt"/>
              <a:cs typeface="+mn-lt"/>
            </a:endParaRPr>
          </a:p>
        </p:txBody>
      </p:sp>
      <p:pic>
        <p:nvPicPr>
          <p:cNvPr id="4" name="Picture 4" descr="Text, whiteboard&#10;&#10;Description automatically generated">
            <a:extLst>
              <a:ext uri="{FF2B5EF4-FFF2-40B4-BE49-F238E27FC236}">
                <a16:creationId xmlns:a16="http://schemas.microsoft.com/office/drawing/2014/main" id="{CCD04F84-9F94-4BFE-AC8E-5FB8522F14CA}"/>
              </a:ext>
            </a:extLst>
          </p:cNvPr>
          <p:cNvPicPr>
            <a:picLocks noChangeAspect="1"/>
          </p:cNvPicPr>
          <p:nvPr/>
        </p:nvPicPr>
        <p:blipFill>
          <a:blip r:embed="rId2"/>
          <a:stretch>
            <a:fillRect/>
          </a:stretch>
        </p:blipFill>
        <p:spPr>
          <a:xfrm>
            <a:off x="3748668" y="4618363"/>
            <a:ext cx="4685370" cy="1078150"/>
          </a:xfrm>
          <a:prstGeom prst="rect">
            <a:avLst/>
          </a:prstGeom>
        </p:spPr>
      </p:pic>
    </p:spTree>
    <p:extLst>
      <p:ext uri="{BB962C8B-B14F-4D97-AF65-F5344CB8AC3E}">
        <p14:creationId xmlns:p14="http://schemas.microsoft.com/office/powerpoint/2010/main" val="3851247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7DCA-EBCA-478E-B0AE-1B33CA5EAC28}"/>
              </a:ext>
            </a:extLst>
          </p:cNvPr>
          <p:cNvSpPr>
            <a:spLocks noGrp="1"/>
          </p:cNvSpPr>
          <p:nvPr>
            <p:ph type="title"/>
          </p:nvPr>
        </p:nvSpPr>
        <p:spPr/>
        <p:txBody>
          <a:bodyPr/>
          <a:lstStyle/>
          <a:p>
            <a:r>
              <a:rPr lang="en-US"/>
              <a:t>Out of Focus Blur</a:t>
            </a:r>
          </a:p>
        </p:txBody>
      </p:sp>
      <p:sp>
        <p:nvSpPr>
          <p:cNvPr id="3" name="Content Placeholder 2">
            <a:extLst>
              <a:ext uri="{FF2B5EF4-FFF2-40B4-BE49-F238E27FC236}">
                <a16:creationId xmlns:a16="http://schemas.microsoft.com/office/drawing/2014/main" id="{C90ED3C8-5019-4A2C-9851-543DADD0D5D5}"/>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This type of blur can be visualized as some parts of the captured image is in focus and some is not in focus. The focal length of the lens its distance with the object causes this type of blur and finally degrades the image.</a:t>
            </a:r>
          </a:p>
          <a:p>
            <a:pPr marL="0" indent="0">
              <a:buNone/>
            </a:pPr>
            <a:endParaRPr lang="en-US" dirty="0"/>
          </a:p>
          <a:p>
            <a:pPr marL="0" indent="0">
              <a:buNone/>
            </a:pPr>
            <a:endParaRPr lang="en-US" dirty="0"/>
          </a:p>
        </p:txBody>
      </p:sp>
      <p:pic>
        <p:nvPicPr>
          <p:cNvPr id="4" name="Picture 4" descr="Text, whiteboard&#10;&#10;Description automatically generated">
            <a:extLst>
              <a:ext uri="{FF2B5EF4-FFF2-40B4-BE49-F238E27FC236}">
                <a16:creationId xmlns:a16="http://schemas.microsoft.com/office/drawing/2014/main" id="{9FCF6333-30B2-4C60-BE75-E9E5BA33C4BA}"/>
              </a:ext>
            </a:extLst>
          </p:cNvPr>
          <p:cNvPicPr>
            <a:picLocks noChangeAspect="1"/>
          </p:cNvPicPr>
          <p:nvPr/>
        </p:nvPicPr>
        <p:blipFill>
          <a:blip r:embed="rId2"/>
          <a:stretch>
            <a:fillRect/>
          </a:stretch>
        </p:blipFill>
        <p:spPr>
          <a:xfrm>
            <a:off x="3795132" y="4645628"/>
            <a:ext cx="4592443" cy="1088669"/>
          </a:xfrm>
          <a:prstGeom prst="rect">
            <a:avLst/>
          </a:prstGeom>
        </p:spPr>
      </p:pic>
    </p:spTree>
    <p:extLst>
      <p:ext uri="{BB962C8B-B14F-4D97-AF65-F5344CB8AC3E}">
        <p14:creationId xmlns:p14="http://schemas.microsoft.com/office/powerpoint/2010/main" val="3673540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7B07-5CAF-42D3-96AF-00B23211ACF9}"/>
              </a:ext>
            </a:extLst>
          </p:cNvPr>
          <p:cNvSpPr>
            <a:spLocks noGrp="1"/>
          </p:cNvSpPr>
          <p:nvPr>
            <p:ph type="title"/>
          </p:nvPr>
        </p:nvSpPr>
        <p:spPr/>
        <p:txBody>
          <a:bodyPr/>
          <a:lstStyle/>
          <a:p>
            <a:r>
              <a:rPr lang="en-US"/>
              <a:t>Atmospheric Turbulence Blur</a:t>
            </a:r>
          </a:p>
        </p:txBody>
      </p:sp>
      <p:sp>
        <p:nvSpPr>
          <p:cNvPr id="3" name="Content Placeholder 2">
            <a:extLst>
              <a:ext uri="{FF2B5EF4-FFF2-40B4-BE49-F238E27FC236}">
                <a16:creationId xmlns:a16="http://schemas.microsoft.com/office/drawing/2014/main" id="{5D7DAB3F-291C-4203-B8A1-AD8333DA5EB2}"/>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The point spread function formed due to the long exposure of the camera in the atmosphere in certain cases is called </a:t>
            </a:r>
            <a:r>
              <a:rPr lang="en-US">
                <a:ea typeface="+mn-lt"/>
                <a:cs typeface="+mn-lt"/>
              </a:rPr>
              <a:t>as Gaussian PSF. The PSF in this case is given as: </a:t>
            </a:r>
          </a:p>
          <a:p>
            <a:pPr marL="0" indent="0">
              <a:buNone/>
            </a:pPr>
            <a:endParaRPr lang="en-US" dirty="0"/>
          </a:p>
          <a:p>
            <a:pPr marL="0" indent="0">
              <a:buNone/>
            </a:pPr>
            <a:endParaRPr lang="en-US" dirty="0"/>
          </a:p>
        </p:txBody>
      </p:sp>
      <p:pic>
        <p:nvPicPr>
          <p:cNvPr id="4" name="Picture 4" descr="A picture containing diagram&#10;&#10;Description automatically generated">
            <a:extLst>
              <a:ext uri="{FF2B5EF4-FFF2-40B4-BE49-F238E27FC236}">
                <a16:creationId xmlns:a16="http://schemas.microsoft.com/office/drawing/2014/main" id="{EE67E660-3ACC-45B8-9C9F-58FCE00655A3}"/>
              </a:ext>
            </a:extLst>
          </p:cNvPr>
          <p:cNvPicPr>
            <a:picLocks noChangeAspect="1"/>
          </p:cNvPicPr>
          <p:nvPr/>
        </p:nvPicPr>
        <p:blipFill>
          <a:blip r:embed="rId2"/>
          <a:stretch>
            <a:fillRect/>
          </a:stretch>
        </p:blipFill>
        <p:spPr>
          <a:xfrm>
            <a:off x="3943815" y="4158739"/>
            <a:ext cx="4304370" cy="1291157"/>
          </a:xfrm>
          <a:prstGeom prst="rect">
            <a:avLst/>
          </a:prstGeom>
        </p:spPr>
      </p:pic>
    </p:spTree>
    <p:extLst>
      <p:ext uri="{BB962C8B-B14F-4D97-AF65-F5344CB8AC3E}">
        <p14:creationId xmlns:p14="http://schemas.microsoft.com/office/powerpoint/2010/main" val="3883019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5A9F-2457-491A-9543-12F2394F647B}"/>
              </a:ext>
            </a:extLst>
          </p:cNvPr>
          <p:cNvSpPr>
            <a:spLocks noGrp="1"/>
          </p:cNvSpPr>
          <p:nvPr>
            <p:ph type="title"/>
          </p:nvPr>
        </p:nvSpPr>
        <p:spPr/>
        <p:txBody>
          <a:bodyPr/>
          <a:lstStyle/>
          <a:p>
            <a:r>
              <a:rPr lang="en-US"/>
              <a:t>Gaussian Blur</a:t>
            </a:r>
          </a:p>
        </p:txBody>
      </p:sp>
      <p:sp>
        <p:nvSpPr>
          <p:cNvPr id="3" name="Content Placeholder 2">
            <a:extLst>
              <a:ext uri="{FF2B5EF4-FFF2-40B4-BE49-F238E27FC236}">
                <a16:creationId xmlns:a16="http://schemas.microsoft.com/office/drawing/2014/main" id="{3A48AAB1-220F-43FB-92C0-9451292A230F}"/>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The image degradation due to atmospheric condition is modelled by the Gaussian effect. The Gaussian blur is also a type of blur that acts as a filter and applies Gaussian distribution to each pixel in the image. Visually Gaussian blurring smoothens the image and there is an overall blur. Deconvolution techniques have been devised and are required for treating the degraded image. Method discussed in this thesis solves all such blurs.</a:t>
            </a:r>
          </a:p>
          <a:p>
            <a:pPr marL="0" indent="0">
              <a:buNone/>
            </a:pPr>
            <a:endParaRPr lang="en-US" dirty="0"/>
          </a:p>
          <a:p>
            <a:pPr marL="0" indent="0">
              <a:buNone/>
            </a:pPr>
            <a:endParaRPr lang="en-US" dirty="0"/>
          </a:p>
        </p:txBody>
      </p:sp>
      <p:pic>
        <p:nvPicPr>
          <p:cNvPr id="4" name="Picture 4" descr="Diagram&#10;&#10;Description automatically generated">
            <a:extLst>
              <a:ext uri="{FF2B5EF4-FFF2-40B4-BE49-F238E27FC236}">
                <a16:creationId xmlns:a16="http://schemas.microsoft.com/office/drawing/2014/main" id="{97C5542F-9E42-40DB-9DA4-63D713F5EC21}"/>
              </a:ext>
            </a:extLst>
          </p:cNvPr>
          <p:cNvPicPr>
            <a:picLocks noChangeAspect="1"/>
          </p:cNvPicPr>
          <p:nvPr/>
        </p:nvPicPr>
        <p:blipFill>
          <a:blip r:embed="rId2"/>
          <a:stretch>
            <a:fillRect/>
          </a:stretch>
        </p:blipFill>
        <p:spPr>
          <a:xfrm>
            <a:off x="4585010" y="5614409"/>
            <a:ext cx="2743200" cy="870257"/>
          </a:xfrm>
          <a:prstGeom prst="rect">
            <a:avLst/>
          </a:prstGeom>
        </p:spPr>
      </p:pic>
    </p:spTree>
    <p:extLst>
      <p:ext uri="{BB962C8B-B14F-4D97-AF65-F5344CB8AC3E}">
        <p14:creationId xmlns:p14="http://schemas.microsoft.com/office/powerpoint/2010/main" val="1749140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DED6-CB82-4DF0-9A1B-D0AEE941552B}"/>
              </a:ext>
            </a:extLst>
          </p:cNvPr>
          <p:cNvSpPr>
            <a:spLocks noGrp="1"/>
          </p:cNvSpPr>
          <p:nvPr>
            <p:ph type="title"/>
          </p:nvPr>
        </p:nvSpPr>
        <p:spPr/>
        <p:txBody>
          <a:bodyPr/>
          <a:lstStyle/>
          <a:p>
            <a:r>
              <a:rPr lang="en-US"/>
              <a:t>Blurring Examples</a:t>
            </a:r>
          </a:p>
        </p:txBody>
      </p:sp>
      <p:pic>
        <p:nvPicPr>
          <p:cNvPr id="4" name="Picture 4" descr="Text&#10;&#10;Description automatically generated">
            <a:extLst>
              <a:ext uri="{FF2B5EF4-FFF2-40B4-BE49-F238E27FC236}">
                <a16:creationId xmlns:a16="http://schemas.microsoft.com/office/drawing/2014/main" id="{CEA79CB0-6DC5-4E75-9111-C9827DD52837}"/>
              </a:ext>
            </a:extLst>
          </p:cNvPr>
          <p:cNvPicPr>
            <a:picLocks noGrp="1" noChangeAspect="1"/>
          </p:cNvPicPr>
          <p:nvPr>
            <p:ph idx="1"/>
          </p:nvPr>
        </p:nvPicPr>
        <p:blipFill>
          <a:blip r:embed="rId2"/>
          <a:stretch>
            <a:fillRect/>
          </a:stretch>
        </p:blipFill>
        <p:spPr>
          <a:xfrm>
            <a:off x="838327" y="1361193"/>
            <a:ext cx="4949028" cy="5182714"/>
          </a:xfrm>
        </p:spPr>
      </p:pic>
    </p:spTree>
    <p:extLst>
      <p:ext uri="{BB962C8B-B14F-4D97-AF65-F5344CB8AC3E}">
        <p14:creationId xmlns:p14="http://schemas.microsoft.com/office/powerpoint/2010/main" val="109089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2409-6054-479B-809E-AD44658A8220}"/>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32D5283C-F288-4AC9-8E23-36E8D224FDAC}"/>
              </a:ext>
            </a:extLst>
          </p:cNvPr>
          <p:cNvSpPr>
            <a:spLocks noGrp="1"/>
          </p:cNvSpPr>
          <p:nvPr>
            <p:ph idx="1"/>
          </p:nvPr>
        </p:nvSpPr>
        <p:spPr/>
        <p:txBody>
          <a:bodyPr vert="horz" lIns="91440" tIns="45720" rIns="91440" bIns="45720" rtlCol="0" anchor="t">
            <a:normAutofit/>
          </a:bodyPr>
          <a:lstStyle/>
          <a:p>
            <a:r>
              <a:rPr lang="en-US"/>
              <a:t>We all take picture from our mobile phone, camera etc. And want the pictures to be sharp and clear.</a:t>
            </a:r>
          </a:p>
        </p:txBody>
      </p:sp>
      <p:pic>
        <p:nvPicPr>
          <p:cNvPr id="4" name="Picture 4" descr="A close up of a camera&#10;&#10;Description automatically generated">
            <a:extLst>
              <a:ext uri="{FF2B5EF4-FFF2-40B4-BE49-F238E27FC236}">
                <a16:creationId xmlns:a16="http://schemas.microsoft.com/office/drawing/2014/main" id="{D72E96B3-1E57-4702-9D45-A2157CD45075}"/>
              </a:ext>
            </a:extLst>
          </p:cNvPr>
          <p:cNvPicPr>
            <a:picLocks noChangeAspect="1"/>
          </p:cNvPicPr>
          <p:nvPr/>
        </p:nvPicPr>
        <p:blipFill>
          <a:blip r:embed="rId2"/>
          <a:stretch>
            <a:fillRect/>
          </a:stretch>
        </p:blipFill>
        <p:spPr>
          <a:xfrm>
            <a:off x="1137007" y="3137796"/>
            <a:ext cx="3328639" cy="1875866"/>
          </a:xfrm>
          <a:prstGeom prst="rect">
            <a:avLst/>
          </a:prstGeom>
        </p:spPr>
      </p:pic>
      <p:pic>
        <p:nvPicPr>
          <p:cNvPr id="5" name="Picture 5" descr="A group of people posing for the camera&#10;&#10;Description automatically generated">
            <a:extLst>
              <a:ext uri="{FF2B5EF4-FFF2-40B4-BE49-F238E27FC236}">
                <a16:creationId xmlns:a16="http://schemas.microsoft.com/office/drawing/2014/main" id="{38ED1936-1B22-4815-896E-D00EFD9F4EC1}"/>
              </a:ext>
            </a:extLst>
          </p:cNvPr>
          <p:cNvPicPr>
            <a:picLocks noChangeAspect="1"/>
          </p:cNvPicPr>
          <p:nvPr/>
        </p:nvPicPr>
        <p:blipFill>
          <a:blip r:embed="rId3"/>
          <a:stretch>
            <a:fillRect/>
          </a:stretch>
        </p:blipFill>
        <p:spPr>
          <a:xfrm>
            <a:off x="4566424" y="3141054"/>
            <a:ext cx="3337931" cy="1876867"/>
          </a:xfrm>
          <a:prstGeom prst="rect">
            <a:avLst/>
          </a:prstGeom>
        </p:spPr>
      </p:pic>
    </p:spTree>
    <p:extLst>
      <p:ext uri="{BB962C8B-B14F-4D97-AF65-F5344CB8AC3E}">
        <p14:creationId xmlns:p14="http://schemas.microsoft.com/office/powerpoint/2010/main" val="2636439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057E-07AC-4614-91FA-FA30CF87FCEA}"/>
              </a:ext>
            </a:extLst>
          </p:cNvPr>
          <p:cNvSpPr>
            <a:spLocks noGrp="1"/>
          </p:cNvSpPr>
          <p:nvPr>
            <p:ph type="title"/>
          </p:nvPr>
        </p:nvSpPr>
        <p:spPr/>
        <p:txBody>
          <a:bodyPr/>
          <a:lstStyle/>
          <a:p>
            <a:r>
              <a:rPr lang="en-US">
                <a:ea typeface="+mj-lt"/>
                <a:cs typeface="+mj-lt"/>
              </a:rPr>
              <a:t>Blind Deconvolution Using Maximum a Posteriori </a:t>
            </a:r>
            <a:endParaRPr lang="en-US"/>
          </a:p>
        </p:txBody>
      </p:sp>
      <p:sp>
        <p:nvSpPr>
          <p:cNvPr id="3" name="Content Placeholder 2">
            <a:extLst>
              <a:ext uri="{FF2B5EF4-FFF2-40B4-BE49-F238E27FC236}">
                <a16:creationId xmlns:a16="http://schemas.microsoft.com/office/drawing/2014/main" id="{62A0F5D5-9023-4D75-ACDB-72C3291D22CB}"/>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This is a single image blind deconvolution method. Its goal is to estimate the unknown degradation function (blur) from a single blurred image and reconstruct the original sharp image.  We rewrite the equation showing blur degrading model:</a:t>
            </a:r>
          </a:p>
          <a:p>
            <a:pPr marL="0" indent="0">
              <a:buNone/>
            </a:pPr>
            <a:r>
              <a:rPr lang="en-US">
                <a:ea typeface="+mn-lt"/>
                <a:cs typeface="+mn-lt"/>
              </a:rPr>
              <a:t>When we see the problem from probabilistic point of view recovery of u and h iteratively equates to solving MAP (Maximum A Posteriori) estimation.</a:t>
            </a:r>
          </a:p>
          <a:p>
            <a:pPr marL="0" indent="0">
              <a:buNone/>
            </a:pPr>
            <a:endParaRPr lang="en-US" dirty="0">
              <a:ea typeface="+mn-lt"/>
              <a:cs typeface="+mn-lt"/>
            </a:endParaRPr>
          </a:p>
          <a:p>
            <a:pPr marL="0" indent="0">
              <a:buNone/>
            </a:pPr>
            <a:endParaRPr lang="en-US" dirty="0">
              <a:ea typeface="+mn-lt"/>
              <a:cs typeface="+mn-lt"/>
            </a:endParaRPr>
          </a:p>
        </p:txBody>
      </p:sp>
      <p:pic>
        <p:nvPicPr>
          <p:cNvPr id="4" name="Picture 4" descr="A close up of a clock&#10;&#10;Description automatically generated">
            <a:extLst>
              <a:ext uri="{FF2B5EF4-FFF2-40B4-BE49-F238E27FC236}">
                <a16:creationId xmlns:a16="http://schemas.microsoft.com/office/drawing/2014/main" id="{04E54256-251F-4174-93CB-875FE9320F9E}"/>
              </a:ext>
            </a:extLst>
          </p:cNvPr>
          <p:cNvPicPr>
            <a:picLocks noChangeAspect="1"/>
          </p:cNvPicPr>
          <p:nvPr/>
        </p:nvPicPr>
        <p:blipFill>
          <a:blip r:embed="rId2"/>
          <a:stretch>
            <a:fillRect/>
          </a:stretch>
        </p:blipFill>
        <p:spPr>
          <a:xfrm>
            <a:off x="2254870" y="3742977"/>
            <a:ext cx="1790700" cy="542925"/>
          </a:xfrm>
          <a:prstGeom prst="rect">
            <a:avLst/>
          </a:prstGeom>
        </p:spPr>
      </p:pic>
      <p:pic>
        <p:nvPicPr>
          <p:cNvPr id="5" name="Picture 5" descr="A picture containing logo&#10;&#10;Description automatically generated">
            <a:extLst>
              <a:ext uri="{FF2B5EF4-FFF2-40B4-BE49-F238E27FC236}">
                <a16:creationId xmlns:a16="http://schemas.microsoft.com/office/drawing/2014/main" id="{37E455F4-57DA-409A-98F4-681CFD8908BC}"/>
              </a:ext>
            </a:extLst>
          </p:cNvPr>
          <p:cNvPicPr>
            <a:picLocks noChangeAspect="1"/>
          </p:cNvPicPr>
          <p:nvPr/>
        </p:nvPicPr>
        <p:blipFill>
          <a:blip r:embed="rId3"/>
          <a:stretch>
            <a:fillRect/>
          </a:stretch>
        </p:blipFill>
        <p:spPr>
          <a:xfrm>
            <a:off x="6991815" y="5203264"/>
            <a:ext cx="4016296" cy="354399"/>
          </a:xfrm>
          <a:prstGeom prst="rect">
            <a:avLst/>
          </a:prstGeom>
        </p:spPr>
      </p:pic>
      <p:pic>
        <p:nvPicPr>
          <p:cNvPr id="6" name="Picture 6" descr="A picture containing bottle, orange, photo, dark&#10;&#10;Description automatically generated">
            <a:extLst>
              <a:ext uri="{FF2B5EF4-FFF2-40B4-BE49-F238E27FC236}">
                <a16:creationId xmlns:a16="http://schemas.microsoft.com/office/drawing/2014/main" id="{63529971-4474-4CBD-A687-1C599B5F1106}"/>
              </a:ext>
            </a:extLst>
          </p:cNvPr>
          <p:cNvPicPr>
            <a:picLocks noChangeAspect="1"/>
          </p:cNvPicPr>
          <p:nvPr/>
        </p:nvPicPr>
        <p:blipFill>
          <a:blip r:embed="rId4"/>
          <a:stretch>
            <a:fillRect/>
          </a:stretch>
        </p:blipFill>
        <p:spPr>
          <a:xfrm>
            <a:off x="914400" y="5736138"/>
            <a:ext cx="10140174" cy="543162"/>
          </a:xfrm>
          <a:prstGeom prst="rect">
            <a:avLst/>
          </a:prstGeom>
        </p:spPr>
      </p:pic>
    </p:spTree>
    <p:extLst>
      <p:ext uri="{BB962C8B-B14F-4D97-AF65-F5344CB8AC3E}">
        <p14:creationId xmlns:p14="http://schemas.microsoft.com/office/powerpoint/2010/main" val="776595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E3B7-34E1-4FF6-83D6-689D9D0B7DC6}"/>
              </a:ext>
            </a:extLst>
          </p:cNvPr>
          <p:cNvSpPr>
            <a:spLocks noGrp="1"/>
          </p:cNvSpPr>
          <p:nvPr>
            <p:ph type="title"/>
          </p:nvPr>
        </p:nvSpPr>
        <p:spPr/>
        <p:txBody>
          <a:bodyPr/>
          <a:lstStyle/>
          <a:p>
            <a:r>
              <a:rPr lang="en-US"/>
              <a:t>Mathematical Model</a:t>
            </a:r>
          </a:p>
        </p:txBody>
      </p:sp>
      <p:sp>
        <p:nvSpPr>
          <p:cNvPr id="3" name="Content Placeholder 2">
            <a:extLst>
              <a:ext uri="{FF2B5EF4-FFF2-40B4-BE49-F238E27FC236}">
                <a16:creationId xmlns:a16="http://schemas.microsoft.com/office/drawing/2014/main" id="{613E7C9C-7301-4A65-8E48-CC98DFB2ABAA}"/>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a:ea typeface="+mn-lt"/>
                <a:cs typeface="+mn-lt"/>
              </a:rPr>
              <a:t>Lets assume that the individual variables used in the blur degradation model are discrete quantities which are indexed and denoted as ui or [u]i . Maximization of the posterior probability P(i, h|b) is equivalent to the minimization of the negative logarithm of it, i.e.</a:t>
            </a:r>
          </a:p>
          <a:p>
            <a:pPr marL="0" indent="0">
              <a:buNone/>
            </a:pPr>
            <a:endParaRPr lang="en-US" dirty="0"/>
          </a:p>
          <a:p>
            <a:pPr marL="0" indent="0">
              <a:buNone/>
            </a:pPr>
            <a:endParaRPr lang="en-US" dirty="0">
              <a:ea typeface="+mn-lt"/>
              <a:cs typeface="+mn-lt"/>
            </a:endParaRPr>
          </a:p>
          <a:p>
            <a:pPr marL="0" indent="0">
              <a:buNone/>
            </a:pPr>
            <a:r>
              <a:rPr lang="en-US">
                <a:ea typeface="+mn-lt"/>
                <a:cs typeface="+mn-lt"/>
              </a:rPr>
              <a:t>where Q(i) = log P(i) and R(h) = log P(h) are regarded as regularizers that track the optimization to the correct result and away from infinite number of other wrong and unwanted solutions.</a:t>
            </a:r>
            <a:endParaRPr lang="en-US"/>
          </a:p>
        </p:txBody>
      </p:sp>
      <p:pic>
        <p:nvPicPr>
          <p:cNvPr id="4" name="Picture 4" descr="A close up of a clock&#10;&#10;Description automatically generated">
            <a:extLst>
              <a:ext uri="{FF2B5EF4-FFF2-40B4-BE49-F238E27FC236}">
                <a16:creationId xmlns:a16="http://schemas.microsoft.com/office/drawing/2014/main" id="{1616A0CE-8AA7-425E-B1E8-A8E11267667D}"/>
              </a:ext>
            </a:extLst>
          </p:cNvPr>
          <p:cNvPicPr>
            <a:picLocks noChangeAspect="1"/>
          </p:cNvPicPr>
          <p:nvPr/>
        </p:nvPicPr>
        <p:blipFill>
          <a:blip r:embed="rId2"/>
          <a:stretch>
            <a:fillRect/>
          </a:stretch>
        </p:blipFill>
        <p:spPr>
          <a:xfrm>
            <a:off x="1778619" y="3881622"/>
            <a:ext cx="7491760" cy="562999"/>
          </a:xfrm>
          <a:prstGeom prst="rect">
            <a:avLst/>
          </a:prstGeom>
        </p:spPr>
      </p:pic>
    </p:spTree>
    <p:extLst>
      <p:ext uri="{BB962C8B-B14F-4D97-AF65-F5344CB8AC3E}">
        <p14:creationId xmlns:p14="http://schemas.microsoft.com/office/powerpoint/2010/main" val="3134634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9719-7C1A-4E21-B8F4-C546B9FDD0BA}"/>
              </a:ext>
            </a:extLst>
          </p:cNvPr>
          <p:cNvSpPr>
            <a:spLocks noGrp="1"/>
          </p:cNvSpPr>
          <p:nvPr>
            <p:ph type="title"/>
          </p:nvPr>
        </p:nvSpPr>
        <p:spPr/>
        <p:txBody>
          <a:bodyPr/>
          <a:lstStyle/>
          <a:p>
            <a:r>
              <a:rPr lang="en-US"/>
              <a:t>Mathematical Model (Continued...)</a:t>
            </a:r>
          </a:p>
        </p:txBody>
      </p:sp>
      <p:pic>
        <p:nvPicPr>
          <p:cNvPr id="4" name="Picture 4" descr="Text&#10;&#10;Description automatically generated">
            <a:extLst>
              <a:ext uri="{FF2B5EF4-FFF2-40B4-BE49-F238E27FC236}">
                <a16:creationId xmlns:a16="http://schemas.microsoft.com/office/drawing/2014/main" id="{4030952E-1476-41C5-B09D-8B1B102C2D2C}"/>
              </a:ext>
            </a:extLst>
          </p:cNvPr>
          <p:cNvPicPr>
            <a:picLocks noGrp="1" noChangeAspect="1"/>
          </p:cNvPicPr>
          <p:nvPr>
            <p:ph idx="1"/>
          </p:nvPr>
        </p:nvPicPr>
        <p:blipFill>
          <a:blip r:embed="rId2"/>
          <a:stretch>
            <a:fillRect/>
          </a:stretch>
        </p:blipFill>
        <p:spPr>
          <a:xfrm>
            <a:off x="835877" y="1839974"/>
            <a:ext cx="5372100" cy="638175"/>
          </a:xfrm>
        </p:spPr>
      </p:pic>
      <p:pic>
        <p:nvPicPr>
          <p:cNvPr id="5" name="Picture 5" descr="Text, letter&#10;&#10;Description automatically generated">
            <a:extLst>
              <a:ext uri="{FF2B5EF4-FFF2-40B4-BE49-F238E27FC236}">
                <a16:creationId xmlns:a16="http://schemas.microsoft.com/office/drawing/2014/main" id="{2119BAC0-8763-43F0-8AD7-6CB8066B6A9D}"/>
              </a:ext>
            </a:extLst>
          </p:cNvPr>
          <p:cNvPicPr>
            <a:picLocks noChangeAspect="1"/>
          </p:cNvPicPr>
          <p:nvPr/>
        </p:nvPicPr>
        <p:blipFill>
          <a:blip r:embed="rId3"/>
          <a:stretch>
            <a:fillRect/>
          </a:stretch>
        </p:blipFill>
        <p:spPr>
          <a:xfrm>
            <a:off x="840059" y="2478698"/>
            <a:ext cx="2743200" cy="1621824"/>
          </a:xfrm>
          <a:prstGeom prst="rect">
            <a:avLst/>
          </a:prstGeom>
        </p:spPr>
      </p:pic>
    </p:spTree>
    <p:extLst>
      <p:ext uri="{BB962C8B-B14F-4D97-AF65-F5344CB8AC3E}">
        <p14:creationId xmlns:p14="http://schemas.microsoft.com/office/powerpoint/2010/main" val="2289002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599A-DDBD-4E57-8B20-A23B4284ACE6}"/>
              </a:ext>
            </a:extLst>
          </p:cNvPr>
          <p:cNvSpPr>
            <a:spLocks noGrp="1"/>
          </p:cNvSpPr>
          <p:nvPr>
            <p:ph type="title"/>
          </p:nvPr>
        </p:nvSpPr>
        <p:spPr/>
        <p:txBody>
          <a:bodyPr/>
          <a:lstStyle/>
          <a:p>
            <a:r>
              <a:rPr lang="en-US"/>
              <a:t>Proposed Fusion Method</a:t>
            </a:r>
          </a:p>
        </p:txBody>
      </p:sp>
      <p:sp>
        <p:nvSpPr>
          <p:cNvPr id="3" name="Content Placeholder 2">
            <a:extLst>
              <a:ext uri="{FF2B5EF4-FFF2-40B4-BE49-F238E27FC236}">
                <a16:creationId xmlns:a16="http://schemas.microsoft.com/office/drawing/2014/main" id="{7DE6752E-6926-4161-91BB-58D377411799}"/>
              </a:ext>
            </a:extLst>
          </p:cNvPr>
          <p:cNvSpPr>
            <a:spLocks noGrp="1"/>
          </p:cNvSpPr>
          <p:nvPr>
            <p:ph idx="1"/>
          </p:nvPr>
        </p:nvSpPr>
        <p:spPr/>
        <p:txBody>
          <a:bodyPr vert="horz" lIns="91440" tIns="45720" rIns="91440" bIns="45720" rtlCol="0" anchor="t">
            <a:normAutofit fontScale="92500" lnSpcReduction="10000"/>
          </a:bodyPr>
          <a:lstStyle/>
          <a:p>
            <a:pPr marL="0" indent="0">
              <a:buNone/>
            </a:pPr>
            <a:endParaRPr lang="en-US" dirty="0"/>
          </a:p>
          <a:p>
            <a:pPr marL="0" indent="0">
              <a:buNone/>
            </a:pPr>
            <a:endParaRPr lang="en-US" dirty="0"/>
          </a:p>
          <a:p>
            <a:pPr marL="0" indent="0">
              <a:buNone/>
            </a:pPr>
            <a:endParaRPr lang="en-US" dirty="0">
              <a:ea typeface="+mn-lt"/>
              <a:cs typeface="+mn-lt"/>
            </a:endParaRPr>
          </a:p>
          <a:p>
            <a:pPr marL="0" indent="0">
              <a:buNone/>
            </a:pPr>
            <a:r>
              <a:rPr lang="en-US">
                <a:ea typeface="+mn-lt"/>
                <a:cs typeface="+mn-lt"/>
              </a:rPr>
              <a:t>Maximization of the posterior probability P(i, h|b) is equivalent to the minimization of the negative logarithm of it, i.e.,</a:t>
            </a:r>
            <a:endParaRPr lang="en-US"/>
          </a:p>
          <a:p>
            <a:pPr marL="0" indent="0">
              <a:buNone/>
            </a:pPr>
            <a:endParaRPr lang="en-US" dirty="0"/>
          </a:p>
          <a:p>
            <a:pPr marL="0" indent="0">
              <a:buNone/>
            </a:pPr>
            <a:r>
              <a:rPr lang="en-US">
                <a:ea typeface="+mn-lt"/>
                <a:cs typeface="+mn-lt"/>
              </a:rPr>
              <a:t>By solving this for I and H we get an estimate of the true sharp image but the image is still not fully blur free so something else needs to be done to remove it.</a:t>
            </a:r>
            <a:endParaRPr lang="en-US"/>
          </a:p>
          <a:p>
            <a:pPr marL="0" indent="0">
              <a:buNone/>
            </a:pPr>
            <a:endParaRPr lang="en-US" dirty="0"/>
          </a:p>
          <a:p>
            <a:pPr marL="0" indent="0">
              <a:buNone/>
            </a:pPr>
            <a:endParaRPr lang="en-US" dirty="0"/>
          </a:p>
        </p:txBody>
      </p:sp>
      <p:pic>
        <p:nvPicPr>
          <p:cNvPr id="4" name="Picture 4" descr="A person looking towards the camera&#10;&#10;Description automatically generated">
            <a:extLst>
              <a:ext uri="{FF2B5EF4-FFF2-40B4-BE49-F238E27FC236}">
                <a16:creationId xmlns:a16="http://schemas.microsoft.com/office/drawing/2014/main" id="{CD79AB09-9707-48E8-B4FF-7763A4AFC767}"/>
              </a:ext>
            </a:extLst>
          </p:cNvPr>
          <p:cNvPicPr>
            <a:picLocks noChangeAspect="1"/>
          </p:cNvPicPr>
          <p:nvPr/>
        </p:nvPicPr>
        <p:blipFill>
          <a:blip r:embed="rId2"/>
          <a:stretch>
            <a:fillRect/>
          </a:stretch>
        </p:blipFill>
        <p:spPr>
          <a:xfrm>
            <a:off x="864684" y="2465349"/>
            <a:ext cx="1485900" cy="533400"/>
          </a:xfrm>
          <a:prstGeom prst="rect">
            <a:avLst/>
          </a:prstGeom>
        </p:spPr>
      </p:pic>
      <p:pic>
        <p:nvPicPr>
          <p:cNvPr id="5" name="Picture 5" descr="A picture containing object, clock&#10;&#10;Description automatically generated">
            <a:extLst>
              <a:ext uri="{FF2B5EF4-FFF2-40B4-BE49-F238E27FC236}">
                <a16:creationId xmlns:a16="http://schemas.microsoft.com/office/drawing/2014/main" id="{6BF0C808-B271-4C3C-89D9-839A7EC4DFEF}"/>
              </a:ext>
            </a:extLst>
          </p:cNvPr>
          <p:cNvPicPr>
            <a:picLocks noChangeAspect="1"/>
          </p:cNvPicPr>
          <p:nvPr/>
        </p:nvPicPr>
        <p:blipFill>
          <a:blip r:embed="rId3"/>
          <a:stretch>
            <a:fillRect/>
          </a:stretch>
        </p:blipFill>
        <p:spPr>
          <a:xfrm>
            <a:off x="840059" y="3001810"/>
            <a:ext cx="3867614" cy="426917"/>
          </a:xfrm>
          <a:prstGeom prst="rect">
            <a:avLst/>
          </a:prstGeom>
        </p:spPr>
      </p:pic>
      <p:pic>
        <p:nvPicPr>
          <p:cNvPr id="6" name="Picture 6" descr="A close up of a clock&#10;&#10;Description automatically generated">
            <a:extLst>
              <a:ext uri="{FF2B5EF4-FFF2-40B4-BE49-F238E27FC236}">
                <a16:creationId xmlns:a16="http://schemas.microsoft.com/office/drawing/2014/main" id="{D28E77B0-5198-4C64-96AE-9F63A5D9EB98}"/>
              </a:ext>
            </a:extLst>
          </p:cNvPr>
          <p:cNvPicPr>
            <a:picLocks noChangeAspect="1"/>
          </p:cNvPicPr>
          <p:nvPr/>
        </p:nvPicPr>
        <p:blipFill>
          <a:blip r:embed="rId4"/>
          <a:stretch>
            <a:fillRect/>
          </a:stretch>
        </p:blipFill>
        <p:spPr>
          <a:xfrm>
            <a:off x="867937" y="4323691"/>
            <a:ext cx="4118517" cy="357227"/>
          </a:xfrm>
          <a:prstGeom prst="rect">
            <a:avLst/>
          </a:prstGeom>
        </p:spPr>
      </p:pic>
    </p:spTree>
    <p:extLst>
      <p:ext uri="{BB962C8B-B14F-4D97-AF65-F5344CB8AC3E}">
        <p14:creationId xmlns:p14="http://schemas.microsoft.com/office/powerpoint/2010/main" val="4084386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C9FC-57EB-4A78-8A33-5570397CED13}"/>
              </a:ext>
            </a:extLst>
          </p:cNvPr>
          <p:cNvSpPr>
            <a:spLocks noGrp="1"/>
          </p:cNvSpPr>
          <p:nvPr>
            <p:ph type="title"/>
          </p:nvPr>
        </p:nvSpPr>
        <p:spPr/>
        <p:txBody>
          <a:bodyPr/>
          <a:lstStyle/>
          <a:p>
            <a:r>
              <a:rPr lang="en-US"/>
              <a:t>Proposed Fusion Method (Continued)</a:t>
            </a:r>
          </a:p>
        </p:txBody>
      </p:sp>
      <p:sp>
        <p:nvSpPr>
          <p:cNvPr id="3" name="Content Placeholder 2">
            <a:extLst>
              <a:ext uri="{FF2B5EF4-FFF2-40B4-BE49-F238E27FC236}">
                <a16:creationId xmlns:a16="http://schemas.microsoft.com/office/drawing/2014/main" id="{65D6EA52-921B-4225-99CE-B60E8838C201}"/>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a:ea typeface="+mn-lt"/>
                <a:cs typeface="+mn-lt"/>
              </a:rPr>
              <a:t>So now we take the estimate of the true sharp image is taken as the blurred image and we use the eigen value based method to solve the problem in hand. We find the blur kernel by minimizing the equation for Ho given by </a:t>
            </a:r>
          </a:p>
          <a:p>
            <a:pPr marL="0" indent="0">
              <a:buNone/>
            </a:pPr>
            <a:endParaRPr lang="en-US" dirty="0"/>
          </a:p>
          <a:p>
            <a:pPr marL="0" indent="0">
              <a:buNone/>
            </a:pPr>
            <a:endParaRPr lang="en-US" dirty="0"/>
          </a:p>
          <a:p>
            <a:pPr marL="0" indent="0">
              <a:buNone/>
            </a:pPr>
            <a:endParaRPr lang="en-US" dirty="0">
              <a:ea typeface="+mn-lt"/>
              <a:cs typeface="+mn-lt"/>
            </a:endParaRPr>
          </a:p>
          <a:p>
            <a:pPr marL="0" indent="0">
              <a:buNone/>
            </a:pPr>
            <a:r>
              <a:rPr lang="en-US">
                <a:ea typeface="+mn-lt"/>
                <a:cs typeface="+mn-lt"/>
              </a:rPr>
              <a:t>Further when we have calculated the blur kernel then we iteratively minimize the given equation to finally find the true sharp image using </a:t>
            </a:r>
            <a:endParaRPr lang="en-US"/>
          </a:p>
          <a:p>
            <a:pPr marL="0" indent="0">
              <a:buNone/>
            </a:pPr>
            <a:endParaRPr lang="en-US" dirty="0"/>
          </a:p>
        </p:txBody>
      </p:sp>
      <p:pic>
        <p:nvPicPr>
          <p:cNvPr id="4" name="Picture 4" descr="Text&#10;&#10;Description automatically generated">
            <a:extLst>
              <a:ext uri="{FF2B5EF4-FFF2-40B4-BE49-F238E27FC236}">
                <a16:creationId xmlns:a16="http://schemas.microsoft.com/office/drawing/2014/main" id="{F73C016E-486D-45EB-85F4-69281BBF16D4}"/>
              </a:ext>
            </a:extLst>
          </p:cNvPr>
          <p:cNvPicPr>
            <a:picLocks noChangeAspect="1"/>
          </p:cNvPicPr>
          <p:nvPr/>
        </p:nvPicPr>
        <p:blipFill>
          <a:blip r:embed="rId2"/>
          <a:stretch>
            <a:fillRect/>
          </a:stretch>
        </p:blipFill>
        <p:spPr>
          <a:xfrm>
            <a:off x="998035" y="3477777"/>
            <a:ext cx="3068443" cy="971106"/>
          </a:xfrm>
          <a:prstGeom prst="rect">
            <a:avLst/>
          </a:prstGeom>
        </p:spPr>
      </p:pic>
      <p:pic>
        <p:nvPicPr>
          <p:cNvPr id="5" name="Picture 5" descr="A close up of a clock&#10;&#10;Description automatically generated">
            <a:extLst>
              <a:ext uri="{FF2B5EF4-FFF2-40B4-BE49-F238E27FC236}">
                <a16:creationId xmlns:a16="http://schemas.microsoft.com/office/drawing/2014/main" id="{B6BFE9F7-0E43-4010-8736-90C27270830E}"/>
              </a:ext>
            </a:extLst>
          </p:cNvPr>
          <p:cNvPicPr>
            <a:picLocks noChangeAspect="1"/>
          </p:cNvPicPr>
          <p:nvPr/>
        </p:nvPicPr>
        <p:blipFill>
          <a:blip r:embed="rId3"/>
          <a:stretch>
            <a:fillRect/>
          </a:stretch>
        </p:blipFill>
        <p:spPr>
          <a:xfrm>
            <a:off x="923693" y="5948854"/>
            <a:ext cx="3858321" cy="545195"/>
          </a:xfrm>
          <a:prstGeom prst="rect">
            <a:avLst/>
          </a:prstGeom>
        </p:spPr>
      </p:pic>
    </p:spTree>
    <p:extLst>
      <p:ext uri="{BB962C8B-B14F-4D97-AF65-F5344CB8AC3E}">
        <p14:creationId xmlns:p14="http://schemas.microsoft.com/office/powerpoint/2010/main" val="1450537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group of people in different poses for the camera&#10;&#10;Description automatically generated">
            <a:extLst>
              <a:ext uri="{FF2B5EF4-FFF2-40B4-BE49-F238E27FC236}">
                <a16:creationId xmlns:a16="http://schemas.microsoft.com/office/drawing/2014/main" id="{594EB840-DC4C-4645-8452-A4BDC5267414}"/>
              </a:ext>
            </a:extLst>
          </p:cNvPr>
          <p:cNvPicPr>
            <a:picLocks noGrp="1" noChangeAspect="1"/>
          </p:cNvPicPr>
          <p:nvPr>
            <p:ph idx="1"/>
          </p:nvPr>
        </p:nvPicPr>
        <p:blipFill>
          <a:blip r:embed="rId2"/>
          <a:stretch>
            <a:fillRect/>
          </a:stretch>
        </p:blipFill>
        <p:spPr>
          <a:xfrm>
            <a:off x="466261" y="443517"/>
            <a:ext cx="10859892" cy="5735674"/>
          </a:xfrm>
        </p:spPr>
      </p:pic>
    </p:spTree>
    <p:extLst>
      <p:ext uri="{BB962C8B-B14F-4D97-AF65-F5344CB8AC3E}">
        <p14:creationId xmlns:p14="http://schemas.microsoft.com/office/powerpoint/2010/main" val="390336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3CAF-DED9-4323-80CC-CFB0CE75158F}"/>
              </a:ext>
            </a:extLst>
          </p:cNvPr>
          <p:cNvSpPr>
            <a:spLocks noGrp="1"/>
          </p:cNvSpPr>
          <p:nvPr>
            <p:ph type="title"/>
          </p:nvPr>
        </p:nvSpPr>
        <p:spPr/>
        <p:txBody>
          <a:bodyPr/>
          <a:lstStyle/>
          <a:p>
            <a:r>
              <a:rPr lang="en-US"/>
              <a:t>Blurry Shots (What we don't want)</a:t>
            </a:r>
          </a:p>
        </p:txBody>
      </p:sp>
      <p:pic>
        <p:nvPicPr>
          <p:cNvPr id="4" name="Picture 4" descr="A blurry close up of a screen&#10;&#10;Description automatically generated">
            <a:extLst>
              <a:ext uri="{FF2B5EF4-FFF2-40B4-BE49-F238E27FC236}">
                <a16:creationId xmlns:a16="http://schemas.microsoft.com/office/drawing/2014/main" id="{9245A7FD-09E1-4E44-8D95-507D929175C9}"/>
              </a:ext>
            </a:extLst>
          </p:cNvPr>
          <p:cNvPicPr>
            <a:picLocks noGrp="1" noChangeAspect="1"/>
          </p:cNvPicPr>
          <p:nvPr>
            <p:ph idx="1"/>
          </p:nvPr>
        </p:nvPicPr>
        <p:blipFill>
          <a:blip r:embed="rId2"/>
          <a:stretch>
            <a:fillRect/>
          </a:stretch>
        </p:blipFill>
        <p:spPr>
          <a:xfrm>
            <a:off x="918815" y="1551786"/>
            <a:ext cx="3569784" cy="2272525"/>
          </a:xfrm>
        </p:spPr>
      </p:pic>
      <p:pic>
        <p:nvPicPr>
          <p:cNvPr id="5" name="Picture 5" descr="A close up of a clock&#10;&#10;Description automatically generated">
            <a:extLst>
              <a:ext uri="{FF2B5EF4-FFF2-40B4-BE49-F238E27FC236}">
                <a16:creationId xmlns:a16="http://schemas.microsoft.com/office/drawing/2014/main" id="{CD373502-35C8-4B82-89EE-52B72E537A6B}"/>
              </a:ext>
            </a:extLst>
          </p:cNvPr>
          <p:cNvPicPr>
            <a:picLocks noChangeAspect="1"/>
          </p:cNvPicPr>
          <p:nvPr/>
        </p:nvPicPr>
        <p:blipFill>
          <a:blip r:embed="rId3"/>
          <a:stretch>
            <a:fillRect/>
          </a:stretch>
        </p:blipFill>
        <p:spPr>
          <a:xfrm>
            <a:off x="4568283" y="1521849"/>
            <a:ext cx="2501591" cy="2302383"/>
          </a:xfrm>
          <a:prstGeom prst="rect">
            <a:avLst/>
          </a:prstGeom>
        </p:spPr>
      </p:pic>
      <p:pic>
        <p:nvPicPr>
          <p:cNvPr id="6" name="Picture 6" descr="A close up of a sign&#10;&#10;Description automatically generated">
            <a:extLst>
              <a:ext uri="{FF2B5EF4-FFF2-40B4-BE49-F238E27FC236}">
                <a16:creationId xmlns:a16="http://schemas.microsoft.com/office/drawing/2014/main" id="{23199053-2B31-420A-8804-443539025612}"/>
              </a:ext>
            </a:extLst>
          </p:cNvPr>
          <p:cNvPicPr>
            <a:picLocks noChangeAspect="1"/>
          </p:cNvPicPr>
          <p:nvPr/>
        </p:nvPicPr>
        <p:blipFill>
          <a:blip r:embed="rId4"/>
          <a:stretch>
            <a:fillRect/>
          </a:stretch>
        </p:blipFill>
        <p:spPr>
          <a:xfrm>
            <a:off x="914399" y="4021159"/>
            <a:ext cx="3756102" cy="2569925"/>
          </a:xfrm>
          <a:prstGeom prst="rect">
            <a:avLst/>
          </a:prstGeom>
        </p:spPr>
      </p:pic>
      <p:pic>
        <p:nvPicPr>
          <p:cNvPr id="7" name="Picture 7" descr="A picture containing outdoor, clock, building, tower&#10;&#10;Description automatically generated">
            <a:extLst>
              <a:ext uri="{FF2B5EF4-FFF2-40B4-BE49-F238E27FC236}">
                <a16:creationId xmlns:a16="http://schemas.microsoft.com/office/drawing/2014/main" id="{A77724AE-6B3B-4997-B119-ADBB759904A3}"/>
              </a:ext>
            </a:extLst>
          </p:cNvPr>
          <p:cNvPicPr>
            <a:picLocks noChangeAspect="1"/>
          </p:cNvPicPr>
          <p:nvPr/>
        </p:nvPicPr>
        <p:blipFill>
          <a:blip r:embed="rId5"/>
          <a:stretch>
            <a:fillRect/>
          </a:stretch>
        </p:blipFill>
        <p:spPr>
          <a:xfrm>
            <a:off x="7198576" y="1551298"/>
            <a:ext cx="3171128" cy="4761338"/>
          </a:xfrm>
          <a:prstGeom prst="rect">
            <a:avLst/>
          </a:prstGeom>
        </p:spPr>
      </p:pic>
    </p:spTree>
    <p:extLst>
      <p:ext uri="{BB962C8B-B14F-4D97-AF65-F5344CB8AC3E}">
        <p14:creationId xmlns:p14="http://schemas.microsoft.com/office/powerpoint/2010/main" val="15952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38F6-105B-41D9-B1D7-EB2B0A1E5E3E}"/>
              </a:ext>
            </a:extLst>
          </p:cNvPr>
          <p:cNvSpPr>
            <a:spLocks noGrp="1"/>
          </p:cNvSpPr>
          <p:nvPr>
            <p:ph type="title"/>
          </p:nvPr>
        </p:nvSpPr>
        <p:spPr/>
        <p:txBody>
          <a:bodyPr/>
          <a:lstStyle/>
          <a:p>
            <a:r>
              <a:rPr lang="en-US"/>
              <a:t>Modelling Images in The Computer</a:t>
            </a:r>
          </a:p>
        </p:txBody>
      </p:sp>
      <p:sp>
        <p:nvSpPr>
          <p:cNvPr id="3" name="Content Placeholder 2">
            <a:extLst>
              <a:ext uri="{FF2B5EF4-FFF2-40B4-BE49-F238E27FC236}">
                <a16:creationId xmlns:a16="http://schemas.microsoft.com/office/drawing/2014/main" id="{834132C8-7048-4099-A899-47C1B5CBBDD6}"/>
              </a:ext>
            </a:extLst>
          </p:cNvPr>
          <p:cNvSpPr>
            <a:spLocks noGrp="1"/>
          </p:cNvSpPr>
          <p:nvPr>
            <p:ph idx="1"/>
          </p:nvPr>
        </p:nvSpPr>
        <p:spPr/>
        <p:txBody>
          <a:bodyPr vert="horz" lIns="91440" tIns="45720" rIns="91440" bIns="45720" rtlCol="0" anchor="t">
            <a:normAutofit/>
          </a:bodyPr>
          <a:lstStyle/>
          <a:p>
            <a:r>
              <a:rPr lang="en-US"/>
              <a:t>What we visually perceive can't be stored as is In the computer. We need to quantize and sample the image. The final image is represented by  </a:t>
            </a:r>
          </a:p>
        </p:txBody>
      </p:sp>
      <p:pic>
        <p:nvPicPr>
          <p:cNvPr id="4" name="Picture 4" descr="A picture containing object, clock&#10;&#10;Description automatically generated">
            <a:extLst>
              <a:ext uri="{FF2B5EF4-FFF2-40B4-BE49-F238E27FC236}">
                <a16:creationId xmlns:a16="http://schemas.microsoft.com/office/drawing/2014/main" id="{E1FF6719-B57B-4F90-86CB-3DE42A45EBD1}"/>
              </a:ext>
            </a:extLst>
          </p:cNvPr>
          <p:cNvPicPr>
            <a:picLocks noChangeAspect="1"/>
          </p:cNvPicPr>
          <p:nvPr/>
        </p:nvPicPr>
        <p:blipFill>
          <a:blip r:embed="rId2"/>
          <a:stretch>
            <a:fillRect/>
          </a:stretch>
        </p:blipFill>
        <p:spPr>
          <a:xfrm>
            <a:off x="4766217" y="3489054"/>
            <a:ext cx="2362200" cy="790575"/>
          </a:xfrm>
          <a:prstGeom prst="rect">
            <a:avLst/>
          </a:prstGeom>
        </p:spPr>
      </p:pic>
    </p:spTree>
    <p:extLst>
      <p:ext uri="{BB962C8B-B14F-4D97-AF65-F5344CB8AC3E}">
        <p14:creationId xmlns:p14="http://schemas.microsoft.com/office/powerpoint/2010/main" val="357279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6AD5-5587-4E52-918C-F4B6D1790CF3}"/>
              </a:ext>
            </a:extLst>
          </p:cNvPr>
          <p:cNvSpPr>
            <a:spLocks noGrp="1"/>
          </p:cNvSpPr>
          <p:nvPr>
            <p:ph type="title"/>
          </p:nvPr>
        </p:nvSpPr>
        <p:spPr/>
        <p:txBody>
          <a:bodyPr/>
          <a:lstStyle/>
          <a:p>
            <a:r>
              <a:rPr lang="en-US">
                <a:ea typeface="+mj-lt"/>
                <a:cs typeface="+mj-lt"/>
              </a:rPr>
              <a:t>Techniques of Digital Image Processing </a:t>
            </a:r>
            <a:endParaRPr lang="en-US"/>
          </a:p>
        </p:txBody>
      </p:sp>
      <p:sp>
        <p:nvSpPr>
          <p:cNvPr id="3" name="Content Placeholder 2">
            <a:extLst>
              <a:ext uri="{FF2B5EF4-FFF2-40B4-BE49-F238E27FC236}">
                <a16:creationId xmlns:a16="http://schemas.microsoft.com/office/drawing/2014/main" id="{DE713E09-8DE6-4356-9DE6-BC2477033D8B}"/>
              </a:ext>
            </a:extLst>
          </p:cNvPr>
          <p:cNvSpPr>
            <a:spLocks noGrp="1"/>
          </p:cNvSpPr>
          <p:nvPr>
            <p:ph idx="1"/>
          </p:nvPr>
        </p:nvSpPr>
        <p:spPr/>
        <p:txBody>
          <a:bodyPr vert="horz" lIns="91440" tIns="45720" rIns="91440" bIns="45720" rtlCol="0" anchor="t">
            <a:normAutofit lnSpcReduction="10000"/>
          </a:bodyPr>
          <a:lstStyle/>
          <a:p>
            <a:pPr marL="0" indent="0">
              <a:buNone/>
            </a:pPr>
            <a:r>
              <a:rPr lang="en-US">
                <a:ea typeface="+mn-lt"/>
                <a:cs typeface="+mn-lt"/>
              </a:rPr>
              <a:t>1. Image Representation / Modeling </a:t>
            </a:r>
          </a:p>
          <a:p>
            <a:pPr marL="0" indent="0">
              <a:buNone/>
            </a:pPr>
            <a:r>
              <a:rPr lang="en-US">
                <a:ea typeface="+mn-lt"/>
                <a:cs typeface="+mn-lt"/>
              </a:rPr>
              <a:t>2. Image Enhancement </a:t>
            </a:r>
          </a:p>
          <a:p>
            <a:pPr marL="0" indent="0">
              <a:buNone/>
            </a:pPr>
            <a:r>
              <a:rPr lang="en-US">
                <a:ea typeface="+mn-lt"/>
                <a:cs typeface="+mn-lt"/>
              </a:rPr>
              <a:t>3. Image Restoration </a:t>
            </a:r>
          </a:p>
          <a:p>
            <a:pPr marL="0" indent="0">
              <a:buNone/>
            </a:pPr>
            <a:r>
              <a:rPr lang="en-US">
                <a:ea typeface="+mn-lt"/>
                <a:cs typeface="+mn-lt"/>
              </a:rPr>
              <a:t>4. Image Analysis </a:t>
            </a:r>
          </a:p>
          <a:p>
            <a:pPr marL="0" indent="0">
              <a:buNone/>
            </a:pPr>
            <a:r>
              <a:rPr lang="en-US">
                <a:ea typeface="+mn-lt"/>
                <a:cs typeface="+mn-lt"/>
              </a:rPr>
              <a:t>5. Image Reconstruction </a:t>
            </a:r>
          </a:p>
          <a:p>
            <a:pPr marL="0" indent="0">
              <a:buNone/>
            </a:pPr>
            <a:r>
              <a:rPr lang="en-US">
                <a:ea typeface="+mn-lt"/>
                <a:cs typeface="+mn-lt"/>
              </a:rPr>
              <a:t>6. Image Data Compression</a:t>
            </a:r>
          </a:p>
          <a:p>
            <a:pPr marL="0" indent="0">
              <a:buNone/>
            </a:pPr>
            <a:endParaRPr lang="en-US" dirty="0"/>
          </a:p>
          <a:p>
            <a:pPr marL="0" indent="0">
              <a:buNone/>
            </a:pPr>
            <a:r>
              <a:rPr lang="en-US"/>
              <a:t>In this project we are performing Image Restoration</a:t>
            </a:r>
            <a:endParaRPr lang="en-US" dirty="0"/>
          </a:p>
        </p:txBody>
      </p:sp>
    </p:spTree>
    <p:extLst>
      <p:ext uri="{BB962C8B-B14F-4D97-AF65-F5344CB8AC3E}">
        <p14:creationId xmlns:p14="http://schemas.microsoft.com/office/powerpoint/2010/main" val="114811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C54E-D3BD-44A9-A1F5-DAB369CA1DB4}"/>
              </a:ext>
            </a:extLst>
          </p:cNvPr>
          <p:cNvSpPr>
            <a:spLocks noGrp="1"/>
          </p:cNvSpPr>
          <p:nvPr>
            <p:ph type="title"/>
          </p:nvPr>
        </p:nvSpPr>
        <p:spPr/>
        <p:txBody>
          <a:bodyPr/>
          <a:lstStyle/>
          <a:p>
            <a:r>
              <a:rPr lang="en-US"/>
              <a:t>Blur Model</a:t>
            </a:r>
          </a:p>
        </p:txBody>
      </p:sp>
      <p:pic>
        <p:nvPicPr>
          <p:cNvPr id="4" name="Picture 4" descr="Diagram&#10;&#10;Description automatically generated">
            <a:extLst>
              <a:ext uri="{FF2B5EF4-FFF2-40B4-BE49-F238E27FC236}">
                <a16:creationId xmlns:a16="http://schemas.microsoft.com/office/drawing/2014/main" id="{94120A45-F8FF-444D-9EBB-2AD665FC697D}"/>
              </a:ext>
            </a:extLst>
          </p:cNvPr>
          <p:cNvPicPr>
            <a:picLocks noGrp="1" noChangeAspect="1"/>
          </p:cNvPicPr>
          <p:nvPr>
            <p:ph idx="1"/>
          </p:nvPr>
        </p:nvPicPr>
        <p:blipFill>
          <a:blip r:embed="rId2"/>
          <a:stretch>
            <a:fillRect/>
          </a:stretch>
        </p:blipFill>
        <p:spPr>
          <a:xfrm>
            <a:off x="1510409" y="1989470"/>
            <a:ext cx="8678668" cy="3545158"/>
          </a:xfrm>
        </p:spPr>
      </p:pic>
    </p:spTree>
    <p:extLst>
      <p:ext uri="{BB962C8B-B14F-4D97-AF65-F5344CB8AC3E}">
        <p14:creationId xmlns:p14="http://schemas.microsoft.com/office/powerpoint/2010/main" val="234512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D9D1-144A-420B-868D-90D05F47009A}"/>
              </a:ext>
            </a:extLst>
          </p:cNvPr>
          <p:cNvSpPr>
            <a:spLocks noGrp="1"/>
          </p:cNvSpPr>
          <p:nvPr>
            <p:ph type="title"/>
          </p:nvPr>
        </p:nvSpPr>
        <p:spPr/>
        <p:txBody>
          <a:bodyPr/>
          <a:lstStyle/>
          <a:p>
            <a:r>
              <a:rPr lang="en-US"/>
              <a:t>The Challenge</a:t>
            </a:r>
          </a:p>
        </p:txBody>
      </p:sp>
      <p:sp>
        <p:nvSpPr>
          <p:cNvPr id="3" name="Content Placeholder 2">
            <a:extLst>
              <a:ext uri="{FF2B5EF4-FFF2-40B4-BE49-F238E27FC236}">
                <a16:creationId xmlns:a16="http://schemas.microsoft.com/office/drawing/2014/main" id="{74AF674F-E76A-4397-A34D-A2973085AD5C}"/>
              </a:ext>
            </a:extLst>
          </p:cNvPr>
          <p:cNvSpPr>
            <a:spLocks noGrp="1"/>
          </p:cNvSpPr>
          <p:nvPr>
            <p:ph idx="1"/>
          </p:nvPr>
        </p:nvSpPr>
        <p:spPr/>
        <p:txBody>
          <a:bodyPr vert="horz" lIns="91440" tIns="45720" rIns="91440" bIns="45720" rtlCol="0" anchor="t">
            <a:normAutofit fontScale="70000" lnSpcReduction="20000"/>
          </a:bodyPr>
          <a:lstStyle/>
          <a:p>
            <a:r>
              <a:rPr lang="en-US"/>
              <a:t>We can represent the blur image model as</a:t>
            </a:r>
          </a:p>
          <a:p>
            <a:endParaRPr lang="en-US" dirty="0"/>
          </a:p>
          <a:p>
            <a:r>
              <a:rPr lang="en-US">
                <a:ea typeface="+mn-lt"/>
                <a:cs typeface="+mn-lt"/>
              </a:rPr>
              <a:t>We have c (degraded image), some information about the degradation function (blur) df , and some information about the noise η. The goal of restoration is to get an estimate of the original (actual) image. The estimate, ιˆ, is desired to be as close as possible to the original image. In fact the more the information we have about df and ιˆ, the more accurate will be the estimation.</a:t>
            </a:r>
          </a:p>
          <a:p>
            <a:endParaRPr lang="en-US" dirty="0"/>
          </a:p>
          <a:p>
            <a:r>
              <a:rPr lang="en-US">
                <a:ea typeface="+mn-lt"/>
                <a:cs typeface="+mn-lt"/>
              </a:rPr>
              <a:t>Image restoration process refers to elimination or minimization of degradation in an image. The process of image restoration includes deblurring of images which are degraded by the various limitations of camera sensor, environment, correction of geometric distortion or non-linearity’s and noise due to camera sensors.</a:t>
            </a:r>
            <a:endParaRPr lang="en-US" dirty="0"/>
          </a:p>
        </p:txBody>
      </p:sp>
      <p:pic>
        <p:nvPicPr>
          <p:cNvPr id="5" name="Picture 5" descr="A picture containing object, clock&#10;&#10;Description automatically generated">
            <a:extLst>
              <a:ext uri="{FF2B5EF4-FFF2-40B4-BE49-F238E27FC236}">
                <a16:creationId xmlns:a16="http://schemas.microsoft.com/office/drawing/2014/main" id="{55765D7F-3FCA-42AB-A6AA-1D29B753C833}"/>
              </a:ext>
            </a:extLst>
          </p:cNvPr>
          <p:cNvPicPr>
            <a:picLocks noChangeAspect="1"/>
          </p:cNvPicPr>
          <p:nvPr/>
        </p:nvPicPr>
        <p:blipFill>
          <a:blip r:embed="rId2"/>
          <a:stretch>
            <a:fillRect/>
          </a:stretch>
        </p:blipFill>
        <p:spPr>
          <a:xfrm>
            <a:off x="6593856" y="1943099"/>
            <a:ext cx="1959363" cy="518532"/>
          </a:xfrm>
          <a:prstGeom prst="rect">
            <a:avLst/>
          </a:prstGeom>
        </p:spPr>
      </p:pic>
    </p:spTree>
    <p:extLst>
      <p:ext uri="{BB962C8B-B14F-4D97-AF65-F5344CB8AC3E}">
        <p14:creationId xmlns:p14="http://schemas.microsoft.com/office/powerpoint/2010/main" val="121041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EF4A-BEC7-41E1-B057-AAED37203C97}"/>
              </a:ext>
            </a:extLst>
          </p:cNvPr>
          <p:cNvSpPr>
            <a:spLocks noGrp="1"/>
          </p:cNvSpPr>
          <p:nvPr>
            <p:ph type="title"/>
          </p:nvPr>
        </p:nvSpPr>
        <p:spPr/>
        <p:txBody>
          <a:bodyPr/>
          <a:lstStyle/>
          <a:p>
            <a:r>
              <a:rPr lang="en-US"/>
              <a:t>Target Definition</a:t>
            </a:r>
          </a:p>
        </p:txBody>
      </p:sp>
      <p:sp>
        <p:nvSpPr>
          <p:cNvPr id="3" name="Content Placeholder 2">
            <a:extLst>
              <a:ext uri="{FF2B5EF4-FFF2-40B4-BE49-F238E27FC236}">
                <a16:creationId xmlns:a16="http://schemas.microsoft.com/office/drawing/2014/main" id="{8EAE3712-E2B0-49A2-AEB4-7201DAD5ADC4}"/>
              </a:ext>
            </a:extLst>
          </p:cNvPr>
          <p:cNvSpPr>
            <a:spLocks noGrp="1"/>
          </p:cNvSpPr>
          <p:nvPr>
            <p:ph idx="1"/>
          </p:nvPr>
        </p:nvSpPr>
        <p:spPr>
          <a:xfrm>
            <a:off x="838200" y="1547046"/>
            <a:ext cx="10515600" cy="4968983"/>
          </a:xfrm>
        </p:spPr>
        <p:txBody>
          <a:bodyPr vert="horz" lIns="91440" tIns="45720" rIns="91440" bIns="45720" rtlCol="0" anchor="t">
            <a:normAutofit fontScale="77500" lnSpcReduction="20000"/>
          </a:bodyPr>
          <a:lstStyle/>
          <a:p>
            <a:pPr marL="0" indent="0">
              <a:buNone/>
            </a:pPr>
            <a:r>
              <a:rPr lang="en-US">
                <a:ea typeface="+mn-lt"/>
                <a:cs typeface="+mn-lt"/>
              </a:rPr>
              <a:t>Image deconvolution is a process of recovering the original image from a degraded image. There are two types of image deconvolution, first is the blind image deconvolution and second is the non blind image deconvolution. Blind image deconvolution is a process of deconvolution in which both the actual image and the degradation function is unknown and only the degraded image is known. </a:t>
            </a:r>
          </a:p>
          <a:p>
            <a:pPr marL="0" indent="0">
              <a:buNone/>
            </a:pPr>
            <a:endParaRPr lang="en-US" dirty="0">
              <a:ea typeface="+mn-lt"/>
              <a:cs typeface="+mn-lt"/>
            </a:endParaRPr>
          </a:p>
          <a:p>
            <a:pPr marL="0" indent="0">
              <a:buNone/>
            </a:pPr>
            <a:r>
              <a:rPr lang="en-US">
                <a:ea typeface="+mn-lt"/>
                <a:cs typeface="+mn-lt"/>
              </a:rPr>
              <a:t>Non blind image deconvolution is a process of deconvolution in which we have the knowledge of the degradation function ( blur function / blur kernel / point spread function). </a:t>
            </a:r>
          </a:p>
          <a:p>
            <a:pPr marL="0" indent="0">
              <a:buNone/>
            </a:pPr>
            <a:endParaRPr lang="en-US" dirty="0">
              <a:ea typeface="+mn-lt"/>
              <a:cs typeface="+mn-lt"/>
            </a:endParaRPr>
          </a:p>
          <a:p>
            <a:pPr marL="0" indent="0">
              <a:buNone/>
            </a:pPr>
            <a:r>
              <a:rPr lang="en-US">
                <a:ea typeface="+mn-lt"/>
                <a:cs typeface="+mn-lt"/>
              </a:rPr>
              <a:t>The revival process or recovery process are of two types: </a:t>
            </a:r>
          </a:p>
          <a:p>
            <a:pPr marL="0" indent="0">
              <a:buNone/>
            </a:pPr>
            <a:r>
              <a:rPr lang="en-US">
                <a:ea typeface="+mn-lt"/>
                <a:cs typeface="+mn-lt"/>
              </a:rPr>
              <a:t>1. Non Blind Restoration </a:t>
            </a:r>
          </a:p>
          <a:p>
            <a:pPr marL="0" indent="0">
              <a:buNone/>
            </a:pPr>
            <a:r>
              <a:rPr lang="en-US">
                <a:ea typeface="+mn-lt"/>
                <a:cs typeface="+mn-lt"/>
              </a:rPr>
              <a:t>2. Blind Image Restoration</a:t>
            </a:r>
            <a:endParaRPr lang="en-US"/>
          </a:p>
        </p:txBody>
      </p:sp>
    </p:spTree>
    <p:extLst>
      <p:ext uri="{BB962C8B-B14F-4D97-AF65-F5344CB8AC3E}">
        <p14:creationId xmlns:p14="http://schemas.microsoft.com/office/powerpoint/2010/main" val="3277092001"/>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32271C"/>
      </a:dk2>
      <a:lt2>
        <a:srgbClr val="E2E5E8"/>
      </a:lt2>
      <a:accent1>
        <a:srgbClr val="C48E4C"/>
      </a:accent1>
      <a:accent2>
        <a:srgbClr val="B24A3A"/>
      </a:accent2>
      <a:accent3>
        <a:srgbClr val="C44C6E"/>
      </a:accent3>
      <a:accent4>
        <a:srgbClr val="B23A8E"/>
      </a:accent4>
      <a:accent5>
        <a:srgbClr val="B64CC4"/>
      </a:accent5>
      <a:accent6>
        <a:srgbClr val="723AB2"/>
      </a:accent6>
      <a:hlink>
        <a:srgbClr val="3F78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BrushVTI</vt:lpstr>
      <vt:lpstr>A Novel a-Posteriori Approach For Eliminating Degradation In Images Caused By Point Spread Functions (PSF) and Restoring Images To Original State</vt:lpstr>
      <vt:lpstr>Project Details</vt:lpstr>
      <vt:lpstr>Motivation</vt:lpstr>
      <vt:lpstr>Blurry Shots (What we don't want)</vt:lpstr>
      <vt:lpstr>Modelling Images in The Computer</vt:lpstr>
      <vt:lpstr>Techniques of Digital Image Processing </vt:lpstr>
      <vt:lpstr>Blur Model</vt:lpstr>
      <vt:lpstr>The Challenge</vt:lpstr>
      <vt:lpstr>Target Definition</vt:lpstr>
      <vt:lpstr>Non-Blind Image Restoration</vt:lpstr>
      <vt:lpstr>Motivation For Blind Image Deblurring</vt:lpstr>
      <vt:lpstr>PowerPoint Presentation</vt:lpstr>
      <vt:lpstr>PowerPoint Presentation</vt:lpstr>
      <vt:lpstr>Deblurring Characteristics</vt:lpstr>
      <vt:lpstr>PowerPoint Presentation</vt:lpstr>
      <vt:lpstr>PowerPoint Presentation</vt:lpstr>
      <vt:lpstr>Blind Image DeBlurring Techniques</vt:lpstr>
      <vt:lpstr>PowerPoint Presentation</vt:lpstr>
      <vt:lpstr>History of The Subject (Material Research)</vt:lpstr>
      <vt:lpstr>PowerPoint Presentation</vt:lpstr>
      <vt:lpstr>Approaches In Image Processing</vt:lpstr>
      <vt:lpstr>2. Blind Image DeBlurring/Deconvolution</vt:lpstr>
      <vt:lpstr>Types of PSF (Point Spread Function)</vt:lpstr>
      <vt:lpstr>Space Invariant Blur</vt:lpstr>
      <vt:lpstr>Motion Blur</vt:lpstr>
      <vt:lpstr>Out of Focus Blur</vt:lpstr>
      <vt:lpstr>Atmospheric Turbulence Blur</vt:lpstr>
      <vt:lpstr>Gaussian Blur</vt:lpstr>
      <vt:lpstr>Blurring Examples</vt:lpstr>
      <vt:lpstr>Blind Deconvolution Using Maximum a Posteriori </vt:lpstr>
      <vt:lpstr>Mathematical Model</vt:lpstr>
      <vt:lpstr>Mathematical Model (Continued...)</vt:lpstr>
      <vt:lpstr>Proposed Fusion Method</vt:lpstr>
      <vt:lpstr>Proposed Fusion Method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485</cp:revision>
  <dcterms:created xsi:type="dcterms:W3CDTF">2020-11-23T09:22:24Z</dcterms:created>
  <dcterms:modified xsi:type="dcterms:W3CDTF">2021-04-22T17:51:07Z</dcterms:modified>
</cp:coreProperties>
</file>