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embeddedFontLst>
    <p:embeddedFont>
      <p:font typeface="Montserrat"/>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 name="Google Shape;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181A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1112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5.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p:nvPr/>
        </p:nvSpPr>
        <p:spPr>
          <a:xfrm>
            <a:off x="863798" y="406117"/>
            <a:ext cx="12433500" cy="70140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FFFFFF"/>
              </a:buClr>
              <a:buSzPts val="4400"/>
              <a:buFont typeface="Montserrat"/>
              <a:buNone/>
            </a:pPr>
            <a:r>
              <a:rPr b="1" i="0" lang="en-US" sz="4400" u="none" cap="none" strike="noStrike">
                <a:solidFill>
                  <a:srgbClr val="FFFFFF"/>
                </a:solidFill>
                <a:latin typeface="Montserrat"/>
                <a:ea typeface="Montserrat"/>
                <a:cs typeface="Montserrat"/>
                <a:sym typeface="Montserrat"/>
              </a:rPr>
              <a:t>Machine Learning and Pattern Recognition</a:t>
            </a:r>
            <a:endParaRPr b="0" i="0" sz="4400" u="none" cap="none" strike="noStrike"/>
          </a:p>
        </p:txBody>
      </p:sp>
      <p:sp>
        <p:nvSpPr>
          <p:cNvPr id="53" name="Google Shape;53;p12"/>
          <p:cNvSpPr/>
          <p:nvPr/>
        </p:nvSpPr>
        <p:spPr>
          <a:xfrm>
            <a:off x="863850" y="2379528"/>
            <a:ext cx="12902700" cy="935100"/>
          </a:xfrm>
          <a:prstGeom prst="rect">
            <a:avLst/>
          </a:prstGeom>
          <a:noFill/>
          <a:ln>
            <a:noFill/>
          </a:ln>
        </p:spPr>
        <p:txBody>
          <a:bodyPr anchorCtr="0" anchor="t" bIns="0" lIns="0" spcFirstLastPara="1" rIns="0" wrap="square" tIns="0">
            <a:noAutofit/>
          </a:bodyPr>
          <a:lstStyle/>
          <a:p>
            <a:pPr indent="0" lvl="0" marL="0" marR="0" rtl="0" algn="ctr">
              <a:lnSpc>
                <a:spcPct val="152631"/>
              </a:lnSpc>
              <a:spcBef>
                <a:spcPts val="0"/>
              </a:spcBef>
              <a:spcAft>
                <a:spcPts val="0"/>
              </a:spcAft>
              <a:buClr>
                <a:srgbClr val="E2E6E9"/>
              </a:buClr>
              <a:buSzPts val="1900"/>
              <a:buFont typeface="Arial"/>
              <a:buNone/>
            </a:pPr>
            <a:r>
              <a:rPr b="1" i="0" lang="en-US" sz="3400" u="none" cap="none" strike="noStrike">
                <a:solidFill>
                  <a:srgbClr val="E2E6E9"/>
                </a:solidFill>
                <a:latin typeface="Arial"/>
                <a:ea typeface="Arial"/>
                <a:cs typeface="Arial"/>
                <a:sym typeface="Arial"/>
              </a:rPr>
              <a:t>Named Entity Recognition Using spaCy</a:t>
            </a:r>
            <a:r>
              <a:rPr b="0" i="0" lang="en-US" sz="3400" u="none" cap="none" strike="noStrike">
                <a:solidFill>
                  <a:srgbClr val="E2E6E9"/>
                </a:solidFill>
                <a:latin typeface="Arial"/>
                <a:ea typeface="Arial"/>
                <a:cs typeface="Arial"/>
                <a:sym typeface="Arial"/>
              </a:rPr>
              <a:t>, </a:t>
            </a:r>
            <a:endParaRPr b="0" i="0" sz="3400" u="none" cap="none" strike="noStrike"/>
          </a:p>
        </p:txBody>
      </p:sp>
      <p:sp>
        <p:nvSpPr>
          <p:cNvPr id="54" name="Google Shape;54;p12"/>
          <p:cNvSpPr/>
          <p:nvPr/>
        </p:nvSpPr>
        <p:spPr>
          <a:xfrm>
            <a:off x="863798" y="3771305"/>
            <a:ext cx="12902803"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SzPts val="1900"/>
              <a:buFont typeface="Arial"/>
              <a:buNone/>
            </a:pPr>
            <a:r>
              <a:t/>
            </a:r>
            <a:endParaRPr b="0" i="0" sz="1900" u="none" cap="none" strike="noStrike"/>
          </a:p>
        </p:txBody>
      </p:sp>
      <p:sp>
        <p:nvSpPr>
          <p:cNvPr id="55" name="Google Shape;55;p12"/>
          <p:cNvSpPr/>
          <p:nvPr/>
        </p:nvSpPr>
        <p:spPr>
          <a:xfrm>
            <a:off x="9038750" y="4402325"/>
            <a:ext cx="4869600" cy="3010200"/>
          </a:xfrm>
          <a:prstGeom prst="rect">
            <a:avLst/>
          </a:prstGeom>
          <a:noFill/>
          <a:ln>
            <a:noFill/>
          </a:ln>
        </p:spPr>
        <p:txBody>
          <a:bodyPr anchorCtr="0" anchor="t" bIns="0" lIns="0" spcFirstLastPara="1" rIns="0" wrap="square" tIns="0">
            <a:noAutofit/>
          </a:bodyPr>
          <a:lstStyle/>
          <a:p>
            <a:pPr indent="0" lvl="0" marL="0" marR="0" rtl="0" algn="r">
              <a:lnSpc>
                <a:spcPct val="152631"/>
              </a:lnSpc>
              <a:spcBef>
                <a:spcPts val="0"/>
              </a:spcBef>
              <a:spcAft>
                <a:spcPts val="0"/>
              </a:spcAft>
              <a:buClr>
                <a:srgbClr val="E2E6E9"/>
              </a:buClr>
              <a:buSzPts val="1900"/>
              <a:buFont typeface="Arial"/>
              <a:buNone/>
            </a:pPr>
            <a:r>
              <a:rPr b="0" i="0" lang="en-US" sz="2300" u="none" cap="none" strike="noStrike">
                <a:solidFill>
                  <a:srgbClr val="E2E6E9"/>
                </a:solidFill>
                <a:latin typeface="Arial"/>
                <a:ea typeface="Arial"/>
                <a:cs typeface="Arial"/>
                <a:sym typeface="Arial"/>
              </a:rPr>
              <a:t> Submitted by </a:t>
            </a:r>
            <a:endParaRPr b="0" i="0" sz="2300" u="none" cap="none" strike="noStrike">
              <a:solidFill>
                <a:srgbClr val="E2E6E9"/>
              </a:solidFill>
              <a:latin typeface="Arial"/>
              <a:ea typeface="Arial"/>
              <a:cs typeface="Arial"/>
              <a:sym typeface="Arial"/>
            </a:endParaRPr>
          </a:p>
          <a:p>
            <a:pPr indent="0" lvl="0" marL="0" marR="0" rtl="0" algn="r">
              <a:lnSpc>
                <a:spcPct val="152631"/>
              </a:lnSpc>
              <a:spcBef>
                <a:spcPts val="0"/>
              </a:spcBef>
              <a:spcAft>
                <a:spcPts val="0"/>
              </a:spcAft>
              <a:buClr>
                <a:srgbClr val="E2E6E9"/>
              </a:buClr>
              <a:buSzPts val="1900"/>
              <a:buFont typeface="Arial"/>
              <a:buNone/>
            </a:pPr>
            <a:r>
              <a:rPr lang="en-US" sz="2300">
                <a:solidFill>
                  <a:srgbClr val="E2E6E9"/>
                </a:solidFill>
              </a:rPr>
              <a:t>Sharath Chandra Chavali: 20058721 Anish Rao: 20066423 </a:t>
            </a:r>
            <a:endParaRPr sz="2300">
              <a:solidFill>
                <a:srgbClr val="E2E6E9"/>
              </a:solidFill>
            </a:endParaRPr>
          </a:p>
          <a:p>
            <a:pPr indent="0" lvl="0" marL="0" marR="0" rtl="0" algn="r">
              <a:lnSpc>
                <a:spcPct val="152631"/>
              </a:lnSpc>
              <a:spcBef>
                <a:spcPts val="0"/>
              </a:spcBef>
              <a:spcAft>
                <a:spcPts val="0"/>
              </a:spcAft>
              <a:buClr>
                <a:srgbClr val="E2E6E9"/>
              </a:buClr>
              <a:buSzPts val="1900"/>
              <a:buFont typeface="Arial"/>
              <a:buNone/>
            </a:pPr>
            <a:r>
              <a:rPr lang="en-US" sz="2300">
                <a:solidFill>
                  <a:srgbClr val="E2E6E9"/>
                </a:solidFill>
              </a:rPr>
              <a:t>Adithya Durgapu: 20054683</a:t>
            </a:r>
            <a:r>
              <a:rPr b="0" i="0" lang="en-US" sz="2300" u="none" cap="none" strike="noStrike">
                <a:solidFill>
                  <a:srgbClr val="E2E6E9"/>
                </a:solidFill>
                <a:latin typeface="Arial"/>
                <a:ea typeface="Arial"/>
                <a:cs typeface="Arial"/>
                <a:sym typeface="Arial"/>
              </a:rPr>
              <a:t>. </a:t>
            </a:r>
            <a:endParaRPr b="0" i="0" sz="2300" u="none" cap="none" strike="noStrike">
              <a:solidFill>
                <a:srgbClr val="E2E6E9"/>
              </a:solidFill>
              <a:latin typeface="Arial"/>
              <a:ea typeface="Arial"/>
              <a:cs typeface="Arial"/>
              <a:sym typeface="Arial"/>
            </a:endParaRPr>
          </a:p>
          <a:p>
            <a:pPr indent="0" lvl="0" marL="0" marR="0" rtl="0" algn="r">
              <a:lnSpc>
                <a:spcPct val="152631"/>
              </a:lnSpc>
              <a:spcBef>
                <a:spcPts val="0"/>
              </a:spcBef>
              <a:spcAft>
                <a:spcPts val="0"/>
              </a:spcAft>
              <a:buClr>
                <a:srgbClr val="E2E6E9"/>
              </a:buClr>
              <a:buSzPts val="1900"/>
              <a:buFont typeface="Arial"/>
              <a:buNone/>
            </a:pPr>
            <a:r>
              <a:rPr b="0" i="0" lang="en-US" sz="2300" u="none" cap="none" strike="noStrike">
                <a:solidFill>
                  <a:srgbClr val="E2E6E9"/>
                </a:solidFill>
                <a:latin typeface="Arial"/>
                <a:ea typeface="Arial"/>
                <a:cs typeface="Arial"/>
                <a:sym typeface="Arial"/>
              </a:rPr>
              <a:t>Lecturer: Devesh Jawla</a:t>
            </a:r>
            <a:r>
              <a:rPr b="0" i="0" lang="en-US" sz="1900" u="none" cap="none" strike="noStrike">
                <a:solidFill>
                  <a:srgbClr val="E2E6E9"/>
                </a:solidFill>
                <a:latin typeface="Arial"/>
                <a:ea typeface="Arial"/>
                <a:cs typeface="Arial"/>
                <a:sym typeface="Arial"/>
              </a:rPr>
              <a:t>.</a:t>
            </a:r>
            <a:endParaRPr b="0" i="0" sz="1900" u="none" cap="none" strike="noStrike"/>
          </a:p>
        </p:txBody>
      </p:sp>
      <p:pic>
        <p:nvPicPr>
          <p:cNvPr id="56" name="Google Shape;56;p12"/>
          <p:cNvPicPr preferRelativeResize="0"/>
          <p:nvPr/>
        </p:nvPicPr>
        <p:blipFill>
          <a:blip r:embed="rId3">
            <a:alphaModFix/>
          </a:blip>
          <a:stretch>
            <a:fillRect/>
          </a:stretch>
        </p:blipFill>
        <p:spPr>
          <a:xfrm>
            <a:off x="1361675" y="4141474"/>
            <a:ext cx="5141000" cy="3192331"/>
          </a:xfrm>
          <a:prstGeom prst="rect">
            <a:avLst/>
          </a:prstGeom>
          <a:noFill/>
          <a:ln>
            <a:noFill/>
          </a:ln>
        </p:spPr>
      </p:pic>
      <p:sp>
        <p:nvSpPr>
          <p:cNvPr id="57" name="Google Shape;57;p12"/>
          <p:cNvSpPr txBox="1"/>
          <p:nvPr/>
        </p:nvSpPr>
        <p:spPr>
          <a:xfrm>
            <a:off x="12901600" y="77484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p:nvPr/>
        </p:nvSpPr>
        <p:spPr>
          <a:xfrm>
            <a:off x="863798" y="1144689"/>
            <a:ext cx="12162000" cy="70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4400"/>
              <a:buFont typeface="Montserrat"/>
              <a:buNone/>
            </a:pPr>
            <a:r>
              <a:rPr b="1" i="0" lang="en-US" sz="4400" u="none" cap="none" strike="noStrike">
                <a:solidFill>
                  <a:srgbClr val="FFFFFF"/>
                </a:solidFill>
                <a:latin typeface="Montserrat"/>
                <a:ea typeface="Montserrat"/>
                <a:cs typeface="Montserrat"/>
                <a:sym typeface="Montserrat"/>
              </a:rPr>
              <a:t>Introduction to Named Entity Recognition</a:t>
            </a:r>
            <a:endParaRPr b="0" i="0" sz="4400" u="none" cap="none" strike="noStrike"/>
          </a:p>
        </p:txBody>
      </p:sp>
      <p:pic>
        <p:nvPicPr>
          <p:cNvPr descr="preencoded.png" id="64" name="Google Shape;64;p13"/>
          <p:cNvPicPr preferRelativeResize="0"/>
          <p:nvPr/>
        </p:nvPicPr>
        <p:blipFill rotWithShape="1">
          <a:blip r:embed="rId3">
            <a:alphaModFix/>
          </a:blip>
          <a:srcRect b="0" l="0" r="0" t="0"/>
          <a:stretch/>
        </p:blipFill>
        <p:spPr>
          <a:xfrm>
            <a:off x="863798" y="2719983"/>
            <a:ext cx="616982" cy="616982"/>
          </a:xfrm>
          <a:prstGeom prst="rect">
            <a:avLst/>
          </a:prstGeom>
          <a:noFill/>
          <a:ln>
            <a:noFill/>
          </a:ln>
        </p:spPr>
      </p:pic>
      <p:sp>
        <p:nvSpPr>
          <p:cNvPr id="65" name="Google Shape;65;p13"/>
          <p:cNvSpPr/>
          <p:nvPr/>
        </p:nvSpPr>
        <p:spPr>
          <a:xfrm>
            <a:off x="863798" y="3583781"/>
            <a:ext cx="2804874" cy="35063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Entities</a:t>
            </a:r>
            <a:endParaRPr b="0" i="0" sz="2200" u="none" cap="none" strike="noStrike"/>
          </a:p>
        </p:txBody>
      </p:sp>
      <p:sp>
        <p:nvSpPr>
          <p:cNvPr id="66" name="Google Shape;66;p13"/>
          <p:cNvSpPr/>
          <p:nvPr/>
        </p:nvSpPr>
        <p:spPr>
          <a:xfrm>
            <a:off x="863798" y="4082415"/>
            <a:ext cx="4054078" cy="1110496"/>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NER identifies entities like persons, locations, diseases, and organizations within text.</a:t>
            </a:r>
            <a:endParaRPr b="0" i="0" sz="1900" u="none" cap="none" strike="noStrike"/>
          </a:p>
        </p:txBody>
      </p:sp>
      <p:pic>
        <p:nvPicPr>
          <p:cNvPr descr="preencoded.png" id="67" name="Google Shape;67;p13"/>
          <p:cNvPicPr preferRelativeResize="0"/>
          <p:nvPr/>
        </p:nvPicPr>
        <p:blipFill rotWithShape="1">
          <a:blip r:embed="rId4">
            <a:alphaModFix/>
          </a:blip>
          <a:srcRect b="0" l="0" r="0" t="0"/>
          <a:stretch/>
        </p:blipFill>
        <p:spPr>
          <a:xfrm>
            <a:off x="5288042" y="2719983"/>
            <a:ext cx="616982" cy="616982"/>
          </a:xfrm>
          <a:prstGeom prst="rect">
            <a:avLst/>
          </a:prstGeom>
          <a:noFill/>
          <a:ln>
            <a:noFill/>
          </a:ln>
        </p:spPr>
      </p:pic>
      <p:sp>
        <p:nvSpPr>
          <p:cNvPr id="68" name="Google Shape;68;p13"/>
          <p:cNvSpPr/>
          <p:nvPr/>
        </p:nvSpPr>
        <p:spPr>
          <a:xfrm>
            <a:off x="5266249" y="3583775"/>
            <a:ext cx="3352500" cy="3507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Biomedical Domain</a:t>
            </a:r>
            <a:endParaRPr b="0" i="0" sz="2200" u="none" cap="none" strike="noStrike"/>
          </a:p>
        </p:txBody>
      </p:sp>
      <p:sp>
        <p:nvSpPr>
          <p:cNvPr id="69" name="Google Shape;69;p13"/>
          <p:cNvSpPr/>
          <p:nvPr/>
        </p:nvSpPr>
        <p:spPr>
          <a:xfrm>
            <a:off x="5288042" y="4082415"/>
            <a:ext cx="4054197" cy="1110496"/>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Plays a crucial role in extracting key insights from research papers and medical documents.</a:t>
            </a:r>
            <a:endParaRPr b="0" i="0" sz="1900" u="none" cap="none" strike="noStrike"/>
          </a:p>
        </p:txBody>
      </p:sp>
      <p:pic>
        <p:nvPicPr>
          <p:cNvPr descr="preencoded.png" id="70" name="Google Shape;70;p13"/>
          <p:cNvPicPr preferRelativeResize="0"/>
          <p:nvPr/>
        </p:nvPicPr>
        <p:blipFill rotWithShape="1">
          <a:blip r:embed="rId5">
            <a:alphaModFix/>
          </a:blip>
          <a:srcRect b="0" l="0" r="0" t="0"/>
          <a:stretch/>
        </p:blipFill>
        <p:spPr>
          <a:xfrm>
            <a:off x="9712404" y="2719983"/>
            <a:ext cx="616982" cy="616982"/>
          </a:xfrm>
          <a:prstGeom prst="rect">
            <a:avLst/>
          </a:prstGeom>
          <a:noFill/>
          <a:ln>
            <a:noFill/>
          </a:ln>
        </p:spPr>
      </p:pic>
      <p:sp>
        <p:nvSpPr>
          <p:cNvPr id="71" name="Google Shape;71;p13"/>
          <p:cNvSpPr/>
          <p:nvPr/>
        </p:nvSpPr>
        <p:spPr>
          <a:xfrm>
            <a:off x="9712404" y="3583781"/>
            <a:ext cx="2804874" cy="35063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spaCy</a:t>
            </a:r>
            <a:endParaRPr b="0" i="0" sz="2200" u="none" cap="none" strike="noStrike"/>
          </a:p>
        </p:txBody>
      </p:sp>
      <p:sp>
        <p:nvSpPr>
          <p:cNvPr id="72" name="Google Shape;72;p13"/>
          <p:cNvSpPr/>
          <p:nvPr/>
        </p:nvSpPr>
        <p:spPr>
          <a:xfrm>
            <a:off x="9712404" y="4082415"/>
            <a:ext cx="4054197" cy="1110496"/>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We trained a custom NER system using spaCy, a well-known open-source NLP library.</a:t>
            </a:r>
            <a:endParaRPr b="0" i="0" sz="1900" u="none" cap="none" strike="noStrike"/>
          </a:p>
        </p:txBody>
      </p:sp>
      <p:sp>
        <p:nvSpPr>
          <p:cNvPr id="73" name="Google Shape;73;p13"/>
          <p:cNvSpPr/>
          <p:nvPr/>
        </p:nvSpPr>
        <p:spPr>
          <a:xfrm>
            <a:off x="863798" y="5672090"/>
            <a:ext cx="12902700" cy="1110600"/>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Named Entity Recognition (NER) is an important part of Natural Language Processing (NLP) which helps in identifying and determining specific pieces of information known as entities inside of a text or abstract into set categories that we can define, such as persons, locations (GPE), diseases, organizations, and more.</a:t>
            </a:r>
            <a:endParaRPr b="0" i="0" sz="1900" u="none" cap="none" strike="noStrike"/>
          </a:p>
        </p:txBody>
      </p:sp>
      <p:sp>
        <p:nvSpPr>
          <p:cNvPr id="74" name="Google Shape;74;p13"/>
          <p:cNvSpPr txBox="1"/>
          <p:nvPr/>
        </p:nvSpPr>
        <p:spPr>
          <a:xfrm>
            <a:off x="12918400" y="77148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p:nvPr/>
        </p:nvSpPr>
        <p:spPr>
          <a:xfrm>
            <a:off x="863801" y="1190950"/>
            <a:ext cx="12123300" cy="70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4400"/>
              <a:buFont typeface="Montserrat"/>
              <a:buNone/>
            </a:pPr>
            <a:r>
              <a:rPr b="1" i="0" lang="en-US" sz="4400" u="none" cap="none" strike="noStrike">
                <a:solidFill>
                  <a:srgbClr val="FFFFFF"/>
                </a:solidFill>
                <a:latin typeface="Montserrat"/>
                <a:ea typeface="Montserrat"/>
                <a:cs typeface="Montserrat"/>
                <a:sym typeface="Montserrat"/>
              </a:rPr>
              <a:t>NER in the Biomedical Domain</a:t>
            </a:r>
            <a:endParaRPr b="0" i="0" sz="4400" u="none" cap="none" strike="noStrike"/>
          </a:p>
        </p:txBody>
      </p:sp>
      <p:sp>
        <p:nvSpPr>
          <p:cNvPr id="81" name="Google Shape;81;p14"/>
          <p:cNvSpPr/>
          <p:nvPr/>
        </p:nvSpPr>
        <p:spPr>
          <a:xfrm>
            <a:off x="863798" y="2660381"/>
            <a:ext cx="2805000" cy="3507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2200"/>
              <a:buFont typeface="Montserrat"/>
              <a:buNone/>
            </a:pPr>
            <a:r>
              <a:rPr b="1" i="0" lang="en-US" sz="2200" u="none" cap="none" strike="noStrike">
                <a:solidFill>
                  <a:srgbClr val="FFFFFF"/>
                </a:solidFill>
                <a:latin typeface="Montserrat"/>
                <a:ea typeface="Montserrat"/>
                <a:cs typeface="Montserrat"/>
                <a:sym typeface="Montserrat"/>
              </a:rPr>
              <a:t>Key Insights</a:t>
            </a:r>
            <a:endParaRPr b="0" i="0" sz="2200" u="none" cap="none" strike="noStrike"/>
          </a:p>
        </p:txBody>
      </p:sp>
      <p:sp>
        <p:nvSpPr>
          <p:cNvPr id="82" name="Google Shape;82;p14"/>
          <p:cNvSpPr/>
          <p:nvPr/>
        </p:nvSpPr>
        <p:spPr>
          <a:xfrm>
            <a:off x="863798" y="3157061"/>
            <a:ext cx="3898940" cy="1110496"/>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NER is important for getting key insights from research papers and medical documents.</a:t>
            </a:r>
            <a:endParaRPr b="0" i="0" sz="1900" u="none" cap="none" strike="noStrike"/>
          </a:p>
        </p:txBody>
      </p:sp>
      <p:sp>
        <p:nvSpPr>
          <p:cNvPr id="83" name="Google Shape;83;p14"/>
          <p:cNvSpPr/>
          <p:nvPr/>
        </p:nvSpPr>
        <p:spPr>
          <a:xfrm>
            <a:off x="5372575" y="2559600"/>
            <a:ext cx="3899100" cy="3507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2200"/>
              <a:buFont typeface="Montserrat"/>
              <a:buNone/>
            </a:pPr>
            <a:r>
              <a:rPr b="1" i="0" lang="en-US" sz="2200" u="none" cap="none" strike="noStrike">
                <a:solidFill>
                  <a:srgbClr val="FFFFFF"/>
                </a:solidFill>
                <a:latin typeface="Montserrat"/>
                <a:ea typeface="Montserrat"/>
                <a:cs typeface="Montserrat"/>
                <a:sym typeface="Montserrat"/>
              </a:rPr>
              <a:t>Accurate Identification</a:t>
            </a:r>
            <a:endParaRPr b="0" i="0" sz="2200" u="none" cap="none" strike="noStrike"/>
          </a:p>
        </p:txBody>
      </p:sp>
      <p:sp>
        <p:nvSpPr>
          <p:cNvPr id="84" name="Google Shape;84;p14"/>
          <p:cNvSpPr/>
          <p:nvPr/>
        </p:nvSpPr>
        <p:spPr>
          <a:xfrm>
            <a:off x="5372576" y="3157061"/>
            <a:ext cx="3898940" cy="1850827"/>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Accurate identification of entities (e.g., drug names, medical conditions) can help in improving research, drug discovery, and better making better medical decisions.</a:t>
            </a:r>
            <a:endParaRPr b="0" i="0" sz="1900" u="none" cap="none" strike="noStrike"/>
          </a:p>
        </p:txBody>
      </p:sp>
      <p:sp>
        <p:nvSpPr>
          <p:cNvPr id="85" name="Google Shape;85;p14"/>
          <p:cNvSpPr/>
          <p:nvPr/>
        </p:nvSpPr>
        <p:spPr>
          <a:xfrm>
            <a:off x="9881349" y="2559600"/>
            <a:ext cx="4279800" cy="3507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2200"/>
              <a:buFont typeface="Montserrat"/>
              <a:buNone/>
            </a:pPr>
            <a:r>
              <a:rPr b="1" i="0" lang="en-US" sz="2200" u="none" cap="none" strike="noStrike">
                <a:solidFill>
                  <a:srgbClr val="FFFFFF"/>
                </a:solidFill>
                <a:latin typeface="Montserrat"/>
                <a:ea typeface="Montserrat"/>
                <a:cs typeface="Montserrat"/>
                <a:sym typeface="Montserrat"/>
              </a:rPr>
              <a:t>BioCreative-V CDR Corpus</a:t>
            </a:r>
            <a:endParaRPr b="0" i="0" sz="2200" u="none" cap="none" strike="noStrike"/>
          </a:p>
        </p:txBody>
      </p:sp>
      <p:sp>
        <p:nvSpPr>
          <p:cNvPr id="86" name="Google Shape;86;p14"/>
          <p:cNvSpPr/>
          <p:nvPr/>
        </p:nvSpPr>
        <p:spPr>
          <a:xfrm>
            <a:off x="9881354" y="3157061"/>
            <a:ext cx="3898940" cy="2220992"/>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We use the BioCreative-V CDR corpus as the dataset for building the model. It contains abstracts which are manually annotated, making it perfect for testing and validating our model.</a:t>
            </a:r>
            <a:endParaRPr b="0" i="0" sz="1900" u="none" cap="none" strike="noStrike"/>
          </a:p>
        </p:txBody>
      </p:sp>
      <p:sp>
        <p:nvSpPr>
          <p:cNvPr id="87" name="Google Shape;87;p14"/>
          <p:cNvSpPr/>
          <p:nvPr/>
        </p:nvSpPr>
        <p:spPr>
          <a:xfrm>
            <a:off x="863798" y="5877758"/>
            <a:ext cx="12902803" cy="1110496"/>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In the biomedical domain, NER plays an important role for getting key insights from research papers and medical documents, where accurate identification of entities (e.g., drug names, medical conditions) can help in improving research, drug discovery, and better making better medical decisions.</a:t>
            </a:r>
            <a:endParaRPr b="0" i="0" sz="1900" u="none" cap="none" strike="noStrike"/>
          </a:p>
        </p:txBody>
      </p:sp>
      <p:sp>
        <p:nvSpPr>
          <p:cNvPr id="88" name="Google Shape;88;p14"/>
          <p:cNvSpPr txBox="1"/>
          <p:nvPr/>
        </p:nvSpPr>
        <p:spPr>
          <a:xfrm>
            <a:off x="12918400" y="77484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p:nvPr/>
        </p:nvSpPr>
        <p:spPr>
          <a:xfrm>
            <a:off x="848201" y="668179"/>
            <a:ext cx="12933998" cy="1376839"/>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FFFFFF"/>
              </a:buClr>
              <a:buSzPts val="4300"/>
              <a:buFont typeface="Montserrat"/>
              <a:buNone/>
            </a:pPr>
            <a:r>
              <a:rPr b="1" i="0" lang="en-US" sz="4300" u="none" cap="none" strike="noStrike">
                <a:solidFill>
                  <a:srgbClr val="FFFFFF"/>
                </a:solidFill>
                <a:latin typeface="Montserrat"/>
                <a:ea typeface="Montserrat"/>
                <a:cs typeface="Montserrat"/>
                <a:sym typeface="Montserrat"/>
              </a:rPr>
              <a:t>Hybrid Approach: Active Learning and Rule-Based Matching</a:t>
            </a:r>
            <a:endParaRPr b="0" i="0" sz="4300" u="none" cap="none" strike="noStrike"/>
          </a:p>
        </p:txBody>
      </p:sp>
      <p:sp>
        <p:nvSpPr>
          <p:cNvPr id="95" name="Google Shape;95;p15"/>
          <p:cNvSpPr/>
          <p:nvPr/>
        </p:nvSpPr>
        <p:spPr>
          <a:xfrm>
            <a:off x="848201" y="2802136"/>
            <a:ext cx="545187" cy="54518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a:off x="955536" y="2868156"/>
            <a:ext cx="330398" cy="4130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1</a:t>
            </a:r>
            <a:endParaRPr b="0" i="0" sz="2600" u="none" cap="none" strike="noStrike"/>
          </a:p>
        </p:txBody>
      </p:sp>
      <p:sp>
        <p:nvSpPr>
          <p:cNvPr id="97" name="Google Shape;97;p15"/>
          <p:cNvSpPr/>
          <p:nvPr/>
        </p:nvSpPr>
        <p:spPr>
          <a:xfrm>
            <a:off x="1635681" y="2802136"/>
            <a:ext cx="2753797" cy="34421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2E6E9"/>
              </a:buClr>
              <a:buSzPts val="2150"/>
              <a:buFont typeface="Montserrat"/>
              <a:buNone/>
            </a:pPr>
            <a:r>
              <a:rPr b="1" i="0" lang="en-US" sz="2150" u="none" cap="none" strike="noStrike">
                <a:solidFill>
                  <a:srgbClr val="E2E6E9"/>
                </a:solidFill>
                <a:latin typeface="Montserrat"/>
                <a:ea typeface="Montserrat"/>
                <a:cs typeface="Montserrat"/>
                <a:sym typeface="Montserrat"/>
              </a:rPr>
              <a:t>Efficiency</a:t>
            </a:r>
            <a:endParaRPr b="0" i="0" sz="2150" u="none" cap="none" strike="noStrike"/>
          </a:p>
        </p:txBody>
      </p:sp>
      <p:sp>
        <p:nvSpPr>
          <p:cNvPr id="98" name="Google Shape;98;p15"/>
          <p:cNvSpPr/>
          <p:nvPr/>
        </p:nvSpPr>
        <p:spPr>
          <a:xfrm>
            <a:off x="1635675" y="3291725"/>
            <a:ext cx="3400800" cy="25437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We chose to train a blank model from scratch to explore a hybrid approach that combines Active Learning as well as rule-based-matching to improve the efficiency and performance of the model.</a:t>
            </a:r>
            <a:endParaRPr b="0" i="0" sz="1900" u="none" cap="none" strike="noStrike"/>
          </a:p>
        </p:txBody>
      </p:sp>
      <p:sp>
        <p:nvSpPr>
          <p:cNvPr id="99" name="Google Shape;99;p15"/>
          <p:cNvSpPr/>
          <p:nvPr/>
        </p:nvSpPr>
        <p:spPr>
          <a:xfrm>
            <a:off x="5240298" y="2802136"/>
            <a:ext cx="545187" cy="54518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a:off x="5347633" y="2868156"/>
            <a:ext cx="330398" cy="4130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2</a:t>
            </a:r>
            <a:endParaRPr b="0" i="0" sz="2600" u="none" cap="none" strike="noStrike"/>
          </a:p>
        </p:txBody>
      </p:sp>
      <p:sp>
        <p:nvSpPr>
          <p:cNvPr id="101" name="Google Shape;101;p15"/>
          <p:cNvSpPr/>
          <p:nvPr/>
        </p:nvSpPr>
        <p:spPr>
          <a:xfrm>
            <a:off x="6027777" y="2802136"/>
            <a:ext cx="2753797" cy="34421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2E6E9"/>
              </a:buClr>
              <a:buSzPts val="2150"/>
              <a:buFont typeface="Montserrat"/>
              <a:buNone/>
            </a:pPr>
            <a:r>
              <a:rPr b="1" i="0" lang="en-US" sz="2150" u="none" cap="none" strike="noStrike">
                <a:solidFill>
                  <a:srgbClr val="E2E6E9"/>
                </a:solidFill>
                <a:latin typeface="Montserrat"/>
                <a:ea typeface="Montserrat"/>
                <a:cs typeface="Montserrat"/>
                <a:sym typeface="Montserrat"/>
              </a:rPr>
              <a:t>Deeper Knowledge</a:t>
            </a:r>
            <a:endParaRPr b="0" i="0" sz="2150" u="none" cap="none" strike="noStrike"/>
          </a:p>
        </p:txBody>
      </p:sp>
      <p:sp>
        <p:nvSpPr>
          <p:cNvPr id="102" name="Google Shape;102;p15"/>
          <p:cNvSpPr/>
          <p:nvPr/>
        </p:nvSpPr>
        <p:spPr>
          <a:xfrm>
            <a:off x="6027777" y="3291721"/>
            <a:ext cx="3362325" cy="1816894"/>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This decision has helped provide us with a deeper knowledge of the learning processes, thereby allowing us to experiment with rulebased matching.</a:t>
            </a:r>
            <a:endParaRPr b="0" i="0" sz="1900" u="none" cap="none" strike="noStrike"/>
          </a:p>
        </p:txBody>
      </p:sp>
      <p:sp>
        <p:nvSpPr>
          <p:cNvPr id="103" name="Google Shape;103;p15"/>
          <p:cNvSpPr/>
          <p:nvPr/>
        </p:nvSpPr>
        <p:spPr>
          <a:xfrm>
            <a:off x="9632394" y="2802136"/>
            <a:ext cx="545187" cy="54518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9739729" y="2868156"/>
            <a:ext cx="330398" cy="413028"/>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3</a:t>
            </a:r>
            <a:endParaRPr b="0" i="0" sz="2600" u="none" cap="none" strike="noStrike"/>
          </a:p>
        </p:txBody>
      </p:sp>
      <p:sp>
        <p:nvSpPr>
          <p:cNvPr id="105" name="Google Shape;105;p15"/>
          <p:cNvSpPr/>
          <p:nvPr/>
        </p:nvSpPr>
        <p:spPr>
          <a:xfrm>
            <a:off x="10419874" y="2802136"/>
            <a:ext cx="2753797" cy="34421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E2E6E9"/>
              </a:buClr>
              <a:buSzPts val="2150"/>
              <a:buFont typeface="Montserrat"/>
              <a:buNone/>
            </a:pPr>
            <a:r>
              <a:rPr b="1" i="0" lang="en-US" sz="2150" u="none" cap="none" strike="noStrike">
                <a:solidFill>
                  <a:srgbClr val="E2E6E9"/>
                </a:solidFill>
                <a:latin typeface="Montserrat"/>
                <a:ea typeface="Montserrat"/>
                <a:cs typeface="Montserrat"/>
                <a:sym typeface="Montserrat"/>
              </a:rPr>
              <a:t>Insights</a:t>
            </a:r>
            <a:endParaRPr b="0" i="0" sz="2150" u="none" cap="none" strike="noStrike"/>
          </a:p>
        </p:txBody>
      </p:sp>
      <p:sp>
        <p:nvSpPr>
          <p:cNvPr id="106" name="Google Shape;106;p15"/>
          <p:cNvSpPr/>
          <p:nvPr/>
        </p:nvSpPr>
        <p:spPr>
          <a:xfrm>
            <a:off x="10419874" y="3291721"/>
            <a:ext cx="3362325" cy="1090136"/>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Offering insights into the challenges and benefits of an active learning framework.</a:t>
            </a:r>
            <a:endParaRPr b="0" i="0" sz="1900" u="none" cap="none" strike="noStrike"/>
          </a:p>
        </p:txBody>
      </p:sp>
      <p:sp>
        <p:nvSpPr>
          <p:cNvPr id="107" name="Google Shape;107;p15"/>
          <p:cNvSpPr/>
          <p:nvPr/>
        </p:nvSpPr>
        <p:spPr>
          <a:xfrm>
            <a:off x="848200" y="6236875"/>
            <a:ext cx="12933900" cy="15285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Deep learning models such as BioBERT have successfully worked on achieving impressive results in biomedical NER, but they still do require significant resources for computation. Therefore, we have chosen to train a blank model from scratch so that it explores a hybrid approach that combines Active Learning as well as rule-based-matching to improve the efficiency and performance of the model.</a:t>
            </a:r>
            <a:endParaRPr b="0" i="0" sz="1900" u="none" cap="none" strike="noStrike"/>
          </a:p>
        </p:txBody>
      </p:sp>
      <p:sp>
        <p:nvSpPr>
          <p:cNvPr id="108" name="Google Shape;108;p15"/>
          <p:cNvSpPr txBox="1"/>
          <p:nvPr/>
        </p:nvSpPr>
        <p:spPr>
          <a:xfrm>
            <a:off x="12918400" y="7765375"/>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p:nvPr/>
        </p:nvSpPr>
        <p:spPr>
          <a:xfrm>
            <a:off x="863798" y="1648539"/>
            <a:ext cx="5609749" cy="701278"/>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4400"/>
              <a:buFont typeface="Montserrat"/>
              <a:buNone/>
            </a:pPr>
            <a:r>
              <a:rPr b="1" i="0" lang="en-US" sz="4400" u="none" cap="none" strike="noStrike">
                <a:solidFill>
                  <a:srgbClr val="FFFFFF"/>
                </a:solidFill>
                <a:latin typeface="Montserrat"/>
                <a:ea typeface="Montserrat"/>
                <a:cs typeface="Montserrat"/>
                <a:sym typeface="Montserrat"/>
              </a:rPr>
              <a:t>Dataset Overview</a:t>
            </a:r>
            <a:endParaRPr b="0" i="0" sz="4400" u="none" cap="none" strike="noStrike"/>
          </a:p>
        </p:txBody>
      </p:sp>
      <p:sp>
        <p:nvSpPr>
          <p:cNvPr id="115" name="Google Shape;115;p16"/>
          <p:cNvSpPr/>
          <p:nvPr/>
        </p:nvSpPr>
        <p:spPr>
          <a:xfrm>
            <a:off x="863798" y="2719983"/>
            <a:ext cx="4136350" cy="1732598"/>
          </a:xfrm>
          <a:prstGeom prst="roundRect">
            <a:avLst>
              <a:gd fmla="val 2137"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1110615" y="2966799"/>
            <a:ext cx="2804874" cy="35063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Training Set</a:t>
            </a:r>
            <a:endParaRPr b="0" i="0" sz="2200" u="none" cap="none" strike="noStrike"/>
          </a:p>
        </p:txBody>
      </p:sp>
      <p:sp>
        <p:nvSpPr>
          <p:cNvPr id="117" name="Google Shape;117;p16"/>
          <p:cNvSpPr/>
          <p:nvPr/>
        </p:nvSpPr>
        <p:spPr>
          <a:xfrm>
            <a:off x="1110615" y="3465433"/>
            <a:ext cx="3642717" cy="740331"/>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CDR_TrainingSet.PubTator.txt: 500 biomedical abstracts.</a:t>
            </a:r>
            <a:endParaRPr b="0" i="0" sz="1900" u="none" cap="none" strike="noStrike"/>
          </a:p>
        </p:txBody>
      </p:sp>
      <p:sp>
        <p:nvSpPr>
          <p:cNvPr id="118" name="Google Shape;118;p16"/>
          <p:cNvSpPr/>
          <p:nvPr/>
        </p:nvSpPr>
        <p:spPr>
          <a:xfrm>
            <a:off x="5246965" y="2719983"/>
            <a:ext cx="4136350" cy="1732598"/>
          </a:xfrm>
          <a:prstGeom prst="roundRect">
            <a:avLst>
              <a:gd fmla="val 2137"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5493782" y="2966799"/>
            <a:ext cx="2804874" cy="35063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Development Set</a:t>
            </a:r>
            <a:endParaRPr b="0" i="0" sz="2200" u="none" cap="none" strike="noStrike"/>
          </a:p>
        </p:txBody>
      </p:sp>
      <p:sp>
        <p:nvSpPr>
          <p:cNvPr id="120" name="Google Shape;120;p16"/>
          <p:cNvSpPr/>
          <p:nvPr/>
        </p:nvSpPr>
        <p:spPr>
          <a:xfrm>
            <a:off x="5493782" y="3465433"/>
            <a:ext cx="3642717" cy="740331"/>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CDR_DevelopmentSet.PubTator.txt: 500 biomedical abstracts.</a:t>
            </a:r>
            <a:endParaRPr b="0" i="0" sz="1900" u="none" cap="none" strike="noStrike"/>
          </a:p>
        </p:txBody>
      </p:sp>
      <p:sp>
        <p:nvSpPr>
          <p:cNvPr id="121" name="Google Shape;121;p16"/>
          <p:cNvSpPr/>
          <p:nvPr/>
        </p:nvSpPr>
        <p:spPr>
          <a:xfrm>
            <a:off x="9630132" y="2719983"/>
            <a:ext cx="4136350" cy="1732598"/>
          </a:xfrm>
          <a:prstGeom prst="roundRect">
            <a:avLst>
              <a:gd fmla="val 2137"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9876949" y="2966799"/>
            <a:ext cx="2804874" cy="350639"/>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200"/>
              <a:buFont typeface="Montserrat"/>
              <a:buNone/>
            </a:pPr>
            <a:r>
              <a:rPr b="1" i="0" lang="en-US" sz="2200" u="none" cap="none" strike="noStrike">
                <a:solidFill>
                  <a:srgbClr val="E2E6E9"/>
                </a:solidFill>
                <a:latin typeface="Montserrat"/>
                <a:ea typeface="Montserrat"/>
                <a:cs typeface="Montserrat"/>
                <a:sym typeface="Montserrat"/>
              </a:rPr>
              <a:t>Test Set</a:t>
            </a:r>
            <a:endParaRPr b="0" i="0" sz="2200" u="none" cap="none" strike="noStrike"/>
          </a:p>
        </p:txBody>
      </p:sp>
      <p:sp>
        <p:nvSpPr>
          <p:cNvPr id="123" name="Google Shape;123;p16"/>
          <p:cNvSpPr/>
          <p:nvPr/>
        </p:nvSpPr>
        <p:spPr>
          <a:xfrm>
            <a:off x="9876949" y="3465433"/>
            <a:ext cx="3642717" cy="740331"/>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CDR_TestSet.PubTator.txt: 500 biomedical abstracts.</a:t>
            </a:r>
            <a:endParaRPr b="0" i="0" sz="1900" u="none" cap="none" strike="noStrike"/>
          </a:p>
        </p:txBody>
      </p:sp>
      <p:sp>
        <p:nvSpPr>
          <p:cNvPr id="124" name="Google Shape;124;p16"/>
          <p:cNvSpPr/>
          <p:nvPr/>
        </p:nvSpPr>
        <p:spPr>
          <a:xfrm>
            <a:off x="863798" y="4730234"/>
            <a:ext cx="12902803" cy="1850827"/>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The dataset consists of three PubTator-formatted files: Training Set, Development Set, and Test Set, each containing 500 biomedical abstracts. Each document contains a title and an abstract, along with the chemical and disease entities that are manually annotated, including character offsets in the text. The datasets used for training and development (merged into 1,000 samples) are being used for active learning and model training, while the test dataset with gold-standard annotations is reserved for final the evaluation.</a:t>
            </a:r>
            <a:endParaRPr b="0" i="0" sz="1900" u="none" cap="none" strike="noStrike"/>
          </a:p>
        </p:txBody>
      </p:sp>
      <p:sp>
        <p:nvSpPr>
          <p:cNvPr id="125" name="Google Shape;125;p16"/>
          <p:cNvSpPr txBox="1"/>
          <p:nvPr/>
        </p:nvSpPr>
        <p:spPr>
          <a:xfrm>
            <a:off x="12901600" y="7714875"/>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p:nvPr/>
        </p:nvSpPr>
        <p:spPr>
          <a:xfrm>
            <a:off x="810574" y="638175"/>
            <a:ext cx="12477300" cy="657900"/>
          </a:xfrm>
          <a:prstGeom prst="rect">
            <a:avLst/>
          </a:prstGeom>
          <a:noFill/>
          <a:ln>
            <a:noFill/>
          </a:ln>
        </p:spPr>
        <p:txBody>
          <a:bodyPr anchorCtr="0" anchor="t" bIns="0" lIns="0" spcFirstLastPara="1" rIns="0" wrap="square" tIns="0">
            <a:noAutofit/>
          </a:bodyPr>
          <a:lstStyle/>
          <a:p>
            <a:pPr indent="0" lvl="0" marL="0" marR="0" rtl="0" algn="l">
              <a:lnSpc>
                <a:spcPct val="125609"/>
              </a:lnSpc>
              <a:spcBef>
                <a:spcPts val="0"/>
              </a:spcBef>
              <a:spcAft>
                <a:spcPts val="0"/>
              </a:spcAft>
              <a:buClr>
                <a:srgbClr val="FFFFFF"/>
              </a:buClr>
              <a:buSzPts val="4100"/>
              <a:buFont typeface="Montserrat"/>
              <a:buNone/>
            </a:pPr>
            <a:r>
              <a:rPr b="1" i="0" lang="en-US" sz="4100" u="none" cap="none" strike="noStrike">
                <a:solidFill>
                  <a:srgbClr val="FFFFFF"/>
                </a:solidFill>
                <a:latin typeface="Montserrat"/>
                <a:ea typeface="Montserrat"/>
                <a:cs typeface="Montserrat"/>
                <a:sym typeface="Montserrat"/>
              </a:rPr>
              <a:t>Literature Review: NER Evolution</a:t>
            </a:r>
            <a:endParaRPr b="0" i="0" sz="4100" u="none" cap="none" strike="noStrike"/>
          </a:p>
        </p:txBody>
      </p:sp>
      <p:sp>
        <p:nvSpPr>
          <p:cNvPr id="132" name="Google Shape;132;p17"/>
          <p:cNvSpPr/>
          <p:nvPr/>
        </p:nvSpPr>
        <p:spPr>
          <a:xfrm>
            <a:off x="1071086" y="1643420"/>
            <a:ext cx="30480" cy="4298275"/>
          </a:xfrm>
          <a:prstGeom prst="roundRect">
            <a:avLst>
              <a:gd fmla="val 113979" name="adj"/>
            </a:avLst>
          </a:prstGeom>
          <a:solidFill>
            <a:srgbClr val="494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p:nvPr/>
        </p:nvSpPr>
        <p:spPr>
          <a:xfrm>
            <a:off x="1301115" y="2149197"/>
            <a:ext cx="694730" cy="30480"/>
          </a:xfrm>
          <a:prstGeom prst="roundRect">
            <a:avLst>
              <a:gd fmla="val 113979" name="adj"/>
            </a:avLst>
          </a:prstGeom>
          <a:solidFill>
            <a:srgbClr val="494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p:nvPr/>
        </p:nvSpPr>
        <p:spPr>
          <a:xfrm>
            <a:off x="810577" y="1903928"/>
            <a:ext cx="521018" cy="52101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913209" y="1967091"/>
            <a:ext cx="315754" cy="3946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450"/>
              <a:buFont typeface="Montserrat"/>
              <a:buNone/>
            </a:pPr>
            <a:r>
              <a:rPr b="1" i="0" lang="en-US" sz="2450" u="none" cap="none" strike="noStrike">
                <a:solidFill>
                  <a:srgbClr val="E2E6E9"/>
                </a:solidFill>
                <a:latin typeface="Montserrat"/>
                <a:ea typeface="Montserrat"/>
                <a:cs typeface="Montserrat"/>
                <a:sym typeface="Montserrat"/>
              </a:rPr>
              <a:t>1</a:t>
            </a:r>
            <a:endParaRPr b="0" i="0" sz="2450" u="none" cap="none" strike="noStrike"/>
          </a:p>
        </p:txBody>
      </p:sp>
      <p:sp>
        <p:nvSpPr>
          <p:cNvPr id="136" name="Google Shape;136;p17"/>
          <p:cNvSpPr/>
          <p:nvPr/>
        </p:nvSpPr>
        <p:spPr>
          <a:xfrm>
            <a:off x="2229088" y="1874996"/>
            <a:ext cx="2631877" cy="32897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2E6E9"/>
              </a:buClr>
              <a:buSzPts val="2050"/>
              <a:buFont typeface="Montserrat"/>
              <a:buNone/>
            </a:pPr>
            <a:r>
              <a:rPr b="1" i="0" lang="en-US" sz="2050" u="none" cap="none" strike="noStrike">
                <a:solidFill>
                  <a:srgbClr val="E2E6E9"/>
                </a:solidFill>
                <a:latin typeface="Montserrat"/>
                <a:ea typeface="Montserrat"/>
                <a:cs typeface="Montserrat"/>
                <a:sym typeface="Montserrat"/>
              </a:rPr>
              <a:t>Earlier Systems</a:t>
            </a:r>
            <a:endParaRPr b="0" i="0" sz="2050" u="none" cap="none" strike="noStrike"/>
          </a:p>
        </p:txBody>
      </p:sp>
      <p:sp>
        <p:nvSpPr>
          <p:cNvPr id="137" name="Google Shape;137;p17"/>
          <p:cNvSpPr/>
          <p:nvPr/>
        </p:nvSpPr>
        <p:spPr>
          <a:xfrm>
            <a:off x="2229088" y="2342912"/>
            <a:ext cx="11590734" cy="34730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800"/>
              <a:buFont typeface="Arial"/>
              <a:buNone/>
            </a:pPr>
            <a:r>
              <a:rPr b="0" i="0" lang="en-US" sz="1800" u="none" cap="none" strike="noStrike">
                <a:solidFill>
                  <a:srgbClr val="E2E6E9"/>
                </a:solidFill>
                <a:latin typeface="Arial"/>
                <a:ea typeface="Arial"/>
                <a:cs typeface="Arial"/>
                <a:sym typeface="Arial"/>
              </a:rPr>
              <a:t>Used rule-based and dictionary methods relying on predefined medical terminologies.</a:t>
            </a:r>
            <a:endParaRPr b="0" i="0" sz="1800" u="none" cap="none" strike="noStrike"/>
          </a:p>
        </p:txBody>
      </p:sp>
      <p:sp>
        <p:nvSpPr>
          <p:cNvPr id="138" name="Google Shape;138;p17"/>
          <p:cNvSpPr/>
          <p:nvPr/>
        </p:nvSpPr>
        <p:spPr>
          <a:xfrm>
            <a:off x="1301115" y="3659148"/>
            <a:ext cx="694730" cy="30480"/>
          </a:xfrm>
          <a:prstGeom prst="roundRect">
            <a:avLst>
              <a:gd fmla="val 113979" name="adj"/>
            </a:avLst>
          </a:prstGeom>
          <a:solidFill>
            <a:srgbClr val="494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a:off x="810577" y="3413879"/>
            <a:ext cx="521018" cy="52101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913209" y="3477042"/>
            <a:ext cx="315754" cy="3946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450"/>
              <a:buFont typeface="Montserrat"/>
              <a:buNone/>
            </a:pPr>
            <a:r>
              <a:rPr b="1" i="0" lang="en-US" sz="2450" u="none" cap="none" strike="noStrike">
                <a:solidFill>
                  <a:srgbClr val="E2E6E9"/>
                </a:solidFill>
                <a:latin typeface="Montserrat"/>
                <a:ea typeface="Montserrat"/>
                <a:cs typeface="Montserrat"/>
                <a:sym typeface="Montserrat"/>
              </a:rPr>
              <a:t>2</a:t>
            </a:r>
            <a:endParaRPr b="0" i="0" sz="2450" u="none" cap="none" strike="noStrike"/>
          </a:p>
        </p:txBody>
      </p:sp>
      <p:sp>
        <p:nvSpPr>
          <p:cNvPr id="141" name="Google Shape;141;p17"/>
          <p:cNvSpPr/>
          <p:nvPr/>
        </p:nvSpPr>
        <p:spPr>
          <a:xfrm>
            <a:off x="2229088" y="3384947"/>
            <a:ext cx="2631877" cy="32897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2E6E9"/>
              </a:buClr>
              <a:buSzPts val="2050"/>
              <a:buFont typeface="Montserrat"/>
              <a:buNone/>
            </a:pPr>
            <a:r>
              <a:rPr b="1" i="0" lang="en-US" sz="2050" u="none" cap="none" strike="noStrike">
                <a:solidFill>
                  <a:srgbClr val="E2E6E9"/>
                </a:solidFill>
                <a:latin typeface="Montserrat"/>
                <a:ea typeface="Montserrat"/>
                <a:cs typeface="Montserrat"/>
                <a:sym typeface="Montserrat"/>
              </a:rPr>
              <a:t>Machine Learning</a:t>
            </a:r>
            <a:endParaRPr b="0" i="0" sz="2050" u="none" cap="none" strike="noStrike"/>
          </a:p>
        </p:txBody>
      </p:sp>
      <p:sp>
        <p:nvSpPr>
          <p:cNvPr id="142" name="Google Shape;142;p17"/>
          <p:cNvSpPr/>
          <p:nvPr/>
        </p:nvSpPr>
        <p:spPr>
          <a:xfrm>
            <a:off x="2229088" y="3852863"/>
            <a:ext cx="11590734" cy="34730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800"/>
              <a:buFont typeface="Arial"/>
              <a:buNone/>
            </a:pPr>
            <a:r>
              <a:rPr b="0" i="0" lang="en-US" sz="1800" u="none" cap="none" strike="noStrike">
                <a:solidFill>
                  <a:srgbClr val="E2E6E9"/>
                </a:solidFill>
                <a:latin typeface="Arial"/>
                <a:ea typeface="Arial"/>
                <a:cs typeface="Arial"/>
                <a:sym typeface="Arial"/>
              </a:rPr>
              <a:t>Models using RNNs and LSTMs improved NER by capturing contextual dependencies.</a:t>
            </a:r>
            <a:endParaRPr b="0" i="0" sz="1800" u="none" cap="none" strike="noStrike"/>
          </a:p>
        </p:txBody>
      </p:sp>
      <p:sp>
        <p:nvSpPr>
          <p:cNvPr id="143" name="Google Shape;143;p17"/>
          <p:cNvSpPr/>
          <p:nvPr/>
        </p:nvSpPr>
        <p:spPr>
          <a:xfrm>
            <a:off x="1301115" y="5169098"/>
            <a:ext cx="694730" cy="30480"/>
          </a:xfrm>
          <a:prstGeom prst="roundRect">
            <a:avLst>
              <a:gd fmla="val 113979" name="adj"/>
            </a:avLst>
          </a:prstGeom>
          <a:solidFill>
            <a:srgbClr val="494A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a:off x="810577" y="4923830"/>
            <a:ext cx="521018" cy="521017"/>
          </a:xfrm>
          <a:prstGeom prst="roundRect">
            <a:avLst>
              <a:gd fmla="val 6668" name="adj"/>
            </a:avLst>
          </a:prstGeom>
          <a:solidFill>
            <a:srgbClr val="3031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913209" y="4986992"/>
            <a:ext cx="315754" cy="3946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2E6E9"/>
              </a:buClr>
              <a:buSzPts val="2450"/>
              <a:buFont typeface="Montserrat"/>
              <a:buNone/>
            </a:pPr>
            <a:r>
              <a:rPr b="1" i="0" lang="en-US" sz="2450" u="none" cap="none" strike="noStrike">
                <a:solidFill>
                  <a:srgbClr val="E2E6E9"/>
                </a:solidFill>
                <a:latin typeface="Montserrat"/>
                <a:ea typeface="Montserrat"/>
                <a:cs typeface="Montserrat"/>
                <a:sym typeface="Montserrat"/>
              </a:rPr>
              <a:t>3</a:t>
            </a:r>
            <a:endParaRPr b="0" i="0" sz="2450" u="none" cap="none" strike="noStrike"/>
          </a:p>
        </p:txBody>
      </p:sp>
      <p:sp>
        <p:nvSpPr>
          <p:cNvPr id="146" name="Google Shape;146;p17"/>
          <p:cNvSpPr/>
          <p:nvPr/>
        </p:nvSpPr>
        <p:spPr>
          <a:xfrm>
            <a:off x="2229105" y="4971100"/>
            <a:ext cx="3937800" cy="329100"/>
          </a:xfrm>
          <a:prstGeom prst="rect">
            <a:avLst/>
          </a:prstGeom>
          <a:noFill/>
          <a:ln>
            <a:noFill/>
          </a:ln>
        </p:spPr>
        <p:txBody>
          <a:bodyPr anchorCtr="0" anchor="t" bIns="0" lIns="0" spcFirstLastPara="1" rIns="0" wrap="square" tIns="0">
            <a:noAutofit/>
          </a:bodyPr>
          <a:lstStyle/>
          <a:p>
            <a:pPr indent="0" lvl="0" marL="0" marR="0" rtl="0" algn="l">
              <a:lnSpc>
                <a:spcPct val="124390"/>
              </a:lnSpc>
              <a:spcBef>
                <a:spcPts val="0"/>
              </a:spcBef>
              <a:spcAft>
                <a:spcPts val="0"/>
              </a:spcAft>
              <a:buClr>
                <a:srgbClr val="E2E6E9"/>
              </a:buClr>
              <a:buSzPts val="2050"/>
              <a:buFont typeface="Montserrat"/>
              <a:buNone/>
            </a:pPr>
            <a:r>
              <a:rPr b="1" i="0" lang="en-US" sz="2050" u="none" cap="none" strike="noStrike">
                <a:solidFill>
                  <a:srgbClr val="E2E6E9"/>
                </a:solidFill>
                <a:latin typeface="Montserrat"/>
                <a:ea typeface="Montserrat"/>
                <a:cs typeface="Montserrat"/>
                <a:sym typeface="Montserrat"/>
              </a:rPr>
              <a:t>Transformer Models</a:t>
            </a:r>
            <a:endParaRPr b="0" i="0" sz="2050" u="none" cap="none" strike="noStrike"/>
          </a:p>
        </p:txBody>
      </p:sp>
      <p:sp>
        <p:nvSpPr>
          <p:cNvPr id="147" name="Google Shape;147;p17"/>
          <p:cNvSpPr/>
          <p:nvPr/>
        </p:nvSpPr>
        <p:spPr>
          <a:xfrm>
            <a:off x="2229088" y="5362813"/>
            <a:ext cx="11590734" cy="347305"/>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800"/>
              <a:buFont typeface="Arial"/>
              <a:buNone/>
            </a:pPr>
            <a:r>
              <a:rPr b="0" i="0" lang="en-US" sz="1800" u="none" cap="none" strike="noStrike">
                <a:solidFill>
                  <a:srgbClr val="E2E6E9"/>
                </a:solidFill>
                <a:latin typeface="Arial"/>
                <a:ea typeface="Arial"/>
                <a:cs typeface="Arial"/>
                <a:sym typeface="Arial"/>
              </a:rPr>
              <a:t>BERT and BioBERT capture complex patterns, achieving state-of-the-art results.</a:t>
            </a:r>
            <a:endParaRPr b="0" i="0" sz="1800" u="none" cap="none" strike="noStrike"/>
          </a:p>
        </p:txBody>
      </p:sp>
      <p:sp>
        <p:nvSpPr>
          <p:cNvPr id="148" name="Google Shape;148;p17"/>
          <p:cNvSpPr/>
          <p:nvPr/>
        </p:nvSpPr>
        <p:spPr>
          <a:xfrm>
            <a:off x="810577" y="6202204"/>
            <a:ext cx="13009245" cy="1389221"/>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E2E6E9"/>
              </a:buClr>
              <a:buSzPts val="1800"/>
              <a:buFont typeface="Arial"/>
              <a:buNone/>
            </a:pPr>
            <a:r>
              <a:rPr b="0" i="0" lang="en-US" sz="1800" u="none" cap="none" strike="noStrike">
                <a:solidFill>
                  <a:srgbClr val="E2E6E9"/>
                </a:solidFill>
                <a:latin typeface="Arial"/>
                <a:ea typeface="Arial"/>
                <a:cs typeface="Arial"/>
                <a:sym typeface="Arial"/>
              </a:rPr>
              <a:t>Named Entity Recognition (NER) is an important task in Natural Language Processing (NLP), more specifically in the biomedical field, where a huge amount of unstructured text contains critically important information about topics such as diseases, chemicals, and treatments. NER has improved and evolved massively over time. Earlier systems used to rely on approaches like rule-based and dictionary methods which further relied on medical terminologies that are predefined.</a:t>
            </a:r>
            <a:endParaRPr b="0" i="0" sz="1800" u="none" cap="none" strike="noStrike"/>
          </a:p>
        </p:txBody>
      </p:sp>
      <p:sp>
        <p:nvSpPr>
          <p:cNvPr id="149" name="Google Shape;149;p17"/>
          <p:cNvSpPr txBox="1"/>
          <p:nvPr/>
        </p:nvSpPr>
        <p:spPr>
          <a:xfrm>
            <a:off x="12851225" y="77484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8"/>
          <p:cNvSpPr/>
          <p:nvPr/>
        </p:nvSpPr>
        <p:spPr>
          <a:xfrm>
            <a:off x="706041" y="554712"/>
            <a:ext cx="13218319" cy="1146096"/>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3600"/>
              <a:buFont typeface="Montserrat"/>
              <a:buNone/>
            </a:pPr>
            <a:r>
              <a:rPr b="1" i="0" lang="en-US" sz="3600" u="none" cap="none" strike="noStrike">
                <a:solidFill>
                  <a:srgbClr val="FFFFFF"/>
                </a:solidFill>
                <a:latin typeface="Montserrat"/>
                <a:ea typeface="Montserrat"/>
                <a:cs typeface="Montserrat"/>
                <a:sym typeface="Montserrat"/>
              </a:rPr>
              <a:t>Methodology: Combining Rule-Based Matching and Active Learning</a:t>
            </a:r>
            <a:endParaRPr b="0" i="0" sz="3600" u="none" cap="none" strike="noStrike"/>
          </a:p>
        </p:txBody>
      </p:sp>
      <p:pic>
        <p:nvPicPr>
          <p:cNvPr descr="preencoded.png" id="156" name="Google Shape;156;p18"/>
          <p:cNvPicPr preferRelativeResize="0"/>
          <p:nvPr/>
        </p:nvPicPr>
        <p:blipFill rotWithShape="1">
          <a:blip r:embed="rId3">
            <a:alphaModFix/>
          </a:blip>
          <a:srcRect b="0" l="0" r="0" t="0"/>
          <a:stretch/>
        </p:blipFill>
        <p:spPr>
          <a:xfrm>
            <a:off x="706041" y="2003346"/>
            <a:ext cx="1008578" cy="1210270"/>
          </a:xfrm>
          <a:prstGeom prst="rect">
            <a:avLst/>
          </a:prstGeom>
          <a:noFill/>
          <a:ln>
            <a:noFill/>
          </a:ln>
        </p:spPr>
      </p:pic>
      <p:sp>
        <p:nvSpPr>
          <p:cNvPr id="157" name="Google Shape;157;p18"/>
          <p:cNvSpPr/>
          <p:nvPr/>
        </p:nvSpPr>
        <p:spPr>
          <a:xfrm>
            <a:off x="2017157" y="2205038"/>
            <a:ext cx="2292310" cy="28646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1800"/>
              <a:buFont typeface="Montserrat"/>
              <a:buNone/>
            </a:pPr>
            <a:r>
              <a:rPr b="1" i="0" lang="en-US" sz="1800" u="none" cap="none" strike="noStrike">
                <a:solidFill>
                  <a:srgbClr val="E2E6E9"/>
                </a:solidFill>
                <a:latin typeface="Montserrat"/>
                <a:ea typeface="Montserrat"/>
                <a:cs typeface="Montserrat"/>
                <a:sym typeface="Montserrat"/>
              </a:rPr>
              <a:t>Data Preparation</a:t>
            </a:r>
            <a:endParaRPr b="0" i="0" sz="1800" u="none" cap="none" strike="noStrike"/>
          </a:p>
        </p:txBody>
      </p:sp>
      <p:sp>
        <p:nvSpPr>
          <p:cNvPr id="158" name="Google Shape;158;p18"/>
          <p:cNvSpPr/>
          <p:nvPr/>
        </p:nvSpPr>
        <p:spPr>
          <a:xfrm>
            <a:off x="2017157" y="2612469"/>
            <a:ext cx="11907203" cy="302538"/>
          </a:xfrm>
          <a:prstGeom prst="rect">
            <a:avLst/>
          </a:prstGeom>
          <a:noFill/>
          <a:ln>
            <a:noFill/>
          </a:ln>
        </p:spPr>
        <p:txBody>
          <a:bodyPr anchorCtr="0" anchor="t" bIns="0" lIns="0" spcFirstLastPara="1" rIns="0" wrap="square" tIns="0">
            <a:noAutofit/>
          </a:bodyPr>
          <a:lstStyle/>
          <a:p>
            <a:pPr indent="0" lvl="0" marL="0" marR="0" rtl="0" algn="l">
              <a:lnSpc>
                <a:spcPct val="151612"/>
              </a:lnSpc>
              <a:spcBef>
                <a:spcPts val="0"/>
              </a:spcBef>
              <a:spcAft>
                <a:spcPts val="0"/>
              </a:spcAft>
              <a:buClr>
                <a:srgbClr val="E2E6E9"/>
              </a:buClr>
              <a:buSzPts val="1550"/>
              <a:buFont typeface="Arial"/>
              <a:buNone/>
            </a:pPr>
            <a:r>
              <a:rPr b="0" i="0" lang="en-US" sz="1550" u="none" cap="none" strike="noStrike">
                <a:solidFill>
                  <a:srgbClr val="E2E6E9"/>
                </a:solidFill>
                <a:latin typeface="Arial"/>
                <a:ea typeface="Arial"/>
                <a:cs typeface="Arial"/>
                <a:sym typeface="Arial"/>
              </a:rPr>
              <a:t>Parsing and structuring the dataset for training.</a:t>
            </a:r>
            <a:endParaRPr b="0" i="0" sz="1550" u="none" cap="none" strike="noStrike"/>
          </a:p>
        </p:txBody>
      </p:sp>
      <p:pic>
        <p:nvPicPr>
          <p:cNvPr descr="preencoded.png" id="159" name="Google Shape;159;p18"/>
          <p:cNvPicPr preferRelativeResize="0"/>
          <p:nvPr/>
        </p:nvPicPr>
        <p:blipFill rotWithShape="1">
          <a:blip r:embed="rId4">
            <a:alphaModFix/>
          </a:blip>
          <a:srcRect b="0" l="0" r="0" t="0"/>
          <a:stretch/>
        </p:blipFill>
        <p:spPr>
          <a:xfrm>
            <a:off x="706041" y="3213616"/>
            <a:ext cx="1008578" cy="1210270"/>
          </a:xfrm>
          <a:prstGeom prst="rect">
            <a:avLst/>
          </a:prstGeom>
          <a:noFill/>
          <a:ln>
            <a:noFill/>
          </a:ln>
        </p:spPr>
      </p:pic>
      <p:sp>
        <p:nvSpPr>
          <p:cNvPr id="160" name="Google Shape;160;p18"/>
          <p:cNvSpPr/>
          <p:nvPr/>
        </p:nvSpPr>
        <p:spPr>
          <a:xfrm>
            <a:off x="2017147" y="3415300"/>
            <a:ext cx="3494700" cy="286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1800"/>
              <a:buFont typeface="Montserrat"/>
              <a:buNone/>
            </a:pPr>
            <a:r>
              <a:rPr b="1" i="0" lang="en-US" sz="1800" u="none" cap="none" strike="noStrike">
                <a:solidFill>
                  <a:srgbClr val="E2E6E9"/>
                </a:solidFill>
                <a:latin typeface="Montserrat"/>
                <a:ea typeface="Montserrat"/>
                <a:cs typeface="Montserrat"/>
                <a:sym typeface="Montserrat"/>
              </a:rPr>
              <a:t>Rule-Based Matching</a:t>
            </a:r>
            <a:endParaRPr b="0" i="0" sz="1800" u="none" cap="none" strike="noStrike"/>
          </a:p>
        </p:txBody>
      </p:sp>
      <p:sp>
        <p:nvSpPr>
          <p:cNvPr id="161" name="Google Shape;161;p18"/>
          <p:cNvSpPr/>
          <p:nvPr/>
        </p:nvSpPr>
        <p:spPr>
          <a:xfrm>
            <a:off x="2017157" y="3822740"/>
            <a:ext cx="11907203" cy="302538"/>
          </a:xfrm>
          <a:prstGeom prst="rect">
            <a:avLst/>
          </a:prstGeom>
          <a:noFill/>
          <a:ln>
            <a:noFill/>
          </a:ln>
        </p:spPr>
        <p:txBody>
          <a:bodyPr anchorCtr="0" anchor="t" bIns="0" lIns="0" spcFirstLastPara="1" rIns="0" wrap="square" tIns="0">
            <a:noAutofit/>
          </a:bodyPr>
          <a:lstStyle/>
          <a:p>
            <a:pPr indent="0" lvl="0" marL="0" marR="0" rtl="0" algn="l">
              <a:lnSpc>
                <a:spcPct val="151612"/>
              </a:lnSpc>
              <a:spcBef>
                <a:spcPts val="0"/>
              </a:spcBef>
              <a:spcAft>
                <a:spcPts val="0"/>
              </a:spcAft>
              <a:buClr>
                <a:srgbClr val="E2E6E9"/>
              </a:buClr>
              <a:buSzPts val="1550"/>
              <a:buFont typeface="Arial"/>
              <a:buNone/>
            </a:pPr>
            <a:r>
              <a:rPr b="0" i="0" lang="en-US" sz="1550" u="none" cap="none" strike="noStrike">
                <a:solidFill>
                  <a:srgbClr val="E2E6E9"/>
                </a:solidFill>
                <a:latin typeface="Arial"/>
                <a:ea typeface="Arial"/>
                <a:cs typeface="Arial"/>
                <a:sym typeface="Arial"/>
              </a:rPr>
              <a:t>Using predefined rules to generate weak labels for entities.</a:t>
            </a:r>
            <a:endParaRPr b="0" i="0" sz="1550" u="none" cap="none" strike="noStrike"/>
          </a:p>
        </p:txBody>
      </p:sp>
      <p:pic>
        <p:nvPicPr>
          <p:cNvPr descr="preencoded.png" id="162" name="Google Shape;162;p18"/>
          <p:cNvPicPr preferRelativeResize="0"/>
          <p:nvPr/>
        </p:nvPicPr>
        <p:blipFill rotWithShape="1">
          <a:blip r:embed="rId5">
            <a:alphaModFix/>
          </a:blip>
          <a:srcRect b="0" l="0" r="0" t="0"/>
          <a:stretch/>
        </p:blipFill>
        <p:spPr>
          <a:xfrm>
            <a:off x="706041" y="4423886"/>
            <a:ext cx="1008578" cy="1210270"/>
          </a:xfrm>
          <a:prstGeom prst="rect">
            <a:avLst/>
          </a:prstGeom>
          <a:noFill/>
          <a:ln>
            <a:noFill/>
          </a:ln>
        </p:spPr>
      </p:pic>
      <p:sp>
        <p:nvSpPr>
          <p:cNvPr id="163" name="Google Shape;163;p18"/>
          <p:cNvSpPr/>
          <p:nvPr/>
        </p:nvSpPr>
        <p:spPr>
          <a:xfrm>
            <a:off x="2017157" y="4625578"/>
            <a:ext cx="2292310" cy="28646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1800"/>
              <a:buFont typeface="Montserrat"/>
              <a:buNone/>
            </a:pPr>
            <a:r>
              <a:rPr b="1" i="0" lang="en-US" sz="1800" u="none" cap="none" strike="noStrike">
                <a:solidFill>
                  <a:srgbClr val="E2E6E9"/>
                </a:solidFill>
                <a:latin typeface="Montserrat"/>
                <a:ea typeface="Montserrat"/>
                <a:cs typeface="Montserrat"/>
                <a:sym typeface="Montserrat"/>
              </a:rPr>
              <a:t>Active Learning</a:t>
            </a:r>
            <a:endParaRPr b="0" i="0" sz="1800" u="none" cap="none" strike="noStrike"/>
          </a:p>
        </p:txBody>
      </p:sp>
      <p:sp>
        <p:nvSpPr>
          <p:cNvPr id="164" name="Google Shape;164;p18"/>
          <p:cNvSpPr/>
          <p:nvPr/>
        </p:nvSpPr>
        <p:spPr>
          <a:xfrm>
            <a:off x="2017157" y="5033010"/>
            <a:ext cx="11907203" cy="302538"/>
          </a:xfrm>
          <a:prstGeom prst="rect">
            <a:avLst/>
          </a:prstGeom>
          <a:noFill/>
          <a:ln>
            <a:noFill/>
          </a:ln>
        </p:spPr>
        <p:txBody>
          <a:bodyPr anchorCtr="0" anchor="t" bIns="0" lIns="0" spcFirstLastPara="1" rIns="0" wrap="square" tIns="0">
            <a:noAutofit/>
          </a:bodyPr>
          <a:lstStyle/>
          <a:p>
            <a:pPr indent="0" lvl="0" marL="0" marR="0" rtl="0" algn="l">
              <a:lnSpc>
                <a:spcPct val="151612"/>
              </a:lnSpc>
              <a:spcBef>
                <a:spcPts val="0"/>
              </a:spcBef>
              <a:spcAft>
                <a:spcPts val="0"/>
              </a:spcAft>
              <a:buClr>
                <a:srgbClr val="E2E6E9"/>
              </a:buClr>
              <a:buSzPts val="1550"/>
              <a:buFont typeface="Arial"/>
              <a:buNone/>
            </a:pPr>
            <a:r>
              <a:rPr b="0" i="0" lang="en-US" sz="1550" u="none" cap="none" strike="noStrike">
                <a:solidFill>
                  <a:srgbClr val="E2E6E9"/>
                </a:solidFill>
                <a:latin typeface="Arial"/>
                <a:ea typeface="Arial"/>
                <a:cs typeface="Arial"/>
                <a:sym typeface="Arial"/>
              </a:rPr>
              <a:t>Iteratively selecting the most uncertain examples for annotation.</a:t>
            </a:r>
            <a:endParaRPr b="0" i="0" sz="1550" u="none" cap="none" strike="noStrike"/>
          </a:p>
        </p:txBody>
      </p:sp>
      <p:pic>
        <p:nvPicPr>
          <p:cNvPr descr="preencoded.png" id="165" name="Google Shape;165;p18"/>
          <p:cNvPicPr preferRelativeResize="0"/>
          <p:nvPr/>
        </p:nvPicPr>
        <p:blipFill rotWithShape="1">
          <a:blip r:embed="rId6">
            <a:alphaModFix/>
          </a:blip>
          <a:srcRect b="0" l="0" r="0" t="0"/>
          <a:stretch/>
        </p:blipFill>
        <p:spPr>
          <a:xfrm>
            <a:off x="706041" y="5634157"/>
            <a:ext cx="1008578" cy="1210270"/>
          </a:xfrm>
          <a:prstGeom prst="rect">
            <a:avLst/>
          </a:prstGeom>
          <a:noFill/>
          <a:ln>
            <a:noFill/>
          </a:ln>
        </p:spPr>
      </p:pic>
      <p:sp>
        <p:nvSpPr>
          <p:cNvPr id="166" name="Google Shape;166;p18"/>
          <p:cNvSpPr/>
          <p:nvPr/>
        </p:nvSpPr>
        <p:spPr>
          <a:xfrm>
            <a:off x="2017157" y="5835848"/>
            <a:ext cx="2292310" cy="286464"/>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1800"/>
              <a:buFont typeface="Montserrat"/>
              <a:buNone/>
            </a:pPr>
            <a:r>
              <a:rPr b="1" i="0" lang="en-US" sz="1800" u="none" cap="none" strike="noStrike">
                <a:solidFill>
                  <a:srgbClr val="E2E6E9"/>
                </a:solidFill>
                <a:latin typeface="Montserrat"/>
                <a:ea typeface="Montserrat"/>
                <a:cs typeface="Montserrat"/>
                <a:sym typeface="Montserrat"/>
              </a:rPr>
              <a:t>Model Training</a:t>
            </a:r>
            <a:endParaRPr b="0" i="0" sz="1800" u="none" cap="none" strike="noStrike"/>
          </a:p>
        </p:txBody>
      </p:sp>
      <p:sp>
        <p:nvSpPr>
          <p:cNvPr id="167" name="Google Shape;167;p18"/>
          <p:cNvSpPr/>
          <p:nvPr/>
        </p:nvSpPr>
        <p:spPr>
          <a:xfrm>
            <a:off x="2017157" y="6243280"/>
            <a:ext cx="11907203" cy="302538"/>
          </a:xfrm>
          <a:prstGeom prst="rect">
            <a:avLst/>
          </a:prstGeom>
          <a:noFill/>
          <a:ln>
            <a:noFill/>
          </a:ln>
        </p:spPr>
        <p:txBody>
          <a:bodyPr anchorCtr="0" anchor="t" bIns="0" lIns="0" spcFirstLastPara="1" rIns="0" wrap="square" tIns="0">
            <a:noAutofit/>
          </a:bodyPr>
          <a:lstStyle/>
          <a:p>
            <a:pPr indent="0" lvl="0" marL="0" marR="0" rtl="0" algn="l">
              <a:lnSpc>
                <a:spcPct val="151612"/>
              </a:lnSpc>
              <a:spcBef>
                <a:spcPts val="0"/>
              </a:spcBef>
              <a:spcAft>
                <a:spcPts val="0"/>
              </a:spcAft>
              <a:buClr>
                <a:srgbClr val="E2E6E9"/>
              </a:buClr>
              <a:buSzPts val="1550"/>
              <a:buFont typeface="Arial"/>
              <a:buNone/>
            </a:pPr>
            <a:r>
              <a:rPr b="0" i="0" lang="en-US" sz="1550" u="none" cap="none" strike="noStrike">
                <a:solidFill>
                  <a:srgbClr val="E2E6E9"/>
                </a:solidFill>
                <a:latin typeface="Arial"/>
                <a:ea typeface="Arial"/>
                <a:cs typeface="Arial"/>
                <a:sym typeface="Arial"/>
              </a:rPr>
              <a:t>Training a blank spaCy model with incremental updates over multiple iterations.</a:t>
            </a:r>
            <a:endParaRPr b="0" i="0" sz="1550" u="none" cap="none" strike="noStrike"/>
          </a:p>
        </p:txBody>
      </p:sp>
      <p:sp>
        <p:nvSpPr>
          <p:cNvPr id="168" name="Google Shape;168;p18"/>
          <p:cNvSpPr/>
          <p:nvPr/>
        </p:nvSpPr>
        <p:spPr>
          <a:xfrm>
            <a:off x="706041" y="7071360"/>
            <a:ext cx="13218319" cy="605076"/>
          </a:xfrm>
          <a:prstGeom prst="rect">
            <a:avLst/>
          </a:prstGeom>
          <a:noFill/>
          <a:ln>
            <a:noFill/>
          </a:ln>
        </p:spPr>
        <p:txBody>
          <a:bodyPr anchorCtr="0" anchor="t" bIns="0" lIns="0" spcFirstLastPara="1" rIns="0" wrap="square" tIns="0">
            <a:noAutofit/>
          </a:bodyPr>
          <a:lstStyle/>
          <a:p>
            <a:pPr indent="0" lvl="0" marL="0" marR="0" rtl="0" algn="l">
              <a:lnSpc>
                <a:spcPct val="151612"/>
              </a:lnSpc>
              <a:spcBef>
                <a:spcPts val="0"/>
              </a:spcBef>
              <a:spcAft>
                <a:spcPts val="0"/>
              </a:spcAft>
              <a:buClr>
                <a:srgbClr val="E2E6E9"/>
              </a:buClr>
              <a:buSzPts val="1550"/>
              <a:buFont typeface="Arial"/>
              <a:buNone/>
            </a:pPr>
            <a:r>
              <a:rPr b="0" i="0" lang="en-US" sz="1550" u="none" cap="none" strike="noStrike">
                <a:solidFill>
                  <a:srgbClr val="E2E6E9"/>
                </a:solidFill>
                <a:latin typeface="Arial"/>
                <a:ea typeface="Arial"/>
                <a:cs typeface="Arial"/>
                <a:sym typeface="Arial"/>
              </a:rPr>
              <a:t>In our project, we develop a custom NER system for biomedical text using spaCy. Our goal was to improve our model's accuracy and make it more efficient in identifying chemicals and diseases. We achieved this by combining rule-based matching and active learning.</a:t>
            </a:r>
            <a:endParaRPr b="0" i="0" sz="1550" u="none" cap="none" strike="noStrike"/>
          </a:p>
        </p:txBody>
      </p:sp>
      <p:sp>
        <p:nvSpPr>
          <p:cNvPr id="169" name="Google Shape;169;p18"/>
          <p:cNvSpPr txBox="1"/>
          <p:nvPr/>
        </p:nvSpPr>
        <p:spPr>
          <a:xfrm>
            <a:off x="12901600" y="7676425"/>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p:nvPr/>
        </p:nvSpPr>
        <p:spPr>
          <a:xfrm>
            <a:off x="863800" y="1136800"/>
            <a:ext cx="9888000" cy="70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4400"/>
              <a:buFont typeface="Montserrat"/>
              <a:buNone/>
            </a:pPr>
            <a:r>
              <a:rPr b="1" i="0" lang="en-US" sz="4400" u="none" cap="none" strike="noStrike">
                <a:solidFill>
                  <a:srgbClr val="FFFFFF"/>
                </a:solidFill>
                <a:latin typeface="Montserrat"/>
                <a:ea typeface="Montserrat"/>
                <a:cs typeface="Montserrat"/>
                <a:sym typeface="Montserrat"/>
              </a:rPr>
              <a:t>Results: Performance Metrics</a:t>
            </a:r>
            <a:endParaRPr b="0" i="0" sz="4400" u="none" cap="none" strike="noStrike"/>
          </a:p>
        </p:txBody>
      </p:sp>
      <p:sp>
        <p:nvSpPr>
          <p:cNvPr id="176" name="Google Shape;176;p19"/>
          <p:cNvSpPr/>
          <p:nvPr/>
        </p:nvSpPr>
        <p:spPr>
          <a:xfrm>
            <a:off x="863798" y="2208252"/>
            <a:ext cx="12902803" cy="2756059"/>
          </a:xfrm>
          <a:prstGeom prst="roundRect">
            <a:avLst>
              <a:gd fmla="val 1343" name="adj"/>
            </a:avLst>
          </a:prstGeom>
          <a:noFill/>
          <a:ln cap="flat" cmpd="sng" w="15225">
            <a:solidFill>
              <a:srgbClr val="FFFFFF">
                <a:alpha val="23921"/>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879038" y="2223492"/>
            <a:ext cx="12872323" cy="681395"/>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1125855" y="2379107"/>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Metric</a:t>
            </a:r>
            <a:endParaRPr b="0" i="0" sz="1900" u="none" cap="none" strike="noStrike"/>
          </a:p>
        </p:txBody>
      </p:sp>
      <p:sp>
        <p:nvSpPr>
          <p:cNvPr id="179" name="Google Shape;179;p19"/>
          <p:cNvSpPr/>
          <p:nvPr/>
        </p:nvSpPr>
        <p:spPr>
          <a:xfrm>
            <a:off x="7565827" y="2379107"/>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Score (%)</a:t>
            </a:r>
            <a:endParaRPr b="0" i="0" sz="1900" u="none" cap="none" strike="noStrike"/>
          </a:p>
        </p:txBody>
      </p:sp>
      <p:sp>
        <p:nvSpPr>
          <p:cNvPr id="180" name="Google Shape;180;p19"/>
          <p:cNvSpPr/>
          <p:nvPr/>
        </p:nvSpPr>
        <p:spPr>
          <a:xfrm>
            <a:off x="879038" y="2904887"/>
            <a:ext cx="12872323" cy="681395"/>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a:off x="1125855" y="3060502"/>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Precision</a:t>
            </a:r>
            <a:endParaRPr b="0" i="0" sz="1900" u="none" cap="none" strike="noStrike"/>
          </a:p>
        </p:txBody>
      </p:sp>
      <p:sp>
        <p:nvSpPr>
          <p:cNvPr id="182" name="Google Shape;182;p19"/>
          <p:cNvSpPr/>
          <p:nvPr/>
        </p:nvSpPr>
        <p:spPr>
          <a:xfrm>
            <a:off x="7565827" y="3060502"/>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58.2%</a:t>
            </a:r>
            <a:endParaRPr b="0" i="0" sz="1900" u="none" cap="none" strike="noStrike"/>
          </a:p>
        </p:txBody>
      </p:sp>
      <p:sp>
        <p:nvSpPr>
          <p:cNvPr id="183" name="Google Shape;183;p19"/>
          <p:cNvSpPr/>
          <p:nvPr/>
        </p:nvSpPr>
        <p:spPr>
          <a:xfrm>
            <a:off x="879038" y="3586282"/>
            <a:ext cx="12872323" cy="681395"/>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a:off x="1125855" y="3741896"/>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Recall</a:t>
            </a:r>
            <a:endParaRPr b="0" i="0" sz="1900" u="none" cap="none" strike="noStrike"/>
          </a:p>
        </p:txBody>
      </p:sp>
      <p:sp>
        <p:nvSpPr>
          <p:cNvPr id="185" name="Google Shape;185;p19"/>
          <p:cNvSpPr/>
          <p:nvPr/>
        </p:nvSpPr>
        <p:spPr>
          <a:xfrm>
            <a:off x="7565827" y="3741896"/>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35.8%</a:t>
            </a:r>
            <a:endParaRPr b="0" i="0" sz="1900" u="none" cap="none" strike="noStrike"/>
          </a:p>
        </p:txBody>
      </p:sp>
      <p:sp>
        <p:nvSpPr>
          <p:cNvPr id="186" name="Google Shape;186;p19"/>
          <p:cNvSpPr/>
          <p:nvPr/>
        </p:nvSpPr>
        <p:spPr>
          <a:xfrm>
            <a:off x="879038" y="4267676"/>
            <a:ext cx="12872323" cy="681395"/>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1125855" y="4423291"/>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F1-Score</a:t>
            </a:r>
            <a:endParaRPr b="0" i="0" sz="1900" u="none" cap="none" strike="noStrike"/>
          </a:p>
        </p:txBody>
      </p:sp>
      <p:sp>
        <p:nvSpPr>
          <p:cNvPr id="188" name="Google Shape;188;p19"/>
          <p:cNvSpPr/>
          <p:nvPr/>
        </p:nvSpPr>
        <p:spPr>
          <a:xfrm>
            <a:off x="7565827" y="4423291"/>
            <a:ext cx="5938718" cy="370165"/>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44.3%</a:t>
            </a:r>
            <a:endParaRPr b="0" i="0" sz="1900" u="none" cap="none" strike="noStrike"/>
          </a:p>
        </p:txBody>
      </p:sp>
      <p:sp>
        <p:nvSpPr>
          <p:cNvPr id="189" name="Google Shape;189;p19"/>
          <p:cNvSpPr/>
          <p:nvPr/>
        </p:nvSpPr>
        <p:spPr>
          <a:xfrm>
            <a:off x="863798" y="5241965"/>
            <a:ext cx="12902803" cy="1850827"/>
          </a:xfrm>
          <a:prstGeom prst="rect">
            <a:avLst/>
          </a:prstGeom>
          <a:noFill/>
          <a:ln>
            <a:noFill/>
          </a:ln>
        </p:spPr>
        <p:txBody>
          <a:bodyPr anchorCtr="0" anchor="t" bIns="0" lIns="0" spcFirstLastPara="1" rIns="0" wrap="square" tIns="0">
            <a:noAutofit/>
          </a:bodyPr>
          <a:lstStyle/>
          <a:p>
            <a:pPr indent="0" lvl="0" marL="0" marR="0" rtl="0" algn="l">
              <a:lnSpc>
                <a:spcPct val="152631"/>
              </a:lnSpc>
              <a:spcBef>
                <a:spcPts val="0"/>
              </a:spcBef>
              <a:spcAft>
                <a:spcPts val="0"/>
              </a:spcAft>
              <a:buClr>
                <a:srgbClr val="E2E6E9"/>
              </a:buClr>
              <a:buSzPts val="1900"/>
              <a:buFont typeface="Arial"/>
              <a:buNone/>
            </a:pPr>
            <a:r>
              <a:rPr b="0" i="0" lang="en-US" sz="1900" u="none" cap="none" strike="noStrike">
                <a:solidFill>
                  <a:srgbClr val="E2E6E9"/>
                </a:solidFill>
                <a:latin typeface="Arial"/>
                <a:ea typeface="Arial"/>
                <a:cs typeface="Arial"/>
                <a:sym typeface="Arial"/>
              </a:rPr>
              <a:t>The training process for our model started with a baseline model using only rule-based annotations. Since these annotations were initially generated using patterns that are predefined, the initial model worked well with recognizing common entity types but was struggling with cases that seemed less familiar or were more complex. This then led to a high precision but very low recall model, which basically meant that it could confidently recognize only a small subset of entities but often missed many others.</a:t>
            </a:r>
            <a:endParaRPr b="0" i="0" sz="1900" u="none" cap="none" strike="noStrike"/>
          </a:p>
        </p:txBody>
      </p:sp>
      <p:sp>
        <p:nvSpPr>
          <p:cNvPr id="190" name="Google Shape;190;p19"/>
          <p:cNvSpPr txBox="1"/>
          <p:nvPr/>
        </p:nvSpPr>
        <p:spPr>
          <a:xfrm>
            <a:off x="12901600" y="77316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p:nvPr/>
        </p:nvSpPr>
        <p:spPr>
          <a:xfrm>
            <a:off x="785574" y="862370"/>
            <a:ext cx="11764685" cy="63758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FFFFFF"/>
              </a:buClr>
              <a:buSzPts val="4000"/>
              <a:buFont typeface="Montserrat"/>
              <a:buNone/>
            </a:pPr>
            <a:r>
              <a:rPr b="1" i="0" lang="en-US" sz="4000" u="none" cap="none" strike="noStrike">
                <a:solidFill>
                  <a:srgbClr val="FFFFFF"/>
                </a:solidFill>
                <a:latin typeface="Montserrat"/>
                <a:ea typeface="Montserrat"/>
                <a:cs typeface="Montserrat"/>
                <a:sym typeface="Montserrat"/>
              </a:rPr>
              <a:t>Conclusion: Key Takeaways and Future Work</a:t>
            </a:r>
            <a:endParaRPr b="0" i="0" sz="4000" u="none" cap="none" strike="noStrike"/>
          </a:p>
        </p:txBody>
      </p:sp>
      <p:sp>
        <p:nvSpPr>
          <p:cNvPr id="197" name="Google Shape;197;p20"/>
          <p:cNvSpPr/>
          <p:nvPr/>
        </p:nvSpPr>
        <p:spPr>
          <a:xfrm>
            <a:off x="2237661" y="3463647"/>
            <a:ext cx="2550557" cy="318730"/>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E2E6E9"/>
              </a:buClr>
              <a:buSzPts val="2000"/>
              <a:buFont typeface="Montserrat"/>
              <a:buNone/>
            </a:pPr>
            <a:r>
              <a:rPr b="1" i="0" lang="en-US" sz="2000" u="none" cap="none" strike="noStrike">
                <a:solidFill>
                  <a:srgbClr val="E2E6E9"/>
                </a:solidFill>
                <a:latin typeface="Montserrat"/>
                <a:ea typeface="Montserrat"/>
                <a:cs typeface="Montserrat"/>
                <a:sym typeface="Montserrat"/>
              </a:rPr>
              <a:t>Effective Approach</a:t>
            </a:r>
            <a:endParaRPr b="0" i="0" sz="2000" u="none" cap="none" strike="noStrike"/>
          </a:p>
        </p:txBody>
      </p:sp>
      <p:sp>
        <p:nvSpPr>
          <p:cNvPr id="198" name="Google Shape;198;p20"/>
          <p:cNvSpPr/>
          <p:nvPr/>
        </p:nvSpPr>
        <p:spPr>
          <a:xfrm>
            <a:off x="785574" y="3917037"/>
            <a:ext cx="4002643" cy="673179"/>
          </a:xfrm>
          <a:prstGeom prst="rect">
            <a:avLst/>
          </a:prstGeom>
          <a:noFill/>
          <a:ln>
            <a:noFill/>
          </a:ln>
        </p:spPr>
        <p:txBody>
          <a:bodyPr anchorCtr="0" anchor="t" bIns="0" lIns="0" spcFirstLastPara="1" rIns="0" wrap="square" tIns="0">
            <a:noAutofit/>
          </a:bodyPr>
          <a:lstStyle/>
          <a:p>
            <a:pPr indent="0" lvl="0" marL="0" marR="0" rtl="0" algn="r">
              <a:lnSpc>
                <a:spcPct val="151428"/>
              </a:lnSpc>
              <a:spcBef>
                <a:spcPts val="0"/>
              </a:spcBef>
              <a:spcAft>
                <a:spcPts val="0"/>
              </a:spcAft>
              <a:buClr>
                <a:srgbClr val="E2E6E9"/>
              </a:buClr>
              <a:buSzPts val="1750"/>
              <a:buFont typeface="Arial"/>
              <a:buNone/>
            </a:pPr>
            <a:r>
              <a:rPr b="0" i="0" lang="en-US" sz="1750" u="none" cap="none" strike="noStrike">
                <a:solidFill>
                  <a:srgbClr val="E2E6E9"/>
                </a:solidFill>
                <a:latin typeface="Arial"/>
                <a:ea typeface="Arial"/>
                <a:cs typeface="Arial"/>
                <a:sym typeface="Arial"/>
              </a:rPr>
              <a:t>Active learning proved effective, improving recall without losing much precision.</a:t>
            </a:r>
            <a:endParaRPr b="0" i="0" sz="1750" u="none" cap="none" strike="noStrike"/>
          </a:p>
        </p:txBody>
      </p:sp>
      <p:pic>
        <p:nvPicPr>
          <p:cNvPr descr="preencoded.png" id="199" name="Google Shape;199;p20"/>
          <p:cNvPicPr preferRelativeResize="0"/>
          <p:nvPr/>
        </p:nvPicPr>
        <p:blipFill rotWithShape="1">
          <a:blip r:embed="rId3">
            <a:alphaModFix/>
          </a:blip>
          <a:srcRect b="0" l="0" r="0" t="0"/>
          <a:stretch/>
        </p:blipFill>
        <p:spPr>
          <a:xfrm>
            <a:off x="5237083" y="1948815"/>
            <a:ext cx="4156234" cy="4156234"/>
          </a:xfrm>
          <a:prstGeom prst="rect">
            <a:avLst/>
          </a:prstGeom>
          <a:noFill/>
          <a:ln>
            <a:noFill/>
          </a:ln>
        </p:spPr>
      </p:pic>
      <p:sp>
        <p:nvSpPr>
          <p:cNvPr id="200" name="Google Shape;200;p20"/>
          <p:cNvSpPr/>
          <p:nvPr/>
        </p:nvSpPr>
        <p:spPr>
          <a:xfrm>
            <a:off x="5714286" y="3566874"/>
            <a:ext cx="335756" cy="419695"/>
          </a:xfrm>
          <a:prstGeom prst="rect">
            <a:avLst/>
          </a:prstGeom>
          <a:noFill/>
          <a:ln>
            <a:noFill/>
          </a:ln>
        </p:spPr>
        <p:txBody>
          <a:bodyPr anchorCtr="0" anchor="t" bIns="0" lIns="0" spcFirstLastPara="1" rIns="0" wrap="square" tIns="0">
            <a:noAutofit/>
          </a:bodyPr>
          <a:lstStyle/>
          <a:p>
            <a:pPr indent="0" lvl="0" marL="0" marR="0" rtl="0" algn="l">
              <a:lnSpc>
                <a:spcPct val="151923"/>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1</a:t>
            </a:r>
            <a:endParaRPr b="0" i="0" sz="2600" u="none" cap="none" strike="noStrike"/>
          </a:p>
        </p:txBody>
      </p:sp>
      <p:sp>
        <p:nvSpPr>
          <p:cNvPr id="201" name="Google Shape;201;p20"/>
          <p:cNvSpPr/>
          <p:nvPr/>
        </p:nvSpPr>
        <p:spPr>
          <a:xfrm>
            <a:off x="9729907" y="2172057"/>
            <a:ext cx="2550557" cy="3187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000"/>
              <a:buFont typeface="Montserrat"/>
              <a:buNone/>
            </a:pPr>
            <a:r>
              <a:rPr b="1" i="0" lang="en-US" sz="2000" u="none" cap="none" strike="noStrike">
                <a:solidFill>
                  <a:srgbClr val="E2E6E9"/>
                </a:solidFill>
                <a:latin typeface="Montserrat"/>
                <a:ea typeface="Montserrat"/>
                <a:cs typeface="Montserrat"/>
                <a:sym typeface="Montserrat"/>
              </a:rPr>
              <a:t>Scalable Method</a:t>
            </a:r>
            <a:endParaRPr b="0" i="0" sz="2000" u="none" cap="none" strike="noStrike"/>
          </a:p>
        </p:txBody>
      </p:sp>
      <p:sp>
        <p:nvSpPr>
          <p:cNvPr id="202" name="Google Shape;202;p20"/>
          <p:cNvSpPr/>
          <p:nvPr/>
        </p:nvSpPr>
        <p:spPr>
          <a:xfrm>
            <a:off x="9729907" y="2625447"/>
            <a:ext cx="4114919" cy="1009769"/>
          </a:xfrm>
          <a:prstGeom prst="rect">
            <a:avLst/>
          </a:prstGeom>
          <a:noFill/>
          <a:ln>
            <a:noFill/>
          </a:ln>
        </p:spPr>
        <p:txBody>
          <a:bodyPr anchorCtr="0" anchor="t" bIns="0" lIns="0" spcFirstLastPara="1" rIns="0" wrap="square" tIns="0">
            <a:noAutofit/>
          </a:bodyPr>
          <a:lstStyle/>
          <a:p>
            <a:pPr indent="0" lvl="0" marL="0" marR="0" rtl="0" algn="l">
              <a:lnSpc>
                <a:spcPct val="151428"/>
              </a:lnSpc>
              <a:spcBef>
                <a:spcPts val="0"/>
              </a:spcBef>
              <a:spcAft>
                <a:spcPts val="0"/>
              </a:spcAft>
              <a:buClr>
                <a:srgbClr val="E2E6E9"/>
              </a:buClr>
              <a:buSzPts val="1750"/>
              <a:buFont typeface="Arial"/>
              <a:buNone/>
            </a:pPr>
            <a:r>
              <a:rPr b="0" i="0" lang="en-US" sz="1750" u="none" cap="none" strike="noStrike">
                <a:solidFill>
                  <a:srgbClr val="E2E6E9"/>
                </a:solidFill>
                <a:latin typeface="Arial"/>
                <a:ea typeface="Arial"/>
                <a:cs typeface="Arial"/>
                <a:sym typeface="Arial"/>
              </a:rPr>
              <a:t>Shows a scalable, more economic method for training entity recognition models from scratch.</a:t>
            </a:r>
            <a:endParaRPr b="0" i="0" sz="1750" u="none" cap="none" strike="noStrike"/>
          </a:p>
        </p:txBody>
      </p:sp>
      <p:pic>
        <p:nvPicPr>
          <p:cNvPr descr="preencoded.png" id="203" name="Google Shape;203;p20"/>
          <p:cNvPicPr preferRelativeResize="0"/>
          <p:nvPr/>
        </p:nvPicPr>
        <p:blipFill rotWithShape="1">
          <a:blip r:embed="rId4">
            <a:alphaModFix/>
          </a:blip>
          <a:srcRect b="0" l="0" r="0" t="0"/>
          <a:stretch/>
        </p:blipFill>
        <p:spPr>
          <a:xfrm>
            <a:off x="5237083" y="1948815"/>
            <a:ext cx="4156234" cy="4156234"/>
          </a:xfrm>
          <a:prstGeom prst="rect">
            <a:avLst/>
          </a:prstGeom>
          <a:noFill/>
          <a:ln>
            <a:noFill/>
          </a:ln>
        </p:spPr>
      </p:pic>
      <p:sp>
        <p:nvSpPr>
          <p:cNvPr id="204" name="Google Shape;204;p20"/>
          <p:cNvSpPr/>
          <p:nvPr/>
        </p:nvSpPr>
        <p:spPr>
          <a:xfrm>
            <a:off x="8080415" y="2700933"/>
            <a:ext cx="335756" cy="419695"/>
          </a:xfrm>
          <a:prstGeom prst="rect">
            <a:avLst/>
          </a:prstGeom>
          <a:noFill/>
          <a:ln>
            <a:noFill/>
          </a:ln>
        </p:spPr>
        <p:txBody>
          <a:bodyPr anchorCtr="0" anchor="t" bIns="0" lIns="0" spcFirstLastPara="1" rIns="0" wrap="square" tIns="0">
            <a:noAutofit/>
          </a:bodyPr>
          <a:lstStyle/>
          <a:p>
            <a:pPr indent="0" lvl="0" marL="0" marR="0" rtl="0" algn="l">
              <a:lnSpc>
                <a:spcPct val="151923"/>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2</a:t>
            </a:r>
            <a:endParaRPr b="0" i="0" sz="2600" u="none" cap="none" strike="noStrike"/>
          </a:p>
        </p:txBody>
      </p:sp>
      <p:sp>
        <p:nvSpPr>
          <p:cNvPr id="205" name="Google Shape;205;p20"/>
          <p:cNvSpPr/>
          <p:nvPr/>
        </p:nvSpPr>
        <p:spPr>
          <a:xfrm>
            <a:off x="9729907" y="4418528"/>
            <a:ext cx="2550557" cy="3187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2E6E9"/>
              </a:buClr>
              <a:buSzPts val="2000"/>
              <a:buFont typeface="Montserrat"/>
              <a:buNone/>
            </a:pPr>
            <a:r>
              <a:rPr b="1" i="0" lang="en-US" sz="2000" u="none" cap="none" strike="noStrike">
                <a:solidFill>
                  <a:srgbClr val="E2E6E9"/>
                </a:solidFill>
                <a:latin typeface="Montserrat"/>
                <a:ea typeface="Montserrat"/>
                <a:cs typeface="Montserrat"/>
                <a:sym typeface="Montserrat"/>
              </a:rPr>
              <a:t>Future Research</a:t>
            </a:r>
            <a:endParaRPr b="0" i="0" sz="2000" u="none" cap="none" strike="noStrike"/>
          </a:p>
        </p:txBody>
      </p:sp>
      <p:sp>
        <p:nvSpPr>
          <p:cNvPr id="206" name="Google Shape;206;p20"/>
          <p:cNvSpPr/>
          <p:nvPr/>
        </p:nvSpPr>
        <p:spPr>
          <a:xfrm>
            <a:off x="9729907" y="4871918"/>
            <a:ext cx="4114919" cy="1009769"/>
          </a:xfrm>
          <a:prstGeom prst="rect">
            <a:avLst/>
          </a:prstGeom>
          <a:noFill/>
          <a:ln>
            <a:noFill/>
          </a:ln>
        </p:spPr>
        <p:txBody>
          <a:bodyPr anchorCtr="0" anchor="t" bIns="0" lIns="0" spcFirstLastPara="1" rIns="0" wrap="square" tIns="0">
            <a:noAutofit/>
          </a:bodyPr>
          <a:lstStyle/>
          <a:p>
            <a:pPr indent="0" lvl="0" marL="0" marR="0" rtl="0" algn="l">
              <a:lnSpc>
                <a:spcPct val="151428"/>
              </a:lnSpc>
              <a:spcBef>
                <a:spcPts val="0"/>
              </a:spcBef>
              <a:spcAft>
                <a:spcPts val="0"/>
              </a:spcAft>
              <a:buClr>
                <a:srgbClr val="E2E6E9"/>
              </a:buClr>
              <a:buSzPts val="1750"/>
              <a:buFont typeface="Arial"/>
              <a:buNone/>
            </a:pPr>
            <a:r>
              <a:rPr b="0" i="0" lang="en-US" sz="1750" u="none" cap="none" strike="noStrike">
                <a:solidFill>
                  <a:srgbClr val="E2E6E9"/>
                </a:solidFill>
                <a:latin typeface="Arial"/>
                <a:ea typeface="Arial"/>
                <a:cs typeface="Arial"/>
                <a:sym typeface="Arial"/>
              </a:rPr>
              <a:t>Exploring different uncertainty sampling approaches and adding transformer-based models.</a:t>
            </a:r>
            <a:endParaRPr b="0" i="0" sz="1750" u="none" cap="none" strike="noStrike"/>
          </a:p>
        </p:txBody>
      </p:sp>
      <p:pic>
        <p:nvPicPr>
          <p:cNvPr descr="preencoded.png" id="207" name="Google Shape;207;p20"/>
          <p:cNvPicPr preferRelativeResize="0"/>
          <p:nvPr/>
        </p:nvPicPr>
        <p:blipFill rotWithShape="1">
          <a:blip r:embed="rId5">
            <a:alphaModFix/>
          </a:blip>
          <a:srcRect b="0" l="0" r="0" t="0"/>
          <a:stretch/>
        </p:blipFill>
        <p:spPr>
          <a:xfrm>
            <a:off x="5237083" y="1948815"/>
            <a:ext cx="4156234" cy="4156234"/>
          </a:xfrm>
          <a:prstGeom prst="rect">
            <a:avLst/>
          </a:prstGeom>
          <a:noFill/>
          <a:ln>
            <a:noFill/>
          </a:ln>
        </p:spPr>
      </p:pic>
      <p:sp>
        <p:nvSpPr>
          <p:cNvPr id="208" name="Google Shape;208;p20"/>
          <p:cNvSpPr/>
          <p:nvPr/>
        </p:nvSpPr>
        <p:spPr>
          <a:xfrm>
            <a:off x="7647146" y="5183029"/>
            <a:ext cx="335756" cy="419695"/>
          </a:xfrm>
          <a:prstGeom prst="rect">
            <a:avLst/>
          </a:prstGeom>
          <a:noFill/>
          <a:ln>
            <a:noFill/>
          </a:ln>
        </p:spPr>
        <p:txBody>
          <a:bodyPr anchorCtr="0" anchor="t" bIns="0" lIns="0" spcFirstLastPara="1" rIns="0" wrap="square" tIns="0">
            <a:noAutofit/>
          </a:bodyPr>
          <a:lstStyle/>
          <a:p>
            <a:pPr indent="0" lvl="0" marL="0" marR="0" rtl="0" algn="l">
              <a:lnSpc>
                <a:spcPct val="151923"/>
              </a:lnSpc>
              <a:spcBef>
                <a:spcPts val="0"/>
              </a:spcBef>
              <a:spcAft>
                <a:spcPts val="0"/>
              </a:spcAft>
              <a:buClr>
                <a:srgbClr val="E2E6E9"/>
              </a:buClr>
              <a:buSzPts val="2600"/>
              <a:buFont typeface="Montserrat"/>
              <a:buNone/>
            </a:pPr>
            <a:r>
              <a:rPr b="1" i="0" lang="en-US" sz="2600" u="none" cap="none" strike="noStrike">
                <a:solidFill>
                  <a:srgbClr val="E2E6E9"/>
                </a:solidFill>
                <a:latin typeface="Montserrat"/>
                <a:ea typeface="Montserrat"/>
                <a:cs typeface="Montserrat"/>
                <a:sym typeface="Montserrat"/>
              </a:rPr>
              <a:t>3</a:t>
            </a:r>
            <a:endParaRPr b="0" i="0" sz="2600" u="none" cap="none" strike="noStrike"/>
          </a:p>
        </p:txBody>
      </p:sp>
      <p:sp>
        <p:nvSpPr>
          <p:cNvPr id="209" name="Google Shape;209;p20"/>
          <p:cNvSpPr/>
          <p:nvPr/>
        </p:nvSpPr>
        <p:spPr>
          <a:xfrm>
            <a:off x="785574" y="6357461"/>
            <a:ext cx="13059251" cy="1009769"/>
          </a:xfrm>
          <a:prstGeom prst="rect">
            <a:avLst/>
          </a:prstGeom>
          <a:noFill/>
          <a:ln>
            <a:noFill/>
          </a:ln>
        </p:spPr>
        <p:txBody>
          <a:bodyPr anchorCtr="0" anchor="t" bIns="0" lIns="0" spcFirstLastPara="1" rIns="0" wrap="square" tIns="0">
            <a:noAutofit/>
          </a:bodyPr>
          <a:lstStyle/>
          <a:p>
            <a:pPr indent="0" lvl="0" marL="0" marR="0" rtl="0" algn="l">
              <a:lnSpc>
                <a:spcPct val="151428"/>
              </a:lnSpc>
              <a:spcBef>
                <a:spcPts val="0"/>
              </a:spcBef>
              <a:spcAft>
                <a:spcPts val="0"/>
              </a:spcAft>
              <a:buClr>
                <a:srgbClr val="E2E6E9"/>
              </a:buClr>
              <a:buSzPts val="1750"/>
              <a:buFont typeface="Arial"/>
              <a:buNone/>
            </a:pPr>
            <a:r>
              <a:rPr b="0" i="0" lang="en-US" sz="1750" u="none" cap="none" strike="noStrike">
                <a:solidFill>
                  <a:srgbClr val="E2E6E9"/>
                </a:solidFill>
                <a:latin typeface="Arial"/>
                <a:ea typeface="Arial"/>
                <a:cs typeface="Arial"/>
                <a:sym typeface="Arial"/>
              </a:rPr>
              <a:t>With this project we successfully developed a custom Named Entity Recognition (NER) system that can be used for biomedical texts using a blank spaCy model, rule-based matching, and active learning. Training from scratch helped provide more in-depth insights into our model's behavior, highlighting the trade-offs that happen between precision and recall in a low-resource setting.</a:t>
            </a:r>
            <a:endParaRPr b="0" i="0" sz="1750" u="none" cap="none" strike="noStrike"/>
          </a:p>
        </p:txBody>
      </p:sp>
      <p:sp>
        <p:nvSpPr>
          <p:cNvPr id="210" name="Google Shape;210;p20"/>
          <p:cNvSpPr txBox="1"/>
          <p:nvPr/>
        </p:nvSpPr>
        <p:spPr>
          <a:xfrm>
            <a:off x="12918400" y="7714850"/>
            <a:ext cx="1629000" cy="400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