
<file path=[Content_Types].xml><?xml version="1.0" encoding="utf-8"?>
<Types xmlns="http://schemas.openxmlformats.org/package/2006/content-types">
  <Default Extension="bmp" ContentType="image/bmp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8" r:id="rId6"/>
    <p:sldId id="263" r:id="rId7"/>
    <p:sldId id="264" r:id="rId8"/>
    <p:sldId id="259" r:id="rId9"/>
    <p:sldId id="266" r:id="rId10"/>
    <p:sldId id="265" r:id="rId11"/>
    <p:sldId id="262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5F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5" autoAdjust="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720856-93F0-4CC7-B7FD-2466914A11D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5_2" csCatId="accent5" phldr="1"/>
      <dgm:spPr/>
    </dgm:pt>
    <dgm:pt modelId="{4AF52931-E4CA-4429-AACB-B8747CDB2409}">
      <dgm:prSet phldrT="[Text]"/>
      <dgm:spPr/>
      <dgm:t>
        <a:bodyPr/>
        <a:lstStyle/>
        <a:p>
          <a:r>
            <a:rPr lang="en-US" b="0" i="0" u="none" dirty="0"/>
            <a:t>To develop an automated irrigation system for potted plants or small gardens using soil moisture sensors.</a:t>
          </a:r>
          <a:endParaRPr lang="en-US" dirty="0"/>
        </a:p>
      </dgm:t>
    </dgm:pt>
    <dgm:pt modelId="{67B2FC97-2FAE-4EFE-9DEE-E4216C657F35}" type="parTrans" cxnId="{F82329C8-C3B2-4E9B-9033-528488D72705}">
      <dgm:prSet/>
      <dgm:spPr/>
      <dgm:t>
        <a:bodyPr/>
        <a:lstStyle/>
        <a:p>
          <a:endParaRPr lang="en-US" sz="1400"/>
        </a:p>
      </dgm:t>
    </dgm:pt>
    <dgm:pt modelId="{D86AF01C-9CBC-41F8-9354-48CD82BDFDC9}" type="sibTrans" cxnId="{F82329C8-C3B2-4E9B-9033-528488D72705}">
      <dgm:prSet/>
      <dgm:spPr/>
      <dgm:t>
        <a:bodyPr/>
        <a:lstStyle/>
        <a:p>
          <a:endParaRPr lang="en-US"/>
        </a:p>
      </dgm:t>
    </dgm:pt>
    <dgm:pt modelId="{81BEB84D-9A77-49C6-9301-B3359FCAC75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0" i="0" u="none" dirty="0"/>
            <a:t>To minimize water wastage and ensure plants receive adequate water based on soil conditions</a:t>
          </a:r>
          <a:endParaRPr lang="en-US" dirty="0"/>
        </a:p>
      </dgm:t>
    </dgm:pt>
    <dgm:pt modelId="{AE4D0D43-0332-4F79-8D35-BCD8C10758AE}" type="parTrans" cxnId="{420EF6C4-7321-43BE-A2FC-253606B1E06A}">
      <dgm:prSet/>
      <dgm:spPr/>
      <dgm:t>
        <a:bodyPr/>
        <a:lstStyle/>
        <a:p>
          <a:endParaRPr lang="en-US" sz="1400"/>
        </a:p>
      </dgm:t>
    </dgm:pt>
    <dgm:pt modelId="{5D260F18-25D2-4074-87F1-7E78DDA61C58}" type="sibTrans" cxnId="{420EF6C4-7321-43BE-A2FC-253606B1E06A}">
      <dgm:prSet/>
      <dgm:spPr/>
      <dgm:t>
        <a:bodyPr/>
        <a:lstStyle/>
        <a:p>
          <a:endParaRPr lang="en-US"/>
        </a:p>
      </dgm:t>
    </dgm:pt>
    <dgm:pt modelId="{333BA55A-4FB9-4CDB-BE45-5B2839A9588A}" type="pres">
      <dgm:prSet presAssocID="{C7720856-93F0-4CC7-B7FD-2466914A11D4}" presName="root" presStyleCnt="0">
        <dgm:presLayoutVars>
          <dgm:dir/>
          <dgm:resizeHandles val="exact"/>
        </dgm:presLayoutVars>
      </dgm:prSet>
      <dgm:spPr/>
    </dgm:pt>
    <dgm:pt modelId="{4130BD56-E415-4C77-B902-1C7745EECC0A}" type="pres">
      <dgm:prSet presAssocID="{4AF52931-E4CA-4429-AACB-B8747CDB2409}" presName="compNode" presStyleCnt="0"/>
      <dgm:spPr/>
    </dgm:pt>
    <dgm:pt modelId="{9E0B2482-4830-4D46-8929-F9D2DADF178F}" type="pres">
      <dgm:prSet presAssocID="{4AF52931-E4CA-4429-AACB-B8747CDB2409}" presName="bgRect" presStyleLbl="bgShp" presStyleIdx="0" presStyleCnt="2"/>
      <dgm:spPr/>
    </dgm:pt>
    <dgm:pt modelId="{D1AB7B5A-7CB4-433B-BDAD-61D154FBB639}" type="pres">
      <dgm:prSet presAssocID="{4AF52931-E4CA-4429-AACB-B8747CDB240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cculent"/>
        </a:ext>
      </dgm:extLst>
    </dgm:pt>
    <dgm:pt modelId="{C4986089-54D6-48DE-88C9-751556F2884B}" type="pres">
      <dgm:prSet presAssocID="{4AF52931-E4CA-4429-AACB-B8747CDB2409}" presName="spaceRect" presStyleCnt="0"/>
      <dgm:spPr/>
    </dgm:pt>
    <dgm:pt modelId="{DC3FF7F7-2836-45AE-B06A-2E337C2233AC}" type="pres">
      <dgm:prSet presAssocID="{4AF52931-E4CA-4429-AACB-B8747CDB2409}" presName="parTx" presStyleLbl="revTx" presStyleIdx="0" presStyleCnt="2">
        <dgm:presLayoutVars>
          <dgm:chMax val="0"/>
          <dgm:chPref val="0"/>
        </dgm:presLayoutVars>
      </dgm:prSet>
      <dgm:spPr/>
    </dgm:pt>
    <dgm:pt modelId="{A37F1CBF-8F30-4D65-8129-8B458890C5FF}" type="pres">
      <dgm:prSet presAssocID="{D86AF01C-9CBC-41F8-9354-48CD82BDFDC9}" presName="sibTrans" presStyleCnt="0"/>
      <dgm:spPr/>
    </dgm:pt>
    <dgm:pt modelId="{FCE925AA-5329-46CB-93D2-5C01F58583CE}" type="pres">
      <dgm:prSet presAssocID="{81BEB84D-9A77-49C6-9301-B3359FCAC75F}" presName="compNode" presStyleCnt="0"/>
      <dgm:spPr/>
    </dgm:pt>
    <dgm:pt modelId="{3A0D703B-098B-4E59-8765-DFD90796F008}" type="pres">
      <dgm:prSet presAssocID="{81BEB84D-9A77-49C6-9301-B3359FCAC75F}" presName="bgRect" presStyleLbl="bgShp" presStyleIdx="1" presStyleCnt="2"/>
      <dgm:spPr/>
    </dgm:pt>
    <dgm:pt modelId="{F065CC5F-0D7E-438D-A290-6D28C1B3EDF2}" type="pres">
      <dgm:prSet presAssocID="{81BEB84D-9A77-49C6-9301-B3359FCAC75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FCFDB9D5-350E-4BFF-92DC-C71BD2A82972}" type="pres">
      <dgm:prSet presAssocID="{81BEB84D-9A77-49C6-9301-B3359FCAC75F}" presName="spaceRect" presStyleCnt="0"/>
      <dgm:spPr/>
    </dgm:pt>
    <dgm:pt modelId="{4CBA5ED1-114D-4BE5-A41A-79565ED13248}" type="pres">
      <dgm:prSet presAssocID="{81BEB84D-9A77-49C6-9301-B3359FCAC75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63EE20D-F15A-4699-8713-589FF62B5DDF}" type="presOf" srcId="{4AF52931-E4CA-4429-AACB-B8747CDB2409}" destId="{DC3FF7F7-2836-45AE-B06A-2E337C2233AC}" srcOrd="0" destOrd="0" presId="urn:microsoft.com/office/officeart/2018/2/layout/IconVerticalSolidList"/>
    <dgm:cxn modelId="{90A3AE9C-7EDA-4EDC-9AFA-1A3CBA52AC92}" type="presOf" srcId="{81BEB84D-9A77-49C6-9301-B3359FCAC75F}" destId="{4CBA5ED1-114D-4BE5-A41A-79565ED13248}" srcOrd="0" destOrd="0" presId="urn:microsoft.com/office/officeart/2018/2/layout/IconVerticalSolidList"/>
    <dgm:cxn modelId="{420EF6C4-7321-43BE-A2FC-253606B1E06A}" srcId="{C7720856-93F0-4CC7-B7FD-2466914A11D4}" destId="{81BEB84D-9A77-49C6-9301-B3359FCAC75F}" srcOrd="1" destOrd="0" parTransId="{AE4D0D43-0332-4F79-8D35-BCD8C10758AE}" sibTransId="{5D260F18-25D2-4074-87F1-7E78DDA61C58}"/>
    <dgm:cxn modelId="{F82329C8-C3B2-4E9B-9033-528488D72705}" srcId="{C7720856-93F0-4CC7-B7FD-2466914A11D4}" destId="{4AF52931-E4CA-4429-AACB-B8747CDB2409}" srcOrd="0" destOrd="0" parTransId="{67B2FC97-2FAE-4EFE-9DEE-E4216C657F35}" sibTransId="{D86AF01C-9CBC-41F8-9354-48CD82BDFDC9}"/>
    <dgm:cxn modelId="{5D25EDCD-23D4-4BDB-8CF3-68BB138857BA}" type="presOf" srcId="{C7720856-93F0-4CC7-B7FD-2466914A11D4}" destId="{333BA55A-4FB9-4CDB-BE45-5B2839A9588A}" srcOrd="0" destOrd="0" presId="urn:microsoft.com/office/officeart/2018/2/layout/IconVerticalSolidList"/>
    <dgm:cxn modelId="{24215397-9BF3-43BD-8BE6-B67C43C17BB4}" type="presParOf" srcId="{333BA55A-4FB9-4CDB-BE45-5B2839A9588A}" destId="{4130BD56-E415-4C77-B902-1C7745EECC0A}" srcOrd="0" destOrd="0" presId="urn:microsoft.com/office/officeart/2018/2/layout/IconVerticalSolidList"/>
    <dgm:cxn modelId="{71409055-5E4C-45F9-8F81-0404D1F52BB5}" type="presParOf" srcId="{4130BD56-E415-4C77-B902-1C7745EECC0A}" destId="{9E0B2482-4830-4D46-8929-F9D2DADF178F}" srcOrd="0" destOrd="0" presId="urn:microsoft.com/office/officeart/2018/2/layout/IconVerticalSolidList"/>
    <dgm:cxn modelId="{59088EB3-503E-4C06-87B9-605B75AEE17F}" type="presParOf" srcId="{4130BD56-E415-4C77-B902-1C7745EECC0A}" destId="{D1AB7B5A-7CB4-433B-BDAD-61D154FBB639}" srcOrd="1" destOrd="0" presId="urn:microsoft.com/office/officeart/2018/2/layout/IconVerticalSolidList"/>
    <dgm:cxn modelId="{3302F49F-4915-4B99-A65D-72A2843764B2}" type="presParOf" srcId="{4130BD56-E415-4C77-B902-1C7745EECC0A}" destId="{C4986089-54D6-48DE-88C9-751556F2884B}" srcOrd="2" destOrd="0" presId="urn:microsoft.com/office/officeart/2018/2/layout/IconVerticalSolidList"/>
    <dgm:cxn modelId="{C9195B83-D72D-4D2C-9D93-48C5E930AB73}" type="presParOf" srcId="{4130BD56-E415-4C77-B902-1C7745EECC0A}" destId="{DC3FF7F7-2836-45AE-B06A-2E337C2233AC}" srcOrd="3" destOrd="0" presId="urn:microsoft.com/office/officeart/2018/2/layout/IconVerticalSolidList"/>
    <dgm:cxn modelId="{12E7F4E6-680C-435F-9C9C-8A01B6426E1F}" type="presParOf" srcId="{333BA55A-4FB9-4CDB-BE45-5B2839A9588A}" destId="{A37F1CBF-8F30-4D65-8129-8B458890C5FF}" srcOrd="1" destOrd="0" presId="urn:microsoft.com/office/officeart/2018/2/layout/IconVerticalSolidList"/>
    <dgm:cxn modelId="{DCFC8BAB-417F-4BC4-AF07-9DE4C060CDC8}" type="presParOf" srcId="{333BA55A-4FB9-4CDB-BE45-5B2839A9588A}" destId="{FCE925AA-5329-46CB-93D2-5C01F58583CE}" srcOrd="2" destOrd="0" presId="urn:microsoft.com/office/officeart/2018/2/layout/IconVerticalSolidList"/>
    <dgm:cxn modelId="{60575168-BC6B-4CAA-8296-403200EEF3B2}" type="presParOf" srcId="{FCE925AA-5329-46CB-93D2-5C01F58583CE}" destId="{3A0D703B-098B-4E59-8765-DFD90796F008}" srcOrd="0" destOrd="0" presId="urn:microsoft.com/office/officeart/2018/2/layout/IconVerticalSolidList"/>
    <dgm:cxn modelId="{61EC41A3-02C7-4A47-B293-CE1F62322095}" type="presParOf" srcId="{FCE925AA-5329-46CB-93D2-5C01F58583CE}" destId="{F065CC5F-0D7E-438D-A290-6D28C1B3EDF2}" srcOrd="1" destOrd="0" presId="urn:microsoft.com/office/officeart/2018/2/layout/IconVerticalSolidList"/>
    <dgm:cxn modelId="{349689AD-CDE3-4FB9-AFB4-0DCCB109A4B2}" type="presParOf" srcId="{FCE925AA-5329-46CB-93D2-5C01F58583CE}" destId="{FCFDB9D5-350E-4BFF-92DC-C71BD2A82972}" srcOrd="2" destOrd="0" presId="urn:microsoft.com/office/officeart/2018/2/layout/IconVerticalSolidList"/>
    <dgm:cxn modelId="{7CBAFDAF-2BE7-4CB2-A164-F487FC642633}" type="presParOf" srcId="{FCE925AA-5329-46CB-93D2-5C01F58583CE}" destId="{4CBA5ED1-114D-4BE5-A41A-79565ED1324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EBD32D-BC3F-499A-96DD-08DCDF5CF0F9}" type="doc">
      <dgm:prSet loTypeId="urn:microsoft.com/office/officeart/2005/8/layout/StepDownProcess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EFC49C7-8960-42C7-AC26-2974D79D9CC8}">
      <dgm:prSet/>
      <dgm:spPr/>
      <dgm:t>
        <a:bodyPr/>
        <a:lstStyle/>
        <a:p>
          <a:r>
            <a:rPr lang="en-US" b="1" i="0" baseline="0" dirty="0"/>
            <a:t>The sensor continuously monitors soil moisture.</a:t>
          </a:r>
          <a:endParaRPr lang="en-IN" b="1" dirty="0"/>
        </a:p>
      </dgm:t>
    </dgm:pt>
    <dgm:pt modelId="{4D3D3444-EA58-4010-8125-D556DF70B77C}" type="parTrans" cxnId="{FF2E1A04-1C85-4DC5-9177-4F4BCCDD0A01}">
      <dgm:prSet/>
      <dgm:spPr/>
      <dgm:t>
        <a:bodyPr/>
        <a:lstStyle/>
        <a:p>
          <a:endParaRPr lang="en-IN"/>
        </a:p>
      </dgm:t>
    </dgm:pt>
    <dgm:pt modelId="{74865795-D3DC-4E79-8568-8BE1C6009721}" type="sibTrans" cxnId="{FF2E1A04-1C85-4DC5-9177-4F4BCCDD0A01}">
      <dgm:prSet/>
      <dgm:spPr/>
      <dgm:t>
        <a:bodyPr/>
        <a:lstStyle/>
        <a:p>
          <a:endParaRPr lang="en-IN"/>
        </a:p>
      </dgm:t>
    </dgm:pt>
    <dgm:pt modelId="{2A5B6DD9-62AF-4AED-90E9-FFD83F650BA6}">
      <dgm:prSet/>
      <dgm:spPr/>
      <dgm:t>
        <a:bodyPr/>
        <a:lstStyle/>
        <a:p>
          <a:r>
            <a:rPr lang="en-US" b="1" i="0" baseline="0"/>
            <a:t>The Arduino reads the sensor’s analog output and compares it to a predefined threshold.</a:t>
          </a:r>
          <a:endParaRPr lang="en-IN" b="1" dirty="0"/>
        </a:p>
      </dgm:t>
    </dgm:pt>
    <dgm:pt modelId="{BC54808A-2F94-45E1-96FD-AAE8BA56694C}" type="parTrans" cxnId="{34FBE6B3-2F74-44E9-87BE-14AD660B754C}">
      <dgm:prSet/>
      <dgm:spPr/>
      <dgm:t>
        <a:bodyPr/>
        <a:lstStyle/>
        <a:p>
          <a:endParaRPr lang="en-IN"/>
        </a:p>
      </dgm:t>
    </dgm:pt>
    <dgm:pt modelId="{1A6C9EA0-90D3-4E4F-8915-189E0C1F0568}" type="sibTrans" cxnId="{34FBE6B3-2F74-44E9-87BE-14AD660B754C}">
      <dgm:prSet/>
      <dgm:spPr/>
      <dgm:t>
        <a:bodyPr/>
        <a:lstStyle/>
        <a:p>
          <a:endParaRPr lang="en-IN"/>
        </a:p>
      </dgm:t>
    </dgm:pt>
    <dgm:pt modelId="{9CCCEF9E-A882-49CC-AD5B-FDF96F49D6CA}">
      <dgm:prSet/>
      <dgm:spPr/>
      <dgm:t>
        <a:bodyPr/>
        <a:lstStyle/>
        <a:p>
          <a:r>
            <a:rPr lang="en-US" b="1" i="0" baseline="0" dirty="0"/>
            <a:t>If the soil is too dry (below the threshold), the Arduino sends a digital signal to the relay.</a:t>
          </a:r>
          <a:endParaRPr lang="en-IN" b="1" dirty="0"/>
        </a:p>
      </dgm:t>
    </dgm:pt>
    <dgm:pt modelId="{FB0833A3-3744-4854-AEF8-83B5EB5DEA19}" type="parTrans" cxnId="{39DB33B8-4E39-46F1-8397-F02699BD3E8F}">
      <dgm:prSet/>
      <dgm:spPr/>
      <dgm:t>
        <a:bodyPr/>
        <a:lstStyle/>
        <a:p>
          <a:endParaRPr lang="en-IN"/>
        </a:p>
      </dgm:t>
    </dgm:pt>
    <dgm:pt modelId="{303B6A74-DA99-4297-A099-3AC7B6667D99}" type="sibTrans" cxnId="{39DB33B8-4E39-46F1-8397-F02699BD3E8F}">
      <dgm:prSet/>
      <dgm:spPr/>
      <dgm:t>
        <a:bodyPr/>
        <a:lstStyle/>
        <a:p>
          <a:endParaRPr lang="en-IN"/>
        </a:p>
      </dgm:t>
    </dgm:pt>
    <dgm:pt modelId="{CA49CEDF-76B2-4459-8445-72E2D2F09207}">
      <dgm:prSet/>
      <dgm:spPr/>
      <dgm:t>
        <a:bodyPr/>
        <a:lstStyle/>
        <a:p>
          <a:r>
            <a:rPr lang="en-US" b="1" i="0" baseline="0" dirty="0"/>
            <a:t>The relay then closes the circuit, powering the water pump to water the plants</a:t>
          </a:r>
          <a:endParaRPr lang="en-IN" b="1" dirty="0"/>
        </a:p>
      </dgm:t>
    </dgm:pt>
    <dgm:pt modelId="{FE237B9F-8E99-4152-B612-C554D74AFE60}" type="parTrans" cxnId="{8FEA9107-3370-4FF6-8B71-2D8B358C6DF8}">
      <dgm:prSet/>
      <dgm:spPr/>
      <dgm:t>
        <a:bodyPr/>
        <a:lstStyle/>
        <a:p>
          <a:endParaRPr lang="en-IN"/>
        </a:p>
      </dgm:t>
    </dgm:pt>
    <dgm:pt modelId="{D10948B6-EB94-454E-B130-AA877A89B4F2}" type="sibTrans" cxnId="{8FEA9107-3370-4FF6-8B71-2D8B358C6DF8}">
      <dgm:prSet/>
      <dgm:spPr/>
      <dgm:t>
        <a:bodyPr/>
        <a:lstStyle/>
        <a:p>
          <a:endParaRPr lang="en-IN"/>
        </a:p>
      </dgm:t>
    </dgm:pt>
    <dgm:pt modelId="{8390DA71-AD6C-48BE-9E31-3CCC6BE4939B}">
      <dgm:prSet custT="1"/>
      <dgm:spPr/>
      <dgm:t>
        <a:bodyPr/>
        <a:lstStyle/>
        <a:p>
          <a:r>
            <a:rPr lang="en-US" sz="1400" b="1" i="0" baseline="0" dirty="0"/>
            <a:t>Once the soil reaches an adequate moisture level, the Arduino stops the signal, the relay opens, and the pump turns off. </a:t>
          </a:r>
          <a:endParaRPr lang="en-IN" sz="1400" b="1" dirty="0"/>
        </a:p>
      </dgm:t>
    </dgm:pt>
    <dgm:pt modelId="{033A1908-6D4B-4B03-9A21-E6F47D5736BC}" type="parTrans" cxnId="{34EEE20F-122E-41DC-8615-C51DCCC8F2FB}">
      <dgm:prSet/>
      <dgm:spPr/>
      <dgm:t>
        <a:bodyPr/>
        <a:lstStyle/>
        <a:p>
          <a:endParaRPr lang="en-IN"/>
        </a:p>
      </dgm:t>
    </dgm:pt>
    <dgm:pt modelId="{EF543AC4-52D7-48B7-BA9F-E7DE163EF479}" type="sibTrans" cxnId="{34EEE20F-122E-41DC-8615-C51DCCC8F2FB}">
      <dgm:prSet/>
      <dgm:spPr/>
      <dgm:t>
        <a:bodyPr/>
        <a:lstStyle/>
        <a:p>
          <a:endParaRPr lang="en-IN"/>
        </a:p>
      </dgm:t>
    </dgm:pt>
    <dgm:pt modelId="{01434D6A-0617-4B14-8AC9-93E004FBA831}" type="pres">
      <dgm:prSet presAssocID="{71EBD32D-BC3F-499A-96DD-08DCDF5CF0F9}" presName="rootnode" presStyleCnt="0">
        <dgm:presLayoutVars>
          <dgm:chMax/>
          <dgm:chPref/>
          <dgm:dir/>
          <dgm:animLvl val="lvl"/>
        </dgm:presLayoutVars>
      </dgm:prSet>
      <dgm:spPr/>
    </dgm:pt>
    <dgm:pt modelId="{08FEB9C2-5039-4E57-8AD8-CFFD1512482C}" type="pres">
      <dgm:prSet presAssocID="{CEFC49C7-8960-42C7-AC26-2974D79D9CC8}" presName="composite" presStyleCnt="0"/>
      <dgm:spPr/>
    </dgm:pt>
    <dgm:pt modelId="{13FA9986-DFEB-490F-8D2E-EC643195BEC7}" type="pres">
      <dgm:prSet presAssocID="{CEFC49C7-8960-42C7-AC26-2974D79D9CC8}" presName="bentUpArrow1" presStyleLbl="alignImgPlace1" presStyleIdx="0" presStyleCnt="4" custLinFactNeighborX="-60175" custLinFactNeighborY="-1489"/>
      <dgm:spPr/>
    </dgm:pt>
    <dgm:pt modelId="{1920FCED-B454-4790-95A9-5A869BC8F94B}" type="pres">
      <dgm:prSet presAssocID="{CEFC49C7-8960-42C7-AC26-2974D79D9CC8}" presName="ParentText" presStyleLbl="node1" presStyleIdx="0" presStyleCnt="5" custScaleX="353505" custLinFactNeighborX="36272">
        <dgm:presLayoutVars>
          <dgm:chMax val="1"/>
          <dgm:chPref val="1"/>
          <dgm:bulletEnabled val="1"/>
        </dgm:presLayoutVars>
      </dgm:prSet>
      <dgm:spPr/>
    </dgm:pt>
    <dgm:pt modelId="{908574FD-2078-4355-B468-A2B6F4B14769}" type="pres">
      <dgm:prSet presAssocID="{CEFC49C7-8960-42C7-AC26-2974D79D9CC8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F0258A3F-E4EE-4DDA-B677-DEE59E3B399F}" type="pres">
      <dgm:prSet presAssocID="{74865795-D3DC-4E79-8568-8BE1C6009721}" presName="sibTrans" presStyleCnt="0"/>
      <dgm:spPr/>
    </dgm:pt>
    <dgm:pt modelId="{44E30CF3-29D9-4146-85A6-9C3370873A1B}" type="pres">
      <dgm:prSet presAssocID="{2A5B6DD9-62AF-4AED-90E9-FFD83F650BA6}" presName="composite" presStyleCnt="0"/>
      <dgm:spPr/>
    </dgm:pt>
    <dgm:pt modelId="{AAFF5B55-3FFA-4B79-A45A-4AC41A3B2431}" type="pres">
      <dgm:prSet presAssocID="{2A5B6DD9-62AF-4AED-90E9-FFD83F650BA6}" presName="bentUpArrow1" presStyleLbl="alignImgPlace1" presStyleIdx="1" presStyleCnt="4" custLinFactX="-51746" custLinFactNeighborX="-100000" custLinFactNeighborY="4468"/>
      <dgm:spPr/>
    </dgm:pt>
    <dgm:pt modelId="{EA88AB25-7535-47E4-B473-7F2E2C1F2B60}" type="pres">
      <dgm:prSet presAssocID="{2A5B6DD9-62AF-4AED-90E9-FFD83F650BA6}" presName="ParentText" presStyleLbl="node1" presStyleIdx="1" presStyleCnt="5" custScaleX="482910">
        <dgm:presLayoutVars>
          <dgm:chMax val="1"/>
          <dgm:chPref val="1"/>
          <dgm:bulletEnabled val="1"/>
        </dgm:presLayoutVars>
      </dgm:prSet>
      <dgm:spPr/>
    </dgm:pt>
    <dgm:pt modelId="{3256E5CC-A88E-4332-9432-85E142F4ACCB}" type="pres">
      <dgm:prSet presAssocID="{2A5B6DD9-62AF-4AED-90E9-FFD83F650BA6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C1952814-DFF7-43FD-A094-8627C7021E38}" type="pres">
      <dgm:prSet presAssocID="{1A6C9EA0-90D3-4E4F-8915-189E0C1F0568}" presName="sibTrans" presStyleCnt="0"/>
      <dgm:spPr/>
    </dgm:pt>
    <dgm:pt modelId="{A9781109-CB76-49B3-923F-16297CA54EA6}" type="pres">
      <dgm:prSet presAssocID="{9CCCEF9E-A882-49CC-AD5B-FDF96F49D6CA}" presName="composite" presStyleCnt="0"/>
      <dgm:spPr/>
    </dgm:pt>
    <dgm:pt modelId="{D35C0976-D6D1-4B1A-AE5B-C6B58936E390}" type="pres">
      <dgm:prSet presAssocID="{9CCCEF9E-A882-49CC-AD5B-FDF96F49D6CA}" presName="bentUpArrow1" presStyleLbl="alignImgPlace1" presStyleIdx="2" presStyleCnt="4" custLinFactX="-39384" custLinFactNeighborX="-100000" custLinFactNeighborY="0"/>
      <dgm:spPr/>
    </dgm:pt>
    <dgm:pt modelId="{F9BD109C-A988-40EF-A59D-E225FA7C1D44}" type="pres">
      <dgm:prSet presAssocID="{9CCCEF9E-A882-49CC-AD5B-FDF96F49D6CA}" presName="ParentText" presStyleLbl="node1" presStyleIdx="2" presStyleCnt="5" custScaleX="467339">
        <dgm:presLayoutVars>
          <dgm:chMax val="1"/>
          <dgm:chPref val="1"/>
          <dgm:bulletEnabled val="1"/>
        </dgm:presLayoutVars>
      </dgm:prSet>
      <dgm:spPr/>
    </dgm:pt>
    <dgm:pt modelId="{01061652-FFCA-47BF-8505-15B6CD40A66E}" type="pres">
      <dgm:prSet presAssocID="{9CCCEF9E-A882-49CC-AD5B-FDF96F49D6CA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85B65BBB-91A7-41A5-BCD9-7E98E08F226D}" type="pres">
      <dgm:prSet presAssocID="{303B6A74-DA99-4297-A099-3AC7B6667D99}" presName="sibTrans" presStyleCnt="0"/>
      <dgm:spPr/>
    </dgm:pt>
    <dgm:pt modelId="{06FBE7AF-CF99-4B9E-ABF3-8492B39FA0A9}" type="pres">
      <dgm:prSet presAssocID="{CA49CEDF-76B2-4459-8445-72E2D2F09207}" presName="composite" presStyleCnt="0"/>
      <dgm:spPr/>
    </dgm:pt>
    <dgm:pt modelId="{787F9365-37F5-4B8C-BC4E-0E0667E7CE3D}" type="pres">
      <dgm:prSet presAssocID="{CA49CEDF-76B2-4459-8445-72E2D2F09207}" presName="bentUpArrow1" presStyleLbl="alignImgPlace1" presStyleIdx="3" presStyleCnt="4" custLinFactNeighborX="-95495" custLinFactNeighborY="1489"/>
      <dgm:spPr/>
    </dgm:pt>
    <dgm:pt modelId="{F79281A6-6BE1-4A4B-B729-A1D7A75BC437}" type="pres">
      <dgm:prSet presAssocID="{CA49CEDF-76B2-4459-8445-72E2D2F09207}" presName="ParentText" presStyleLbl="node1" presStyleIdx="3" presStyleCnt="5" custScaleX="384532">
        <dgm:presLayoutVars>
          <dgm:chMax val="1"/>
          <dgm:chPref val="1"/>
          <dgm:bulletEnabled val="1"/>
        </dgm:presLayoutVars>
      </dgm:prSet>
      <dgm:spPr/>
    </dgm:pt>
    <dgm:pt modelId="{3A9DCFED-AD95-465A-B9B5-B2D90E29F581}" type="pres">
      <dgm:prSet presAssocID="{CA49CEDF-76B2-4459-8445-72E2D2F09207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6EE3C317-9520-48C5-87F5-AE606B84FEAB}" type="pres">
      <dgm:prSet presAssocID="{D10948B6-EB94-454E-B130-AA877A89B4F2}" presName="sibTrans" presStyleCnt="0"/>
      <dgm:spPr/>
    </dgm:pt>
    <dgm:pt modelId="{EF470B84-452A-454B-819E-6CF5E6B38225}" type="pres">
      <dgm:prSet presAssocID="{8390DA71-AD6C-48BE-9E31-3CCC6BE4939B}" presName="composite" presStyleCnt="0"/>
      <dgm:spPr/>
    </dgm:pt>
    <dgm:pt modelId="{E760A59F-09EC-46C1-97CC-1F53B2CD1A11}" type="pres">
      <dgm:prSet presAssocID="{8390DA71-AD6C-48BE-9E31-3CCC6BE4939B}" presName="ParentText" presStyleLbl="node1" presStyleIdx="4" presStyleCnt="5" custScaleX="379786">
        <dgm:presLayoutVars>
          <dgm:chMax val="1"/>
          <dgm:chPref val="1"/>
          <dgm:bulletEnabled val="1"/>
        </dgm:presLayoutVars>
      </dgm:prSet>
      <dgm:spPr/>
    </dgm:pt>
  </dgm:ptLst>
  <dgm:cxnLst>
    <dgm:cxn modelId="{4473A201-A5D2-42F7-8CD8-1ACE2144A9E9}" type="presOf" srcId="{71EBD32D-BC3F-499A-96DD-08DCDF5CF0F9}" destId="{01434D6A-0617-4B14-8AC9-93E004FBA831}" srcOrd="0" destOrd="0" presId="urn:microsoft.com/office/officeart/2005/8/layout/StepDownProcess"/>
    <dgm:cxn modelId="{FF2E1A04-1C85-4DC5-9177-4F4BCCDD0A01}" srcId="{71EBD32D-BC3F-499A-96DD-08DCDF5CF0F9}" destId="{CEFC49C7-8960-42C7-AC26-2974D79D9CC8}" srcOrd="0" destOrd="0" parTransId="{4D3D3444-EA58-4010-8125-D556DF70B77C}" sibTransId="{74865795-D3DC-4E79-8568-8BE1C6009721}"/>
    <dgm:cxn modelId="{8FEA9107-3370-4FF6-8B71-2D8B358C6DF8}" srcId="{71EBD32D-BC3F-499A-96DD-08DCDF5CF0F9}" destId="{CA49CEDF-76B2-4459-8445-72E2D2F09207}" srcOrd="3" destOrd="0" parTransId="{FE237B9F-8E99-4152-B612-C554D74AFE60}" sibTransId="{D10948B6-EB94-454E-B130-AA877A89B4F2}"/>
    <dgm:cxn modelId="{34EEE20F-122E-41DC-8615-C51DCCC8F2FB}" srcId="{71EBD32D-BC3F-499A-96DD-08DCDF5CF0F9}" destId="{8390DA71-AD6C-48BE-9E31-3CCC6BE4939B}" srcOrd="4" destOrd="0" parTransId="{033A1908-6D4B-4B03-9A21-E6F47D5736BC}" sibTransId="{EF543AC4-52D7-48B7-BA9F-E7DE163EF479}"/>
    <dgm:cxn modelId="{EF397E11-2DFF-45CF-BAF0-4A31BFF6A156}" type="presOf" srcId="{2A5B6DD9-62AF-4AED-90E9-FFD83F650BA6}" destId="{EA88AB25-7535-47E4-B473-7F2E2C1F2B60}" srcOrd="0" destOrd="0" presId="urn:microsoft.com/office/officeart/2005/8/layout/StepDownProcess"/>
    <dgm:cxn modelId="{EA8A4143-989E-49A3-B646-F656B755FC75}" type="presOf" srcId="{8390DA71-AD6C-48BE-9E31-3CCC6BE4939B}" destId="{E760A59F-09EC-46C1-97CC-1F53B2CD1A11}" srcOrd="0" destOrd="0" presId="urn:microsoft.com/office/officeart/2005/8/layout/StepDownProcess"/>
    <dgm:cxn modelId="{FFACB343-7207-4BF5-A604-79A4E5FE86C7}" type="presOf" srcId="{CEFC49C7-8960-42C7-AC26-2974D79D9CC8}" destId="{1920FCED-B454-4790-95A9-5A869BC8F94B}" srcOrd="0" destOrd="0" presId="urn:microsoft.com/office/officeart/2005/8/layout/StepDownProcess"/>
    <dgm:cxn modelId="{34FBE6B3-2F74-44E9-87BE-14AD660B754C}" srcId="{71EBD32D-BC3F-499A-96DD-08DCDF5CF0F9}" destId="{2A5B6DD9-62AF-4AED-90E9-FFD83F650BA6}" srcOrd="1" destOrd="0" parTransId="{BC54808A-2F94-45E1-96FD-AAE8BA56694C}" sibTransId="{1A6C9EA0-90D3-4E4F-8915-189E0C1F0568}"/>
    <dgm:cxn modelId="{39DB33B8-4E39-46F1-8397-F02699BD3E8F}" srcId="{71EBD32D-BC3F-499A-96DD-08DCDF5CF0F9}" destId="{9CCCEF9E-A882-49CC-AD5B-FDF96F49D6CA}" srcOrd="2" destOrd="0" parTransId="{FB0833A3-3744-4854-AEF8-83B5EB5DEA19}" sibTransId="{303B6A74-DA99-4297-A099-3AC7B6667D99}"/>
    <dgm:cxn modelId="{06C09AC2-A9C0-4535-8B61-18124E44D155}" type="presOf" srcId="{CA49CEDF-76B2-4459-8445-72E2D2F09207}" destId="{F79281A6-6BE1-4A4B-B729-A1D7A75BC437}" srcOrd="0" destOrd="0" presId="urn:microsoft.com/office/officeart/2005/8/layout/StepDownProcess"/>
    <dgm:cxn modelId="{F5D442DD-E60E-46D1-800D-BE7771EF898D}" type="presOf" srcId="{9CCCEF9E-A882-49CC-AD5B-FDF96F49D6CA}" destId="{F9BD109C-A988-40EF-A59D-E225FA7C1D44}" srcOrd="0" destOrd="0" presId="urn:microsoft.com/office/officeart/2005/8/layout/StepDownProcess"/>
    <dgm:cxn modelId="{3D26C95A-8E86-4A60-8CC0-42E3920F5AC1}" type="presParOf" srcId="{01434D6A-0617-4B14-8AC9-93E004FBA831}" destId="{08FEB9C2-5039-4E57-8AD8-CFFD1512482C}" srcOrd="0" destOrd="0" presId="urn:microsoft.com/office/officeart/2005/8/layout/StepDownProcess"/>
    <dgm:cxn modelId="{F71933AE-6C33-4E1B-AD99-10F514E61737}" type="presParOf" srcId="{08FEB9C2-5039-4E57-8AD8-CFFD1512482C}" destId="{13FA9986-DFEB-490F-8D2E-EC643195BEC7}" srcOrd="0" destOrd="0" presId="urn:microsoft.com/office/officeart/2005/8/layout/StepDownProcess"/>
    <dgm:cxn modelId="{B5C94F46-7D06-4293-93F1-02C5250330DE}" type="presParOf" srcId="{08FEB9C2-5039-4E57-8AD8-CFFD1512482C}" destId="{1920FCED-B454-4790-95A9-5A869BC8F94B}" srcOrd="1" destOrd="0" presId="urn:microsoft.com/office/officeart/2005/8/layout/StepDownProcess"/>
    <dgm:cxn modelId="{0726215C-7079-4EED-A8FB-3BD03F70F489}" type="presParOf" srcId="{08FEB9C2-5039-4E57-8AD8-CFFD1512482C}" destId="{908574FD-2078-4355-B468-A2B6F4B14769}" srcOrd="2" destOrd="0" presId="urn:microsoft.com/office/officeart/2005/8/layout/StepDownProcess"/>
    <dgm:cxn modelId="{2D9C6B3B-0DD0-47A7-B707-BEE571E0DE44}" type="presParOf" srcId="{01434D6A-0617-4B14-8AC9-93E004FBA831}" destId="{F0258A3F-E4EE-4DDA-B677-DEE59E3B399F}" srcOrd="1" destOrd="0" presId="urn:microsoft.com/office/officeart/2005/8/layout/StepDownProcess"/>
    <dgm:cxn modelId="{2BABAE0E-3531-459B-9FD9-824354766E14}" type="presParOf" srcId="{01434D6A-0617-4B14-8AC9-93E004FBA831}" destId="{44E30CF3-29D9-4146-85A6-9C3370873A1B}" srcOrd="2" destOrd="0" presId="urn:microsoft.com/office/officeart/2005/8/layout/StepDownProcess"/>
    <dgm:cxn modelId="{76BB1331-9E68-4A1D-AB33-B2F40C264E90}" type="presParOf" srcId="{44E30CF3-29D9-4146-85A6-9C3370873A1B}" destId="{AAFF5B55-3FFA-4B79-A45A-4AC41A3B2431}" srcOrd="0" destOrd="0" presId="urn:microsoft.com/office/officeart/2005/8/layout/StepDownProcess"/>
    <dgm:cxn modelId="{1624A97A-279D-4C9D-A784-E5D05FB96445}" type="presParOf" srcId="{44E30CF3-29D9-4146-85A6-9C3370873A1B}" destId="{EA88AB25-7535-47E4-B473-7F2E2C1F2B60}" srcOrd="1" destOrd="0" presId="urn:microsoft.com/office/officeart/2005/8/layout/StepDownProcess"/>
    <dgm:cxn modelId="{4622DA54-205C-441A-837A-ED8AF968EADB}" type="presParOf" srcId="{44E30CF3-29D9-4146-85A6-9C3370873A1B}" destId="{3256E5CC-A88E-4332-9432-85E142F4ACCB}" srcOrd="2" destOrd="0" presId="urn:microsoft.com/office/officeart/2005/8/layout/StepDownProcess"/>
    <dgm:cxn modelId="{F6B2639A-060F-44A6-A5D0-50BA98CA2778}" type="presParOf" srcId="{01434D6A-0617-4B14-8AC9-93E004FBA831}" destId="{C1952814-DFF7-43FD-A094-8627C7021E38}" srcOrd="3" destOrd="0" presId="urn:microsoft.com/office/officeart/2005/8/layout/StepDownProcess"/>
    <dgm:cxn modelId="{7B63F6B8-06B1-4573-ABFE-799C25A70F00}" type="presParOf" srcId="{01434D6A-0617-4B14-8AC9-93E004FBA831}" destId="{A9781109-CB76-49B3-923F-16297CA54EA6}" srcOrd="4" destOrd="0" presId="urn:microsoft.com/office/officeart/2005/8/layout/StepDownProcess"/>
    <dgm:cxn modelId="{395EA99D-EF6E-4CB6-B556-D799E8C6003B}" type="presParOf" srcId="{A9781109-CB76-49B3-923F-16297CA54EA6}" destId="{D35C0976-D6D1-4B1A-AE5B-C6B58936E390}" srcOrd="0" destOrd="0" presId="urn:microsoft.com/office/officeart/2005/8/layout/StepDownProcess"/>
    <dgm:cxn modelId="{1608A54C-F20D-444E-9E1C-2AD96C15CEFA}" type="presParOf" srcId="{A9781109-CB76-49B3-923F-16297CA54EA6}" destId="{F9BD109C-A988-40EF-A59D-E225FA7C1D44}" srcOrd="1" destOrd="0" presId="urn:microsoft.com/office/officeart/2005/8/layout/StepDownProcess"/>
    <dgm:cxn modelId="{B0FABF61-6425-46FE-865E-6529F7F6B6DF}" type="presParOf" srcId="{A9781109-CB76-49B3-923F-16297CA54EA6}" destId="{01061652-FFCA-47BF-8505-15B6CD40A66E}" srcOrd="2" destOrd="0" presId="urn:microsoft.com/office/officeart/2005/8/layout/StepDownProcess"/>
    <dgm:cxn modelId="{651974C9-CE55-485A-A5BA-2C497AA59BEE}" type="presParOf" srcId="{01434D6A-0617-4B14-8AC9-93E004FBA831}" destId="{85B65BBB-91A7-41A5-BCD9-7E98E08F226D}" srcOrd="5" destOrd="0" presId="urn:microsoft.com/office/officeart/2005/8/layout/StepDownProcess"/>
    <dgm:cxn modelId="{72152C2A-4C7A-4C71-B473-237E742167DF}" type="presParOf" srcId="{01434D6A-0617-4B14-8AC9-93E004FBA831}" destId="{06FBE7AF-CF99-4B9E-ABF3-8492B39FA0A9}" srcOrd="6" destOrd="0" presId="urn:microsoft.com/office/officeart/2005/8/layout/StepDownProcess"/>
    <dgm:cxn modelId="{2EF252A6-228F-48DA-8F3C-8FF731EE92C8}" type="presParOf" srcId="{06FBE7AF-CF99-4B9E-ABF3-8492B39FA0A9}" destId="{787F9365-37F5-4B8C-BC4E-0E0667E7CE3D}" srcOrd="0" destOrd="0" presId="urn:microsoft.com/office/officeart/2005/8/layout/StepDownProcess"/>
    <dgm:cxn modelId="{5ABA0C92-C0D2-4B38-B05A-0CA28647A1D1}" type="presParOf" srcId="{06FBE7AF-CF99-4B9E-ABF3-8492B39FA0A9}" destId="{F79281A6-6BE1-4A4B-B729-A1D7A75BC437}" srcOrd="1" destOrd="0" presId="urn:microsoft.com/office/officeart/2005/8/layout/StepDownProcess"/>
    <dgm:cxn modelId="{38DE23ED-8738-42EF-9024-D92E1737D0B9}" type="presParOf" srcId="{06FBE7AF-CF99-4B9E-ABF3-8492B39FA0A9}" destId="{3A9DCFED-AD95-465A-B9B5-B2D90E29F581}" srcOrd="2" destOrd="0" presId="urn:microsoft.com/office/officeart/2005/8/layout/StepDownProcess"/>
    <dgm:cxn modelId="{0C783092-C038-4DE1-9B19-81F578FB081F}" type="presParOf" srcId="{01434D6A-0617-4B14-8AC9-93E004FBA831}" destId="{6EE3C317-9520-48C5-87F5-AE606B84FEAB}" srcOrd="7" destOrd="0" presId="urn:microsoft.com/office/officeart/2005/8/layout/StepDownProcess"/>
    <dgm:cxn modelId="{D831D08D-D3C6-4C16-A31E-59A512181FFF}" type="presParOf" srcId="{01434D6A-0617-4B14-8AC9-93E004FBA831}" destId="{EF470B84-452A-454B-819E-6CF5E6B38225}" srcOrd="8" destOrd="0" presId="urn:microsoft.com/office/officeart/2005/8/layout/StepDownProcess"/>
    <dgm:cxn modelId="{4FFFA82D-F589-4CBC-93E5-27155EC9594E}" type="presParOf" srcId="{EF470B84-452A-454B-819E-6CF5E6B38225}" destId="{E760A59F-09EC-46C1-97CC-1F53B2CD1A11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0B2482-4830-4D46-8929-F9D2DADF178F}">
      <dsp:nvSpPr>
        <dsp:cNvPr id="0" name=""/>
        <dsp:cNvSpPr/>
      </dsp:nvSpPr>
      <dsp:spPr>
        <a:xfrm>
          <a:off x="0" y="638936"/>
          <a:ext cx="6747310" cy="11795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AB7B5A-7CB4-433B-BDAD-61D154FBB639}">
      <dsp:nvSpPr>
        <dsp:cNvPr id="0" name=""/>
        <dsp:cNvSpPr/>
      </dsp:nvSpPr>
      <dsp:spPr>
        <a:xfrm>
          <a:off x="356821" y="904341"/>
          <a:ext cx="648766" cy="6487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3FF7F7-2836-45AE-B06A-2E337C2233AC}">
      <dsp:nvSpPr>
        <dsp:cNvPr id="0" name=""/>
        <dsp:cNvSpPr/>
      </dsp:nvSpPr>
      <dsp:spPr>
        <a:xfrm>
          <a:off x="1362410" y="638936"/>
          <a:ext cx="5384899" cy="1179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838" tIns="124838" rIns="124838" bIns="12483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u="none" kern="1200" dirty="0"/>
            <a:t>To develop an automated irrigation system for potted plants or small gardens using soil moisture sensors.</a:t>
          </a:r>
          <a:endParaRPr lang="en-US" sz="1900" kern="1200" dirty="0"/>
        </a:p>
      </dsp:txBody>
      <dsp:txXfrm>
        <a:off x="1362410" y="638936"/>
        <a:ext cx="5384899" cy="1179576"/>
      </dsp:txXfrm>
    </dsp:sp>
    <dsp:sp modelId="{3A0D703B-098B-4E59-8765-DFD90796F008}">
      <dsp:nvSpPr>
        <dsp:cNvPr id="0" name=""/>
        <dsp:cNvSpPr/>
      </dsp:nvSpPr>
      <dsp:spPr>
        <a:xfrm>
          <a:off x="0" y="2113407"/>
          <a:ext cx="6747310" cy="11795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65CC5F-0D7E-438D-A290-6D28C1B3EDF2}">
      <dsp:nvSpPr>
        <dsp:cNvPr id="0" name=""/>
        <dsp:cNvSpPr/>
      </dsp:nvSpPr>
      <dsp:spPr>
        <a:xfrm>
          <a:off x="356821" y="2378811"/>
          <a:ext cx="648766" cy="6487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A5ED1-114D-4BE5-A41A-79565ED13248}">
      <dsp:nvSpPr>
        <dsp:cNvPr id="0" name=""/>
        <dsp:cNvSpPr/>
      </dsp:nvSpPr>
      <dsp:spPr>
        <a:xfrm>
          <a:off x="1362410" y="2113407"/>
          <a:ext cx="5384899" cy="1179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838" tIns="124838" rIns="124838" bIns="12483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u="none" kern="1200" dirty="0"/>
            <a:t>To minimize water wastage and ensure plants receive adequate water based on soil conditions</a:t>
          </a:r>
          <a:endParaRPr lang="en-US" sz="1900" kern="1200" dirty="0"/>
        </a:p>
      </dsp:txBody>
      <dsp:txXfrm>
        <a:off x="1362410" y="2113407"/>
        <a:ext cx="5384899" cy="11795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FA9986-DFEB-490F-8D2E-EC643195BEC7}">
      <dsp:nvSpPr>
        <dsp:cNvPr id="0" name=""/>
        <dsp:cNvSpPr/>
      </dsp:nvSpPr>
      <dsp:spPr>
        <a:xfrm rot="5400000">
          <a:off x="1103173" y="1663213"/>
          <a:ext cx="639568" cy="72812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1">
                <a:tint val="50000"/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1">
                <a:tint val="50000"/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1920FCED-B454-4790-95A9-5A869BC8F94B}">
      <dsp:nvSpPr>
        <dsp:cNvPr id="0" name=""/>
        <dsp:cNvSpPr/>
      </dsp:nvSpPr>
      <dsp:spPr>
        <a:xfrm>
          <a:off x="397711" y="963762"/>
          <a:ext cx="3806034" cy="75362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 dirty="0"/>
            <a:t>The sensor continuously monitors soil moisture.</a:t>
          </a:r>
          <a:endParaRPr lang="en-IN" sz="1500" b="1" kern="1200" dirty="0"/>
        </a:p>
      </dsp:txBody>
      <dsp:txXfrm>
        <a:off x="434507" y="1000558"/>
        <a:ext cx="3732442" cy="680032"/>
      </dsp:txXfrm>
    </dsp:sp>
    <dsp:sp modelId="{908574FD-2078-4355-B468-A2B6F4B14769}">
      <dsp:nvSpPr>
        <dsp:cNvPr id="0" name=""/>
        <dsp:cNvSpPr/>
      </dsp:nvSpPr>
      <dsp:spPr>
        <a:xfrm>
          <a:off x="2448532" y="1035637"/>
          <a:ext cx="783057" cy="6091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FF5B55-3FFA-4B79-A45A-4AC41A3B2431}">
      <dsp:nvSpPr>
        <dsp:cNvPr id="0" name=""/>
        <dsp:cNvSpPr/>
      </dsp:nvSpPr>
      <dsp:spPr>
        <a:xfrm rot="5400000">
          <a:off x="2959940" y="2547881"/>
          <a:ext cx="639568" cy="72812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1">
                <a:tint val="50000"/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1">
                <a:tint val="50000"/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EA88AB25-7535-47E4-B473-7F2E2C1F2B60}">
      <dsp:nvSpPr>
        <dsp:cNvPr id="0" name=""/>
        <dsp:cNvSpPr/>
      </dsp:nvSpPr>
      <dsp:spPr>
        <a:xfrm>
          <a:off x="1834083" y="1810331"/>
          <a:ext cx="5199281" cy="75362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The Arduino reads the sensor’s analog output and compares it to a predefined threshold.</a:t>
          </a:r>
          <a:endParaRPr lang="en-IN" sz="1500" b="1" kern="1200" dirty="0"/>
        </a:p>
      </dsp:txBody>
      <dsp:txXfrm>
        <a:off x="1870879" y="1847127"/>
        <a:ext cx="5125689" cy="680032"/>
      </dsp:txXfrm>
    </dsp:sp>
    <dsp:sp modelId="{3256E5CC-A88E-4332-9432-85E142F4ACCB}">
      <dsp:nvSpPr>
        <dsp:cNvPr id="0" name=""/>
        <dsp:cNvSpPr/>
      </dsp:nvSpPr>
      <dsp:spPr>
        <a:xfrm>
          <a:off x="4972052" y="1882206"/>
          <a:ext cx="783057" cy="6091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5C0976-D6D1-4B1A-AE5B-C6B58936E390}">
      <dsp:nvSpPr>
        <dsp:cNvPr id="0" name=""/>
        <dsp:cNvSpPr/>
      </dsp:nvSpPr>
      <dsp:spPr>
        <a:xfrm rot="5400000">
          <a:off x="4793025" y="3365874"/>
          <a:ext cx="639568" cy="72812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1">
                <a:tint val="50000"/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1">
                <a:tint val="50000"/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F9BD109C-A988-40EF-A59D-E225FA7C1D44}">
      <dsp:nvSpPr>
        <dsp:cNvPr id="0" name=""/>
        <dsp:cNvSpPr/>
      </dsp:nvSpPr>
      <dsp:spPr>
        <a:xfrm>
          <a:off x="3660979" y="2656900"/>
          <a:ext cx="5031635" cy="75362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 dirty="0"/>
            <a:t>If the soil is too dry (below the threshold), the Arduino sends a digital signal to the relay.</a:t>
          </a:r>
          <a:endParaRPr lang="en-IN" sz="1500" b="1" kern="1200" dirty="0"/>
        </a:p>
      </dsp:txBody>
      <dsp:txXfrm>
        <a:off x="3697775" y="2693696"/>
        <a:ext cx="4958043" cy="680032"/>
      </dsp:txXfrm>
    </dsp:sp>
    <dsp:sp modelId="{01061652-FFCA-47BF-8505-15B6CD40A66E}">
      <dsp:nvSpPr>
        <dsp:cNvPr id="0" name=""/>
        <dsp:cNvSpPr/>
      </dsp:nvSpPr>
      <dsp:spPr>
        <a:xfrm>
          <a:off x="6715125" y="2728775"/>
          <a:ext cx="783057" cy="6091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7F9365-37F5-4B8C-BC4E-0E0667E7CE3D}">
      <dsp:nvSpPr>
        <dsp:cNvPr id="0" name=""/>
        <dsp:cNvSpPr/>
      </dsp:nvSpPr>
      <dsp:spPr>
        <a:xfrm rot="5400000">
          <a:off x="6493715" y="4221966"/>
          <a:ext cx="639568" cy="72812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1">
                <a:tint val="50000"/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1">
                <a:tint val="50000"/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F79281A6-6BE1-4A4B-B729-A1D7A75BC437}">
      <dsp:nvSpPr>
        <dsp:cNvPr id="0" name=""/>
        <dsp:cNvSpPr/>
      </dsp:nvSpPr>
      <dsp:spPr>
        <a:xfrm>
          <a:off x="5487876" y="3503469"/>
          <a:ext cx="4140088" cy="75362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 dirty="0"/>
            <a:t>The relay then closes the circuit, powering the water pump to water the plants</a:t>
          </a:r>
          <a:endParaRPr lang="en-IN" sz="1500" b="1" kern="1200" dirty="0"/>
        </a:p>
      </dsp:txBody>
      <dsp:txXfrm>
        <a:off x="5524672" y="3540265"/>
        <a:ext cx="4066496" cy="680032"/>
      </dsp:txXfrm>
    </dsp:sp>
    <dsp:sp modelId="{3A9DCFED-AD95-465A-B9B5-B2D90E29F581}">
      <dsp:nvSpPr>
        <dsp:cNvPr id="0" name=""/>
        <dsp:cNvSpPr/>
      </dsp:nvSpPr>
      <dsp:spPr>
        <a:xfrm>
          <a:off x="8096248" y="3575344"/>
          <a:ext cx="783057" cy="6091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60A59F-09EC-46C1-97CC-1F53B2CD1A11}">
      <dsp:nvSpPr>
        <dsp:cNvPr id="0" name=""/>
        <dsp:cNvSpPr/>
      </dsp:nvSpPr>
      <dsp:spPr>
        <a:xfrm>
          <a:off x="7314772" y="4350038"/>
          <a:ext cx="4088990" cy="75362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 dirty="0"/>
            <a:t>Once the soil reaches an adequate moisture level, the Arduino stops the signal, the relay opens, and the pump turns off. </a:t>
          </a:r>
          <a:endParaRPr lang="en-IN" sz="1400" b="1" kern="1200" dirty="0"/>
        </a:p>
      </dsp:txBody>
      <dsp:txXfrm>
        <a:off x="7351568" y="4386834"/>
        <a:ext cx="4015398" cy="6800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8F4EA64-D5E8-4450-BC30-7DFC4EBD38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641F71-C740-4CC1-840C-5FB23C8519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963B1-226B-4B24-8975-7DD28730789D}" type="datetimeFigureOut">
              <a:rPr lang="en-US" smtClean="0"/>
              <a:t>3/3/2025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BCE577-AAC9-4588-9221-506DA251D4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9921CD-9C42-44C5-B535-5F5FA40227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A9CF0-FE85-40E5-A3E4-9D8D4A205B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678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0BE83-1F76-412F-817F-6B87541A62B7}" type="datetimeFigureOut">
              <a:rPr lang="en-US" smtClean="0"/>
              <a:t>3/3/2025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54AA9-D1C5-4A71-8BC1-393246244D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209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54AA9-D1C5-4A71-8BC1-393246244DD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09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54AA9-D1C5-4A71-8BC1-393246244DD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254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CC76B8-EEF9-93FA-E1A6-674D09758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928972-EDB4-494F-741E-9119375386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3B9F16-CA25-8E96-AD03-9F4E90FCE5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6692E-382B-86A7-BDB3-759286FA9E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54AA9-D1C5-4A71-8BC1-393246244DD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942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E506B-3CFF-54A3-00B6-7A2A2829C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08E7F8-3A5B-C6C2-6A15-E5017A3E4E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DFD1ED-5CC1-24CE-D261-0B1F4BE284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BFC1F-C37D-6ACA-FE96-4531D0E805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54AA9-D1C5-4A71-8BC1-393246244DD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363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54AA9-D1C5-4A71-8BC1-393246244DD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38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42C01-FD7F-0F3A-9C66-51F12DC45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6844AF-64FD-87A5-577E-4251BB6670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A56D6F-27D6-4516-2213-D4EA7C2FEA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94EE8A-A310-3749-2ADD-F1B60C19B5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54AA9-D1C5-4A71-8BC1-393246244DD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061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6AF18-F62E-6B08-8488-1B2A75C7B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9C5E6A-946E-303B-0C4A-90262EE1B6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DB0AD1-B251-8852-F403-4203910B3F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2289A-9A7A-F461-2E0D-D8597B5BBA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54AA9-D1C5-4A71-8BC1-393246244DD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11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54AA9-D1C5-4A71-8BC1-393246244DD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896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54AA9-D1C5-4A71-8BC1-393246244DD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33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03FCE02C-6EC6-4E09-BC2C-9FDED4DE236E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075A7A-4A9A-410F-B848-AB998ACC9419}" type="datetimeFigureOut">
              <a:rPr lang="en-US" dirty="0"/>
              <a:pPr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5F3E88-2D66-4D17-B0FA-EA13CB20B2FF}" type="datetimeFigureOut">
              <a:rPr lang="en-US" dirty="0"/>
              <a:pPr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8F36E1-9596-4E98-8786-4A17C5D29C65}" type="datetimeFigureOut">
              <a:rPr lang="en-US" dirty="0"/>
              <a:pPr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E4D1A55-63BC-4BA2-9538-7DDEADA10621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D01ABB-8821-4BF5-97A9-E1A66ACAEAA9}" type="datetimeFigureOut">
              <a:rPr lang="en-US" dirty="0"/>
              <a:pPr/>
              <a:t>3/3/2025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C37B1C-D4A1-4A4F-A470-80868146AFC5}" type="datetimeFigureOut">
              <a:rPr lang="en-US" dirty="0"/>
              <a:pPr/>
              <a:t>3/3/2025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31D1B9-F39E-471E-80A9-595CAA5664AD}" type="datetimeFigureOut">
              <a:rPr lang="en-US" dirty="0"/>
              <a:pPr/>
              <a:t>3/3/2025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FCEABC-E2B9-4606-A74F-CB06AF596887}" type="datetimeFigureOut">
              <a:rPr lang="en-US" dirty="0"/>
              <a:pPr/>
              <a:t>3/3/2025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8850A0-01A3-4F4E-AA52-F716A9BFD4EB}" type="datetimeFigureOut">
              <a:rPr lang="en-US" dirty="0"/>
              <a:pPr/>
              <a:t>3/3/2025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5811CCA-BB49-46C7-A0E2-F42339750F9A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17205CAA-4E5A-4223-BD55-C5D2841AC9EF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2.bmp"/><Relationship Id="rId7" Type="http://schemas.openxmlformats.org/officeDocument/2006/relationships/hyperlink" Target="http://electronics.stackexchange.com/questions/237359/nodemcu-v2-driving-a-5v-rela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hyperlink" Target="https://www.flickr.com/photos/sparkfun/8406865680/" TargetMode="External"/><Relationship Id="rId10" Type="http://schemas.openxmlformats.org/officeDocument/2006/relationships/image" Target="../media/image12.png"/><Relationship Id="rId4" Type="http://schemas.openxmlformats.org/officeDocument/2006/relationships/image" Target="../media/image9.jpg"/><Relationship Id="rId9" Type="http://schemas.openxmlformats.org/officeDocument/2006/relationships/hyperlink" Target="http://raspberrypi.stackexchange.com/questions/41039/sensing-soil-moisture-levels-with-the-rpi-adc-gpio-adc-usb-solutions-anyon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://raspberrypi.stackexchange.com/questions/41039/sensing-soil-moisture-levels-with-the-rpi-adc-gpio-adc-usb-solutions-anyone" TargetMode="Externa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mp"/><Relationship Id="rId7" Type="http://schemas.openxmlformats.org/officeDocument/2006/relationships/hyperlink" Target="http://electronics.stackexchange.com/questions/237359/nodemcu-v2-driving-a-5v-rela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hyperlink" Target="https://www.flickr.com/photos/sparkfun/8406865680/" TargetMode="Externa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3BFCDB3-13C4-4D69-848D-3F1F4D6B8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2B9599-6E7A-4DD2-B13A-B4F68A135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377648-1ED1-4112-805B-16C14CE9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909241" cy="557107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63B59CB-289C-4850-A932-358B9E412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877" y="806752"/>
            <a:ext cx="6570161" cy="5244497"/>
          </a:xfrm>
          <a:prstGeom prst="rect">
            <a:avLst/>
          </a:prstGeom>
          <a:solidFill>
            <a:schemeClr val="tx1"/>
          </a:solidFill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867647-07B7-4265-832F-DE0E80979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837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16AC468-2C3D-4337-A9A2-81175F6D5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A873262-74DB-4FD1-9625-E4616CF01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4377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9F3D15D-CB95-47AD-87F5-9CFF84F61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CC2E902-7A1E-4436-016B-9EA877B36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77" y="806750"/>
            <a:ext cx="6570160" cy="52444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90EC3D-482A-4E73-B198-E8341A0D0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1927" y="833715"/>
            <a:ext cx="4234373" cy="30407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dirty="0"/>
              <a:t>ECOFLOW</a:t>
            </a:r>
            <a:br>
              <a:rPr lang="en-US" sz="4800" dirty="0"/>
            </a:br>
            <a:r>
              <a:rPr lang="en-US" sz="1400" b="1" spc="0" dirty="0"/>
              <a:t>AUTOMATED GARDEN IRRIGATION SYSTEM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048EE7C-B77F-4E59-88A7-DD66337BB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36416" y="4267200"/>
            <a:ext cx="3712709" cy="1937802"/>
          </a:xfrm>
        </p:spPr>
        <p:txBody>
          <a:bodyPr>
            <a:normAutofit/>
          </a:bodyPr>
          <a:lstStyle/>
          <a:p>
            <a:pPr algn="l" rtl="0" fontAlgn="base">
              <a:lnSpc>
                <a:spcPct val="200000"/>
              </a:lnSpc>
              <a:spcBef>
                <a:spcPts val="1000"/>
              </a:spcBef>
            </a:pPr>
            <a:r>
              <a:rPr lang="en-US" sz="1400" dirty="0">
                <a:solidFill>
                  <a:schemeClr val="tx1"/>
                </a:solidFill>
              </a:rPr>
              <a:t>Presented by :</a:t>
            </a:r>
          </a:p>
          <a:p>
            <a:pPr algn="l" rtl="0" fontAlgn="base"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Anisha Datta         20JE0137</a:t>
            </a:r>
          </a:p>
          <a:p>
            <a:pPr algn="l" rtl="0" fontAlgn="base">
              <a:lnSpc>
                <a:spcPct val="110000"/>
              </a:lnSpc>
            </a:pPr>
            <a:r>
              <a:rPr lang="en-US" sz="1400" dirty="0">
                <a:solidFill>
                  <a:schemeClr val="tx1"/>
                </a:solidFill>
              </a:rPr>
              <a:t>Nahush Lele           20JE0519</a:t>
            </a:r>
          </a:p>
          <a:p>
            <a:pPr algn="l" rtl="0" fontAlgn="base">
              <a:lnSpc>
                <a:spcPct val="110000"/>
              </a:lnSpc>
            </a:pPr>
            <a:r>
              <a:rPr lang="en-US" sz="1400" dirty="0" err="1">
                <a:solidFill>
                  <a:schemeClr val="tx1"/>
                </a:solidFill>
              </a:rPr>
              <a:t>Priyanshu</a:t>
            </a:r>
            <a:r>
              <a:rPr lang="en-US" sz="1400" dirty="0">
                <a:solidFill>
                  <a:schemeClr val="tx1"/>
                </a:solidFill>
              </a:rPr>
              <a:t> Maurya  20JE0728</a:t>
            </a:r>
          </a:p>
          <a:p>
            <a:pPr algn="l" rtl="0" fontAlgn="base">
              <a:lnSpc>
                <a:spcPct val="110000"/>
              </a:lnSpc>
            </a:pPr>
            <a:r>
              <a:rPr lang="en-US" sz="1400" dirty="0">
                <a:solidFill>
                  <a:schemeClr val="tx1"/>
                </a:solidFill>
              </a:rPr>
              <a:t>Satyam                  20JE0871</a:t>
            </a:r>
          </a:p>
        </p:txBody>
      </p:sp>
    </p:spTree>
    <p:extLst>
      <p:ext uri="{BB962C8B-B14F-4D97-AF65-F5344CB8AC3E}">
        <p14:creationId xmlns:p14="http://schemas.microsoft.com/office/powerpoint/2010/main" val="755769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7">
            <a:extLst>
              <a:ext uri="{FF2B5EF4-FFF2-40B4-BE49-F238E27FC236}">
                <a16:creationId xmlns:a16="http://schemas.microsoft.com/office/drawing/2014/main" id="{F9C9470D-F677-4F4D-91C6-DDAAFB41E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5" name="Picture 2" descr="Close up leaves">
            <a:extLst>
              <a:ext uri="{FF2B5EF4-FFF2-40B4-BE49-F238E27FC236}">
                <a16:creationId xmlns:a16="http://schemas.microsoft.com/office/drawing/2014/main" id="{C542C31E-A9A6-4196-9C15-D9E26F2B21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91" t="909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29">
            <a:extLst>
              <a:ext uri="{FF2B5EF4-FFF2-40B4-BE49-F238E27FC236}">
                <a16:creationId xmlns:a16="http://schemas.microsoft.com/office/drawing/2014/main" id="{BF9DC97C-B63C-41D6-923D-44FF13CF2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9D35CC7-2F55-4CD1-8570-56ADF4255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solidFill>
            <a:schemeClr val="tx2">
              <a:alpha val="90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0B972-0B7A-40CD-9E79-07E8A87A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6379" y="642594"/>
            <a:ext cx="6747309" cy="1371600"/>
          </a:xfrm>
        </p:spPr>
        <p:txBody>
          <a:bodyPr>
            <a:normAutofit/>
          </a:bodyPr>
          <a:lstStyle/>
          <a:p>
            <a:pPr>
              <a:tabLst>
                <a:tab pos="4119563" algn="l"/>
              </a:tabLst>
            </a:pPr>
            <a:r>
              <a:rPr lang="en-US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6F59A-5F2B-4D73-8993-434DB7E4A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8218" y="2369820"/>
            <a:ext cx="6257925" cy="2611755"/>
          </a:xfrm>
        </p:spPr>
        <p:txBody>
          <a:bodyPr/>
          <a:lstStyle/>
          <a:p>
            <a:pPr marL="0" indent="0" algn="just">
              <a:buNone/>
            </a:pPr>
            <a:r>
              <a:rPr lang="en-US" sz="1800" b="0" i="0" u="none" strike="noStrike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Manual watering of plants often leads to </a:t>
            </a:r>
            <a:r>
              <a:rPr lang="en-US" sz="1800" b="1" i="0" u="none" strike="noStrike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</a:rPr>
              <a:t>under-watering or over-watering</a:t>
            </a:r>
            <a:r>
              <a:rPr lang="en-US" sz="1800" b="0" i="0" u="none" strike="noStrike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, affecting plant growth and health. This is especially problematic for individuals who are busy or frequently away from home. With the increasing need for </a:t>
            </a:r>
            <a:r>
              <a:rPr lang="en-US" sz="1800" b="1" i="0" u="none" strike="noStrike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</a:rPr>
              <a:t>water conservation</a:t>
            </a:r>
            <a:r>
              <a:rPr lang="en-US" sz="1800" b="0" i="0" u="none" strike="noStrike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, an automated system can provide a solution that </a:t>
            </a:r>
            <a:r>
              <a:rPr lang="en-US" sz="1800" b="1" i="0" u="none" strike="noStrike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</a:rPr>
              <a:t>optimally manages plant watering by measuring soil moisture and delivering water only when required</a:t>
            </a:r>
            <a:r>
              <a:rPr lang="en-US" sz="1800" b="0" i="0" u="none" strike="noStrike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. </a:t>
            </a:r>
            <a:endParaRPr lang="en-IN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7954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757672-F22B-6158-E708-8EDEF350C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7">
            <a:extLst>
              <a:ext uri="{FF2B5EF4-FFF2-40B4-BE49-F238E27FC236}">
                <a16:creationId xmlns:a16="http://schemas.microsoft.com/office/drawing/2014/main" id="{7DD05E41-01AC-C029-DE58-AC25E4E1B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5" name="Picture 2" descr="Close up leaves">
            <a:extLst>
              <a:ext uri="{FF2B5EF4-FFF2-40B4-BE49-F238E27FC236}">
                <a16:creationId xmlns:a16="http://schemas.microsoft.com/office/drawing/2014/main" id="{F0BF7C71-A4C5-E901-3350-8AD7A318CD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91" t="909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29">
            <a:extLst>
              <a:ext uri="{FF2B5EF4-FFF2-40B4-BE49-F238E27FC236}">
                <a16:creationId xmlns:a16="http://schemas.microsoft.com/office/drawing/2014/main" id="{31493FB3-11EC-F20E-DA7F-D7614AD4C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C41FD09-29F0-8210-EB29-DBD8E8F3D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solidFill>
            <a:schemeClr val="tx2">
              <a:alpha val="90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3D643D-211A-DC05-8C89-21E92EFAB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6379" y="642594"/>
            <a:ext cx="6747309" cy="1371600"/>
          </a:xfrm>
        </p:spPr>
        <p:txBody>
          <a:bodyPr>
            <a:normAutofit/>
          </a:bodyPr>
          <a:lstStyle/>
          <a:p>
            <a:pPr>
              <a:tabLst>
                <a:tab pos="4119563" algn="l"/>
              </a:tabLst>
            </a:pPr>
            <a:r>
              <a:rPr lang="en-US" dirty="0">
                <a:solidFill>
                  <a:schemeClr val="bg1"/>
                </a:solidFill>
              </a:rPr>
              <a:t>OBJECTIVES</a:t>
            </a:r>
          </a:p>
        </p:txBody>
      </p:sp>
      <p:graphicFrame>
        <p:nvGraphicFramePr>
          <p:cNvPr id="9" name="Content Placeholder 8" descr="Smart Art Icons">
            <a:extLst>
              <a:ext uri="{FF2B5EF4-FFF2-40B4-BE49-F238E27FC236}">
                <a16:creationId xmlns:a16="http://schemas.microsoft.com/office/drawing/2014/main" id="{881A41D0-6F87-6E6F-564A-8E06952AA1B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716378" y="2103120"/>
          <a:ext cx="6747310" cy="393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53707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71D534-F4AE-65CF-FF15-940749B5A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7">
            <a:extLst>
              <a:ext uri="{FF2B5EF4-FFF2-40B4-BE49-F238E27FC236}">
                <a16:creationId xmlns:a16="http://schemas.microsoft.com/office/drawing/2014/main" id="{63FA6E9F-F141-BF45-33C1-571D39BF0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5" name="Picture 2" descr="Close up leaves">
            <a:extLst>
              <a:ext uri="{FF2B5EF4-FFF2-40B4-BE49-F238E27FC236}">
                <a16:creationId xmlns:a16="http://schemas.microsoft.com/office/drawing/2014/main" id="{98B0CBDF-CD29-61AB-08A3-FA71EC354A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91" t="909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29">
            <a:extLst>
              <a:ext uri="{FF2B5EF4-FFF2-40B4-BE49-F238E27FC236}">
                <a16:creationId xmlns:a16="http://schemas.microsoft.com/office/drawing/2014/main" id="{C20816C4-1587-5194-5367-0F86A5682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A43A349-D494-6B28-AC12-A381BD70F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solidFill>
            <a:schemeClr val="tx2">
              <a:alpha val="90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AFC631-A909-25B8-A119-B6160026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6379" y="642594"/>
            <a:ext cx="6747309" cy="1371600"/>
          </a:xfrm>
        </p:spPr>
        <p:txBody>
          <a:bodyPr>
            <a:normAutofit/>
          </a:bodyPr>
          <a:lstStyle/>
          <a:p>
            <a:pPr>
              <a:tabLst>
                <a:tab pos="4119563" algn="l"/>
              </a:tabLst>
            </a:pPr>
            <a:r>
              <a:rPr lang="en-US" dirty="0">
                <a:solidFill>
                  <a:schemeClr val="bg1"/>
                </a:solidFill>
              </a:rPr>
              <a:t>OUTCOME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79EC2-ECCC-BCA5-DD27-E36D19B40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8218" y="2369820"/>
            <a:ext cx="6257925" cy="2611755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A functional and cost-effective automated watering system that uses soil moisture levels to trigger irrigation, improving convenience and water conservation for garden owners.</a:t>
            </a:r>
            <a:endParaRPr lang="en-IN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547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763E74-B111-4F0A-990A-DC546EDB6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261977-BEC4-4705-BB60-C4C0C7471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61F1EFE-E608-4FCB-8DBB-12FA3AC1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43" y="643464"/>
            <a:ext cx="6909336" cy="557107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C7DD595-7EA3-45FF-B181-2B606353F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071" y="809244"/>
            <a:ext cx="6583680" cy="5239512"/>
          </a:xfrm>
          <a:prstGeom prst="rect">
            <a:avLst/>
          </a:prstGeom>
          <a:ln w="6350" cap="sq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ffectLst/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8B10FE-6408-43F6-9A62-B98F2DB0F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6971" y="-1"/>
            <a:ext cx="4025029" cy="6858000"/>
          </a:xfrm>
          <a:prstGeom prst="rect">
            <a:avLst/>
          </a:prstGeom>
          <a:blipFill dpi="0" rotWithShape="1">
            <a:blip r:embed="rId3">
              <a:alphaModFix amt="1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822" y="643464"/>
            <a:ext cx="4025029" cy="5571071"/>
          </a:xfrm>
        </p:spPr>
        <p:txBody>
          <a:bodyPr>
            <a:normAutofit/>
          </a:bodyPr>
          <a:lstStyle/>
          <a:p>
            <a:r>
              <a:rPr lang="en-US" sz="4200" dirty="0">
                <a:solidFill>
                  <a:srgbClr val="FFFFFF"/>
                </a:solidFill>
              </a:rPr>
              <a:t>Components Required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4019BCB6-70A2-1783-AC61-55CC72D38E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/>
        </p:blipFill>
        <p:spPr>
          <a:xfrm>
            <a:off x="1155773" y="846881"/>
            <a:ext cx="2137249" cy="21372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69F6EE-72B3-F5A5-3DDE-62DEA42957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068195" y="1066800"/>
            <a:ext cx="2332606" cy="19437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52925EC-2A7B-49A6-D93E-0102F5C45567}"/>
              </a:ext>
            </a:extLst>
          </p:cNvPr>
          <p:cNvSpPr txBox="1"/>
          <p:nvPr/>
        </p:nvSpPr>
        <p:spPr>
          <a:xfrm>
            <a:off x="1170198" y="2707869"/>
            <a:ext cx="213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 rtl="0">
              <a:buNone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Arduino UNO R3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D25299-C59A-4539-CBDF-732E7288BE55}"/>
              </a:ext>
            </a:extLst>
          </p:cNvPr>
          <p:cNvSpPr txBox="1"/>
          <p:nvPr/>
        </p:nvSpPr>
        <p:spPr>
          <a:xfrm>
            <a:off x="4053770" y="2707869"/>
            <a:ext cx="2212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 rtl="0">
              <a:buNone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5V Relay Module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1BE2CCF-6ADE-DA10-B4EF-5208985309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21545" y="3550769"/>
            <a:ext cx="2434554" cy="182591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18D5FDD-EF45-A0E8-EA3D-588DC4747649}"/>
              </a:ext>
            </a:extLst>
          </p:cNvPr>
          <p:cNvSpPr txBox="1"/>
          <p:nvPr/>
        </p:nvSpPr>
        <p:spPr>
          <a:xfrm>
            <a:off x="1028701" y="5542465"/>
            <a:ext cx="2434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/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Soil Moisture Sensor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61B7313-E3E2-6832-9172-3D305F4C2F2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66422" y="3428999"/>
            <a:ext cx="3723329" cy="182591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4FD8E66-DD96-15B0-B315-C3E6B1765087}"/>
              </a:ext>
            </a:extLst>
          </p:cNvPr>
          <p:cNvSpPr txBox="1"/>
          <p:nvPr/>
        </p:nvSpPr>
        <p:spPr>
          <a:xfrm>
            <a:off x="4209226" y="5207315"/>
            <a:ext cx="2434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/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Water Pump &amp; Pipe</a:t>
            </a:r>
          </a:p>
        </p:txBody>
      </p:sp>
    </p:spTree>
    <p:extLst>
      <p:ext uri="{BB962C8B-B14F-4D97-AF65-F5344CB8AC3E}">
        <p14:creationId xmlns:p14="http://schemas.microsoft.com/office/powerpoint/2010/main" val="4112772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785ACD-1AF9-1428-0843-EFF3D85C7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A1E5F66-DCF3-7C22-9760-794134B1A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E6E14A-049D-60D4-7DD4-0D6BC4739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09EE9EF-5266-408B-B19E-379BBA954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43" y="643464"/>
            <a:ext cx="6909336" cy="557107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761168A-7EB1-58B7-76D9-E639A70F6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071" y="809244"/>
            <a:ext cx="6583680" cy="5239512"/>
          </a:xfrm>
          <a:prstGeom prst="rect">
            <a:avLst/>
          </a:prstGeom>
          <a:ln w="6350" cap="sq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ffectLst/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13D2A2-DC6D-CC17-5F62-D524610E2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6971" y="-1"/>
            <a:ext cx="4025029" cy="6858000"/>
          </a:xfrm>
          <a:prstGeom prst="rect">
            <a:avLst/>
          </a:prstGeom>
          <a:blipFill dpi="0" rotWithShape="1">
            <a:blip r:embed="rId3">
              <a:alphaModFix amt="1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B2CE4C-B1C6-41B5-B3AA-52F4F83D7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822" y="643464"/>
            <a:ext cx="4025029" cy="5571071"/>
          </a:xfrm>
        </p:spPr>
        <p:txBody>
          <a:bodyPr>
            <a:normAutofit/>
          </a:bodyPr>
          <a:lstStyle/>
          <a:p>
            <a:r>
              <a:rPr lang="en-US" sz="4200" dirty="0">
                <a:solidFill>
                  <a:srgbClr val="FFFFFF"/>
                </a:solidFill>
              </a:rPr>
              <a:t>Components Required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5295FED-5DA9-3811-ED60-F48D0FF791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116114" y="946203"/>
            <a:ext cx="2434554" cy="182591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90AD41A-F4E8-3CE3-C93B-C0B332AA586F}"/>
              </a:ext>
            </a:extLst>
          </p:cNvPr>
          <p:cNvSpPr txBox="1"/>
          <p:nvPr/>
        </p:nvSpPr>
        <p:spPr>
          <a:xfrm>
            <a:off x="1087263" y="2772119"/>
            <a:ext cx="2434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/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Soil Moisture Sensor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4D5DC1-2344-E172-75A2-023910981415}"/>
              </a:ext>
            </a:extLst>
          </p:cNvPr>
          <p:cNvSpPr txBox="1"/>
          <p:nvPr/>
        </p:nvSpPr>
        <p:spPr>
          <a:xfrm>
            <a:off x="3684645" y="950444"/>
            <a:ext cx="37339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Purpose: </a:t>
            </a:r>
            <a:r>
              <a:rPr lang="en-US" sz="1600" dirty="0"/>
              <a:t>Detects the moisture level in the soil and outputs an analog voltage proportional to that moisture level</a:t>
            </a:r>
          </a:p>
          <a:p>
            <a:r>
              <a:rPr lang="en-US" sz="1600" dirty="0"/>
              <a:t>.</a:t>
            </a:r>
            <a:r>
              <a:rPr lang="en-US" sz="1600" b="1" dirty="0"/>
              <a:t>Connection Needs: </a:t>
            </a:r>
            <a:r>
              <a:rPr lang="en-US" sz="1600" dirty="0"/>
              <a:t>Requires a power source (5V), a ground connection, and an analog output pin to send the moisture data to the Arduino.</a:t>
            </a:r>
            <a:endParaRPr lang="en-IN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584E31-6F70-C170-315F-238E9A7B3F95}"/>
              </a:ext>
            </a:extLst>
          </p:cNvPr>
          <p:cNvSpPr txBox="1"/>
          <p:nvPr/>
        </p:nvSpPr>
        <p:spPr>
          <a:xfrm>
            <a:off x="1354685" y="5338222"/>
            <a:ext cx="252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 fontAlgn="base"/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Water Pump &amp; Pipe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2A3FC9-9BBE-6F10-C285-0B202EA621E3}"/>
              </a:ext>
            </a:extLst>
          </p:cNvPr>
          <p:cNvSpPr txBox="1"/>
          <p:nvPr/>
        </p:nvSpPr>
        <p:spPr>
          <a:xfrm>
            <a:off x="3713496" y="3830989"/>
            <a:ext cx="363896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Purpose: </a:t>
            </a:r>
            <a:r>
              <a:rPr lang="en-US" sz="1600" dirty="0"/>
              <a:t>Delivers water to the garden when activated.</a:t>
            </a:r>
          </a:p>
          <a:p>
            <a:r>
              <a:rPr lang="en-US" sz="1600" b="1" dirty="0"/>
              <a:t>Connection Needs: </a:t>
            </a:r>
            <a:r>
              <a:rPr lang="en-US" sz="1600" dirty="0"/>
              <a:t>Is connected to the relay’s switching mechanism to receive power only when the relay is activated.</a:t>
            </a:r>
            <a:endParaRPr lang="en-IN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7D3043-F00A-0B83-AD48-9B8589EEFB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1976" y="3494548"/>
            <a:ext cx="2522669" cy="182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93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777935-0D23-B867-2320-F26A5875B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A18737E-B092-73E1-E85B-84C0C0AC0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FA7430-9120-FB7B-935C-565F2B0B8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327C845-C2AD-4E7D-5C7F-A05CE9D84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43" y="643464"/>
            <a:ext cx="6909336" cy="557107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6F7A8D7-0899-5958-38A5-E9E627EFC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071" y="809244"/>
            <a:ext cx="6583680" cy="5239512"/>
          </a:xfrm>
          <a:prstGeom prst="rect">
            <a:avLst/>
          </a:prstGeom>
          <a:ln w="6350" cap="sq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ffectLst/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772D87-EBC6-09BA-68E7-CEA66D21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6971" y="-1"/>
            <a:ext cx="4025029" cy="6858000"/>
          </a:xfrm>
          <a:prstGeom prst="rect">
            <a:avLst/>
          </a:prstGeom>
          <a:blipFill dpi="0" rotWithShape="1">
            <a:blip r:embed="rId3">
              <a:alphaModFix amt="1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C317E-647B-228C-F072-CBA0F65E3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822" y="643464"/>
            <a:ext cx="4025029" cy="5571071"/>
          </a:xfrm>
        </p:spPr>
        <p:txBody>
          <a:bodyPr>
            <a:normAutofit/>
          </a:bodyPr>
          <a:lstStyle/>
          <a:p>
            <a:r>
              <a:rPr lang="en-US" sz="4200" dirty="0">
                <a:solidFill>
                  <a:srgbClr val="FFFFFF"/>
                </a:solidFill>
              </a:rPr>
              <a:t>Components Required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4B370E-3469-07CB-E6BE-9559BD272B8E}"/>
              </a:ext>
            </a:extLst>
          </p:cNvPr>
          <p:cNvSpPr txBox="1"/>
          <p:nvPr/>
        </p:nvSpPr>
        <p:spPr>
          <a:xfrm>
            <a:off x="1028701" y="5542465"/>
            <a:ext cx="2434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/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5V Relay Module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F2BA54-89F7-3F56-28F8-CA649602CBF7}"/>
              </a:ext>
            </a:extLst>
          </p:cNvPr>
          <p:cNvSpPr txBox="1"/>
          <p:nvPr/>
        </p:nvSpPr>
        <p:spPr>
          <a:xfrm>
            <a:off x="3436212" y="3266612"/>
            <a:ext cx="39345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Purpose: </a:t>
            </a:r>
            <a:r>
              <a:rPr lang="en-US" sz="1600" dirty="0"/>
              <a:t>Functions as a switch to control the water pump. Since the water pump may require more current than the Arduino can directly provide, the relay safely isolates and controls the higher-power circuit.</a:t>
            </a:r>
          </a:p>
          <a:p>
            <a:r>
              <a:rPr lang="en-US" sz="1600" b="1" dirty="0"/>
              <a:t>Connection Needs: </a:t>
            </a:r>
            <a:r>
              <a:rPr lang="en-US" sz="1600" dirty="0"/>
              <a:t>Receives a digital control signal from the Arduino and connects to both the power source and the water pump circuit.</a:t>
            </a:r>
            <a:endParaRPr lang="en-IN" sz="1600" dirty="0"/>
          </a:p>
        </p:txBody>
      </p:sp>
      <p:pic>
        <p:nvPicPr>
          <p:cNvPr id="20" name="Content Placeholder 3">
            <a:extLst>
              <a:ext uri="{FF2B5EF4-FFF2-40B4-BE49-F238E27FC236}">
                <a16:creationId xmlns:a16="http://schemas.microsoft.com/office/drawing/2014/main" id="{B3ACFF9D-BAEF-E0BB-2D5B-8AEEADBF61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/>
        </p:blipFill>
        <p:spPr>
          <a:xfrm>
            <a:off x="1155773" y="846881"/>
            <a:ext cx="2137249" cy="213724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7762576-FC5B-23B9-DBC7-70786C8D766A}"/>
              </a:ext>
            </a:extLst>
          </p:cNvPr>
          <p:cNvSpPr txBox="1"/>
          <p:nvPr/>
        </p:nvSpPr>
        <p:spPr>
          <a:xfrm>
            <a:off x="1170198" y="2707869"/>
            <a:ext cx="213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 rtl="0">
              <a:buNone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Arduino UNO R3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E06DCF-721B-71D6-BF98-91B439D19515}"/>
              </a:ext>
            </a:extLst>
          </p:cNvPr>
          <p:cNvSpPr txBox="1"/>
          <p:nvPr/>
        </p:nvSpPr>
        <p:spPr>
          <a:xfrm>
            <a:off x="3456099" y="1138209"/>
            <a:ext cx="391464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Purpose: </a:t>
            </a:r>
            <a:r>
              <a:rPr lang="en-US" sz="1600" dirty="0"/>
              <a:t>Acts as the brain of the system. It reads the sensor data, decides whether watering is needed, and then sends a control signal.</a:t>
            </a:r>
          </a:p>
          <a:p>
            <a:r>
              <a:rPr lang="en-US" sz="1600" b="1" dirty="0"/>
              <a:t>Connection Needs: </a:t>
            </a:r>
            <a:r>
              <a:rPr lang="en-US" sz="1600" dirty="0"/>
              <a:t>Has analog inputs (for reading sensor data) and digital outputs (for controlling the relay).</a:t>
            </a:r>
            <a:endParaRPr lang="en-IN" sz="16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F4A322F-C8AA-8A0F-628D-0C4BC09B00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028701" y="3428999"/>
            <a:ext cx="2332606" cy="194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409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E61F3-2745-486A-9B37-D1351783A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00" y="428625"/>
            <a:ext cx="7038975" cy="137160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Working of the Project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6D5D07A-B138-959B-EBBE-B99A254D7A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1636194"/>
              </p:ext>
            </p:extLst>
          </p:nvPr>
        </p:nvGraphicFramePr>
        <p:xfrm>
          <a:off x="314325" y="361950"/>
          <a:ext cx="11410950" cy="6067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91186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6FF3823-BBAD-4D28-B6DB-E416E2409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3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20F056-0FFD-4EE9-BDCB-8963C7F8B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507ED7-71D7-4B95-8D4F-7B3E18623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A38E6D2-F0D9-4B69-ABEB-EB70412E8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35880" y="1267730"/>
            <a:ext cx="1920240" cy="731520"/>
            <a:chOff x="4828372" y="1267730"/>
            <a:chExt cx="2227748" cy="73152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25EA075-7728-48F3-B18E-92389160D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5880" y="1267730"/>
              <a:ext cx="1920240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115E6AD-1E2A-40FE-B424-56271D8A8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28372" y="1267730"/>
              <a:ext cx="1567331" cy="645295"/>
              <a:chOff x="5318306" y="1386268"/>
              <a:chExt cx="1567331" cy="645295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D2CFBBA0-D70F-4068-8385-B020EA21AA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5318306" y="1386268"/>
                <a:ext cx="0" cy="640080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FFFFFF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D963F62F-FFD6-43CD-BE0D-00770BB97C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6885637" y="1386268"/>
                <a:ext cx="0" cy="640080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FFFFFF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75688F4-0BFA-49D0-92B0-84CBE5508B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5318306" y="2031563"/>
                <a:ext cx="1567331" cy="0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FFFFFF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9" name="Picture 8" descr="Bright Flowers">
            <a:extLst>
              <a:ext uri="{FF2B5EF4-FFF2-40B4-BE49-F238E27FC236}">
                <a16:creationId xmlns:a16="http://schemas.microsoft.com/office/drawing/2014/main" id="{E3AED392-F4FF-45D7-9A91-FD20E7E29C4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BB58C53-AF1A-4577-9FD9-2A6A3DDEA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5F7F7DE-2DAA-4260-B379-423DEC36F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BAEBB-B897-4E2E-8BE7-753F1060B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708" y="2091263"/>
            <a:ext cx="9068586" cy="18833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C0C984F-4779-40F8-A8DC-59DD7615B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7D5430C-DB52-4EA6-8319-C7AC4C171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166ECFA-EC1E-4CD9-A9CC-1EBFE29AB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746FE2E-3188-4CA0-96F7-21A68D1B1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9061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FC83A0-AB98-4659-ACD5-D2185007C70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3949939-2C9E-4399-80BE-3FEFB064CF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B7C465-BD8F-4B6A-8925-267AB00CDB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Garden design</Template>
  <TotalTime>1603</TotalTime>
  <Words>462</Words>
  <Application>Microsoft Office PowerPoint</Application>
  <PresentationFormat>Widescreen</PresentationFormat>
  <Paragraphs>48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Roboto</vt:lpstr>
      <vt:lpstr>Savon</vt:lpstr>
      <vt:lpstr>ECOFLOW AUTOMATED GARDEN IRRIGATION SYSTEM</vt:lpstr>
      <vt:lpstr>PROBLEM STATEMENT</vt:lpstr>
      <vt:lpstr>OBJECTIVES</vt:lpstr>
      <vt:lpstr>OUTCOME</vt:lpstr>
      <vt:lpstr>Components Required</vt:lpstr>
      <vt:lpstr>Components Required</vt:lpstr>
      <vt:lpstr>Components Required</vt:lpstr>
      <vt:lpstr>Working of the Project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VIVEKANANDA DATTA</dc:creator>
  <cp:lastModifiedBy>VIVEKANANDA DATTA</cp:lastModifiedBy>
  <cp:revision>2</cp:revision>
  <dcterms:created xsi:type="dcterms:W3CDTF">2025-03-03T11:57:29Z</dcterms:created>
  <dcterms:modified xsi:type="dcterms:W3CDTF">2025-03-04T14:41:00Z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