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3" r:id="rId7"/>
    <p:sldId id="259" r:id="rId8"/>
    <p:sldId id="266" r:id="rId9"/>
    <p:sldId id="265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To develop an automated irrigation system for potted plants or small gardens using soil moisture sensors.</a:t>
          </a:r>
          <a:endParaRPr lang="en-US" dirty="0"/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4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To minimize water wastage and ensure plants receive adequate water based on soil conditions</a:t>
          </a:r>
          <a:endParaRPr lang="en-US" dirty="0"/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 sz="1400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3509C4EC-0095-4AA7-9B7D-18666178BF8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allow manual and automated control of plant watering via an app.</a:t>
          </a:r>
        </a:p>
      </dgm:t>
    </dgm:pt>
    <dgm:pt modelId="{953EF88D-8C61-4C8A-940A-E1AE15215BFB}" type="parTrans" cxnId="{6C15F30F-6A9A-45E3-A884-AA85B318A728}">
      <dgm:prSet/>
      <dgm:spPr/>
      <dgm:t>
        <a:bodyPr/>
        <a:lstStyle/>
        <a:p>
          <a:endParaRPr lang="en-IN"/>
        </a:p>
      </dgm:t>
    </dgm:pt>
    <dgm:pt modelId="{26924CC4-8999-4940-BF13-E988E830E2C0}" type="sibTrans" cxnId="{6C15F30F-6A9A-45E3-A884-AA85B318A728}">
      <dgm:prSet/>
      <dgm:spPr/>
      <dgm:t>
        <a:bodyPr/>
        <a:lstStyle/>
        <a:p>
          <a:endParaRPr lang="en-IN"/>
        </a:p>
      </dgm:t>
    </dgm:pt>
    <dgm:pt modelId="{B166BCE3-23EB-4489-9CAC-D90EEE7FB57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be able to view the history of the soil moisture status and the pump status.</a:t>
          </a:r>
        </a:p>
      </dgm:t>
    </dgm:pt>
    <dgm:pt modelId="{33C89B44-FEE2-4620-A7F9-FD8D645A7E52}" type="parTrans" cxnId="{1790BAA2-DB75-4336-BDE4-923DA3D6BF96}">
      <dgm:prSet/>
      <dgm:spPr/>
      <dgm:t>
        <a:bodyPr/>
        <a:lstStyle/>
        <a:p>
          <a:endParaRPr lang="en-IN"/>
        </a:p>
      </dgm:t>
    </dgm:pt>
    <dgm:pt modelId="{BF700FDD-30BC-4998-83B1-50516293B02D}" type="sibTrans" cxnId="{1790BAA2-DB75-4336-BDE4-923DA3D6BF96}">
      <dgm:prSet/>
      <dgm:spPr/>
      <dgm:t>
        <a:bodyPr/>
        <a:lstStyle/>
        <a:p>
          <a:endParaRPr lang="en-IN"/>
        </a:p>
      </dgm:t>
    </dgm:pt>
    <dgm:pt modelId="{333BA55A-4FB9-4CDB-BE45-5B2839A9588A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4130BD56-E415-4C77-B902-1C7745EECC0A}" type="pres">
      <dgm:prSet presAssocID="{4AF52931-E4CA-4429-AACB-B8747CDB2409}" presName="compNode" presStyleCnt="0"/>
      <dgm:spPr/>
    </dgm:pt>
    <dgm:pt modelId="{9E0B2482-4830-4D46-8929-F9D2DADF178F}" type="pres">
      <dgm:prSet presAssocID="{4AF52931-E4CA-4429-AACB-B8747CDB2409}" presName="bgRect" presStyleLbl="bgShp" presStyleIdx="0" presStyleCnt="4"/>
      <dgm:spPr/>
    </dgm:pt>
    <dgm:pt modelId="{D1AB7B5A-7CB4-433B-BDAD-61D154FBB639}" type="pres">
      <dgm:prSet presAssocID="{4AF52931-E4CA-4429-AACB-B8747CDB24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cculent"/>
        </a:ext>
      </dgm:extLst>
    </dgm:pt>
    <dgm:pt modelId="{C4986089-54D6-48DE-88C9-751556F2884B}" type="pres">
      <dgm:prSet presAssocID="{4AF52931-E4CA-4429-AACB-B8747CDB2409}" presName="spaceRect" presStyleCnt="0"/>
      <dgm:spPr/>
    </dgm:pt>
    <dgm:pt modelId="{DC3FF7F7-2836-45AE-B06A-2E337C2233AC}" type="pres">
      <dgm:prSet presAssocID="{4AF52931-E4CA-4429-AACB-B8747CDB2409}" presName="parTx" presStyleLbl="revTx" presStyleIdx="0" presStyleCnt="4">
        <dgm:presLayoutVars>
          <dgm:chMax val="0"/>
          <dgm:chPref val="0"/>
        </dgm:presLayoutVars>
      </dgm:prSet>
      <dgm:spPr/>
    </dgm:pt>
    <dgm:pt modelId="{A37F1CBF-8F30-4D65-8129-8B458890C5FF}" type="pres">
      <dgm:prSet presAssocID="{D86AF01C-9CBC-41F8-9354-48CD82BDFDC9}" presName="sibTrans" presStyleCnt="0"/>
      <dgm:spPr/>
    </dgm:pt>
    <dgm:pt modelId="{FCE925AA-5329-46CB-93D2-5C01F58583CE}" type="pres">
      <dgm:prSet presAssocID="{81BEB84D-9A77-49C6-9301-B3359FCAC75F}" presName="compNode" presStyleCnt="0"/>
      <dgm:spPr/>
    </dgm:pt>
    <dgm:pt modelId="{3A0D703B-098B-4E59-8765-DFD90796F008}" type="pres">
      <dgm:prSet presAssocID="{81BEB84D-9A77-49C6-9301-B3359FCAC75F}" presName="bgRect" presStyleLbl="bgShp" presStyleIdx="1" presStyleCnt="4"/>
      <dgm:spPr/>
    </dgm:pt>
    <dgm:pt modelId="{F065CC5F-0D7E-438D-A290-6D28C1B3EDF2}" type="pres">
      <dgm:prSet presAssocID="{81BEB84D-9A77-49C6-9301-B3359FCAC7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FCFDB9D5-350E-4BFF-92DC-C71BD2A82972}" type="pres">
      <dgm:prSet presAssocID="{81BEB84D-9A77-49C6-9301-B3359FCAC75F}" presName="spaceRect" presStyleCnt="0"/>
      <dgm:spPr/>
    </dgm:pt>
    <dgm:pt modelId="{4CBA5ED1-114D-4BE5-A41A-79565ED13248}" type="pres">
      <dgm:prSet presAssocID="{81BEB84D-9A77-49C6-9301-B3359FCAC75F}" presName="parTx" presStyleLbl="revTx" presStyleIdx="1" presStyleCnt="4">
        <dgm:presLayoutVars>
          <dgm:chMax val="0"/>
          <dgm:chPref val="0"/>
        </dgm:presLayoutVars>
      </dgm:prSet>
      <dgm:spPr/>
    </dgm:pt>
    <dgm:pt modelId="{616F23CB-211D-47A0-97F3-725016943991}" type="pres">
      <dgm:prSet presAssocID="{5D260F18-25D2-4074-87F1-7E78DDA61C58}" presName="sibTrans" presStyleCnt="0"/>
      <dgm:spPr/>
    </dgm:pt>
    <dgm:pt modelId="{5C2E20A5-1B72-46FA-A0F0-6D83709B90C1}" type="pres">
      <dgm:prSet presAssocID="{3509C4EC-0095-4AA7-9B7D-18666178BF82}" presName="compNode" presStyleCnt="0"/>
      <dgm:spPr/>
    </dgm:pt>
    <dgm:pt modelId="{1CF27F44-8EFC-4852-AF9C-A4DE1F09989B}" type="pres">
      <dgm:prSet presAssocID="{3509C4EC-0095-4AA7-9B7D-18666178BF82}" presName="bgRect" presStyleLbl="bgShp" presStyleIdx="2" presStyleCnt="4"/>
      <dgm:spPr/>
    </dgm:pt>
    <dgm:pt modelId="{BAB72DE4-40AF-47FE-AFAE-F352000A3D9B}" type="pres">
      <dgm:prSet presAssocID="{3509C4EC-0095-4AA7-9B7D-18666178BF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EC26DD9B-F4F0-4BD8-B25C-EB63915B1503}" type="pres">
      <dgm:prSet presAssocID="{3509C4EC-0095-4AA7-9B7D-18666178BF82}" presName="spaceRect" presStyleCnt="0"/>
      <dgm:spPr/>
    </dgm:pt>
    <dgm:pt modelId="{E3FF7277-330C-40BA-AB7E-7D9F8C5B63C2}" type="pres">
      <dgm:prSet presAssocID="{3509C4EC-0095-4AA7-9B7D-18666178BF82}" presName="parTx" presStyleLbl="revTx" presStyleIdx="2" presStyleCnt="4">
        <dgm:presLayoutVars>
          <dgm:chMax val="0"/>
          <dgm:chPref val="0"/>
        </dgm:presLayoutVars>
      </dgm:prSet>
      <dgm:spPr/>
    </dgm:pt>
    <dgm:pt modelId="{5D46781B-A323-4DCB-80F0-16E59FC8C87E}" type="pres">
      <dgm:prSet presAssocID="{26924CC4-8999-4940-BF13-E988E830E2C0}" presName="sibTrans" presStyleCnt="0"/>
      <dgm:spPr/>
    </dgm:pt>
    <dgm:pt modelId="{BA106692-A4FC-44CB-8D6C-B038493E8FA4}" type="pres">
      <dgm:prSet presAssocID="{B166BCE3-23EB-4489-9CAC-D90EEE7FB57C}" presName="compNode" presStyleCnt="0"/>
      <dgm:spPr/>
    </dgm:pt>
    <dgm:pt modelId="{10C8851B-B8F0-4B8E-B46D-399DCD76EA8C}" type="pres">
      <dgm:prSet presAssocID="{B166BCE3-23EB-4489-9CAC-D90EEE7FB57C}" presName="bgRect" presStyleLbl="bgShp" presStyleIdx="3" presStyleCnt="4"/>
      <dgm:spPr/>
    </dgm:pt>
    <dgm:pt modelId="{AA5CF857-EAD2-496E-AAFB-F8F8B04CE56D}" type="pres">
      <dgm:prSet presAssocID="{B166BCE3-23EB-4489-9CAC-D90EEE7FB5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9FEE254-B95F-490C-9469-7A4A7698C4A8}" type="pres">
      <dgm:prSet presAssocID="{B166BCE3-23EB-4489-9CAC-D90EEE7FB57C}" presName="spaceRect" presStyleCnt="0"/>
      <dgm:spPr/>
    </dgm:pt>
    <dgm:pt modelId="{C4B89530-1D96-4FE4-8FF2-5FD8D3B4D0F6}" type="pres">
      <dgm:prSet presAssocID="{B166BCE3-23EB-4489-9CAC-D90EEE7FB57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3EE20D-F15A-4699-8713-589FF62B5DDF}" type="presOf" srcId="{4AF52931-E4CA-4429-AACB-B8747CDB2409}" destId="{DC3FF7F7-2836-45AE-B06A-2E337C2233AC}" srcOrd="0" destOrd="0" presId="urn:microsoft.com/office/officeart/2018/2/layout/IconVerticalSolidList"/>
    <dgm:cxn modelId="{6C15F30F-6A9A-45E3-A884-AA85B318A728}" srcId="{C7720856-93F0-4CC7-B7FD-2466914A11D4}" destId="{3509C4EC-0095-4AA7-9B7D-18666178BF82}" srcOrd="2" destOrd="0" parTransId="{953EF88D-8C61-4C8A-940A-E1AE15215BFB}" sibTransId="{26924CC4-8999-4940-BF13-E988E830E2C0}"/>
    <dgm:cxn modelId="{90A3AE9C-7EDA-4EDC-9AFA-1A3CBA52AC92}" type="presOf" srcId="{81BEB84D-9A77-49C6-9301-B3359FCAC75F}" destId="{4CBA5ED1-114D-4BE5-A41A-79565ED13248}" srcOrd="0" destOrd="0" presId="urn:microsoft.com/office/officeart/2018/2/layout/IconVerticalSolidList"/>
    <dgm:cxn modelId="{1790BAA2-DB75-4336-BDE4-923DA3D6BF96}" srcId="{C7720856-93F0-4CC7-B7FD-2466914A11D4}" destId="{B166BCE3-23EB-4489-9CAC-D90EEE7FB57C}" srcOrd="3" destOrd="0" parTransId="{33C89B44-FEE2-4620-A7F9-FD8D645A7E52}" sibTransId="{BF700FDD-30BC-4998-83B1-50516293B02D}"/>
    <dgm:cxn modelId="{390AFFB2-65BD-469C-8033-FF9377E5EE07}" type="presOf" srcId="{B166BCE3-23EB-4489-9CAC-D90EEE7FB57C}" destId="{C4B89530-1D96-4FE4-8FF2-5FD8D3B4D0F6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1470EDC9-54DF-4D53-8480-109DE7963531}" type="presOf" srcId="{3509C4EC-0095-4AA7-9B7D-18666178BF82}" destId="{E3FF7277-330C-40BA-AB7E-7D9F8C5B63C2}" srcOrd="0" destOrd="0" presId="urn:microsoft.com/office/officeart/2018/2/layout/IconVerticalSolidList"/>
    <dgm:cxn modelId="{5D25EDCD-23D4-4BDB-8CF3-68BB138857BA}" type="presOf" srcId="{C7720856-93F0-4CC7-B7FD-2466914A11D4}" destId="{333BA55A-4FB9-4CDB-BE45-5B2839A9588A}" srcOrd="0" destOrd="0" presId="urn:microsoft.com/office/officeart/2018/2/layout/IconVerticalSolidList"/>
    <dgm:cxn modelId="{24215397-9BF3-43BD-8BE6-B67C43C17BB4}" type="presParOf" srcId="{333BA55A-4FB9-4CDB-BE45-5B2839A9588A}" destId="{4130BD56-E415-4C77-B902-1C7745EECC0A}" srcOrd="0" destOrd="0" presId="urn:microsoft.com/office/officeart/2018/2/layout/IconVerticalSolidList"/>
    <dgm:cxn modelId="{71409055-5E4C-45F9-8F81-0404D1F52BB5}" type="presParOf" srcId="{4130BD56-E415-4C77-B902-1C7745EECC0A}" destId="{9E0B2482-4830-4D46-8929-F9D2DADF178F}" srcOrd="0" destOrd="0" presId="urn:microsoft.com/office/officeart/2018/2/layout/IconVerticalSolidList"/>
    <dgm:cxn modelId="{59088EB3-503E-4C06-87B9-605B75AEE17F}" type="presParOf" srcId="{4130BD56-E415-4C77-B902-1C7745EECC0A}" destId="{D1AB7B5A-7CB4-433B-BDAD-61D154FBB639}" srcOrd="1" destOrd="0" presId="urn:microsoft.com/office/officeart/2018/2/layout/IconVerticalSolidList"/>
    <dgm:cxn modelId="{3302F49F-4915-4B99-A65D-72A2843764B2}" type="presParOf" srcId="{4130BD56-E415-4C77-B902-1C7745EECC0A}" destId="{C4986089-54D6-48DE-88C9-751556F2884B}" srcOrd="2" destOrd="0" presId="urn:microsoft.com/office/officeart/2018/2/layout/IconVerticalSolidList"/>
    <dgm:cxn modelId="{C9195B83-D72D-4D2C-9D93-48C5E930AB73}" type="presParOf" srcId="{4130BD56-E415-4C77-B902-1C7745EECC0A}" destId="{DC3FF7F7-2836-45AE-B06A-2E337C2233AC}" srcOrd="3" destOrd="0" presId="urn:microsoft.com/office/officeart/2018/2/layout/IconVerticalSolidList"/>
    <dgm:cxn modelId="{12E7F4E6-680C-435F-9C9C-8A01B6426E1F}" type="presParOf" srcId="{333BA55A-4FB9-4CDB-BE45-5B2839A9588A}" destId="{A37F1CBF-8F30-4D65-8129-8B458890C5FF}" srcOrd="1" destOrd="0" presId="urn:microsoft.com/office/officeart/2018/2/layout/IconVerticalSolidList"/>
    <dgm:cxn modelId="{DCFC8BAB-417F-4BC4-AF07-9DE4C060CDC8}" type="presParOf" srcId="{333BA55A-4FB9-4CDB-BE45-5B2839A9588A}" destId="{FCE925AA-5329-46CB-93D2-5C01F58583CE}" srcOrd="2" destOrd="0" presId="urn:microsoft.com/office/officeart/2018/2/layout/IconVerticalSolidList"/>
    <dgm:cxn modelId="{60575168-BC6B-4CAA-8296-403200EEF3B2}" type="presParOf" srcId="{FCE925AA-5329-46CB-93D2-5C01F58583CE}" destId="{3A0D703B-098B-4E59-8765-DFD90796F008}" srcOrd="0" destOrd="0" presId="urn:microsoft.com/office/officeart/2018/2/layout/IconVerticalSolidList"/>
    <dgm:cxn modelId="{61EC41A3-02C7-4A47-B293-CE1F62322095}" type="presParOf" srcId="{FCE925AA-5329-46CB-93D2-5C01F58583CE}" destId="{F065CC5F-0D7E-438D-A290-6D28C1B3EDF2}" srcOrd="1" destOrd="0" presId="urn:microsoft.com/office/officeart/2018/2/layout/IconVerticalSolidList"/>
    <dgm:cxn modelId="{349689AD-CDE3-4FB9-AFB4-0DCCB109A4B2}" type="presParOf" srcId="{FCE925AA-5329-46CB-93D2-5C01F58583CE}" destId="{FCFDB9D5-350E-4BFF-92DC-C71BD2A82972}" srcOrd="2" destOrd="0" presId="urn:microsoft.com/office/officeart/2018/2/layout/IconVerticalSolidList"/>
    <dgm:cxn modelId="{7CBAFDAF-2BE7-4CB2-A164-F487FC642633}" type="presParOf" srcId="{FCE925AA-5329-46CB-93D2-5C01F58583CE}" destId="{4CBA5ED1-114D-4BE5-A41A-79565ED13248}" srcOrd="3" destOrd="0" presId="urn:microsoft.com/office/officeart/2018/2/layout/IconVerticalSolidList"/>
    <dgm:cxn modelId="{4657F02D-5077-4A88-9235-DD9D3B5ECA8B}" type="presParOf" srcId="{333BA55A-4FB9-4CDB-BE45-5B2839A9588A}" destId="{616F23CB-211D-47A0-97F3-725016943991}" srcOrd="3" destOrd="0" presId="urn:microsoft.com/office/officeart/2018/2/layout/IconVerticalSolidList"/>
    <dgm:cxn modelId="{DDFFF28B-FEB4-45C9-8931-3BA0701889D8}" type="presParOf" srcId="{333BA55A-4FB9-4CDB-BE45-5B2839A9588A}" destId="{5C2E20A5-1B72-46FA-A0F0-6D83709B90C1}" srcOrd="4" destOrd="0" presId="urn:microsoft.com/office/officeart/2018/2/layout/IconVerticalSolidList"/>
    <dgm:cxn modelId="{509C8C97-5B44-4A55-BB63-BAC7056A093D}" type="presParOf" srcId="{5C2E20A5-1B72-46FA-A0F0-6D83709B90C1}" destId="{1CF27F44-8EFC-4852-AF9C-A4DE1F09989B}" srcOrd="0" destOrd="0" presId="urn:microsoft.com/office/officeart/2018/2/layout/IconVerticalSolidList"/>
    <dgm:cxn modelId="{879A2A99-FF9A-48E7-BDE1-69C6093A9A37}" type="presParOf" srcId="{5C2E20A5-1B72-46FA-A0F0-6D83709B90C1}" destId="{BAB72DE4-40AF-47FE-AFAE-F352000A3D9B}" srcOrd="1" destOrd="0" presId="urn:microsoft.com/office/officeart/2018/2/layout/IconVerticalSolidList"/>
    <dgm:cxn modelId="{A0A6D0FD-B797-4DB0-AE98-4C6441623257}" type="presParOf" srcId="{5C2E20A5-1B72-46FA-A0F0-6D83709B90C1}" destId="{EC26DD9B-F4F0-4BD8-B25C-EB63915B1503}" srcOrd="2" destOrd="0" presId="urn:microsoft.com/office/officeart/2018/2/layout/IconVerticalSolidList"/>
    <dgm:cxn modelId="{E08C81CC-43A5-4D18-BA6D-EC50060B4715}" type="presParOf" srcId="{5C2E20A5-1B72-46FA-A0F0-6D83709B90C1}" destId="{E3FF7277-330C-40BA-AB7E-7D9F8C5B63C2}" srcOrd="3" destOrd="0" presId="urn:microsoft.com/office/officeart/2018/2/layout/IconVerticalSolidList"/>
    <dgm:cxn modelId="{5AE8F2E3-A575-4302-B54E-FD33E8661ACE}" type="presParOf" srcId="{333BA55A-4FB9-4CDB-BE45-5B2839A9588A}" destId="{5D46781B-A323-4DCB-80F0-16E59FC8C87E}" srcOrd="5" destOrd="0" presId="urn:microsoft.com/office/officeart/2018/2/layout/IconVerticalSolidList"/>
    <dgm:cxn modelId="{F2D2B5EF-1539-481A-8485-5285615A13D4}" type="presParOf" srcId="{333BA55A-4FB9-4CDB-BE45-5B2839A9588A}" destId="{BA106692-A4FC-44CB-8D6C-B038493E8FA4}" srcOrd="6" destOrd="0" presId="urn:microsoft.com/office/officeart/2018/2/layout/IconVerticalSolidList"/>
    <dgm:cxn modelId="{EF7CF9D0-06D4-4FF8-A12C-E34A355A5DAF}" type="presParOf" srcId="{BA106692-A4FC-44CB-8D6C-B038493E8FA4}" destId="{10C8851B-B8F0-4B8E-B46D-399DCD76EA8C}" srcOrd="0" destOrd="0" presId="urn:microsoft.com/office/officeart/2018/2/layout/IconVerticalSolidList"/>
    <dgm:cxn modelId="{CABC5ACF-35BF-4053-841F-2032A5C7F986}" type="presParOf" srcId="{BA106692-A4FC-44CB-8D6C-B038493E8FA4}" destId="{AA5CF857-EAD2-496E-AAFB-F8F8B04CE56D}" srcOrd="1" destOrd="0" presId="urn:microsoft.com/office/officeart/2018/2/layout/IconVerticalSolidList"/>
    <dgm:cxn modelId="{C314ECC1-A2B9-47BB-A7FC-AADBA4CA3749}" type="presParOf" srcId="{BA106692-A4FC-44CB-8D6C-B038493E8FA4}" destId="{49FEE254-B95F-490C-9469-7A4A7698C4A8}" srcOrd="2" destOrd="0" presId="urn:microsoft.com/office/officeart/2018/2/layout/IconVerticalSolidList"/>
    <dgm:cxn modelId="{EE344671-5012-4FB4-83BB-08F90A12DB0A}" type="presParOf" srcId="{BA106692-A4FC-44CB-8D6C-B038493E8FA4}" destId="{C4B89530-1D96-4FE4-8FF2-5FD8D3B4D0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2482-4830-4D46-8929-F9D2DADF178F}">
      <dsp:nvSpPr>
        <dsp:cNvPr id="0" name=""/>
        <dsp:cNvSpPr/>
      </dsp:nvSpPr>
      <dsp:spPr>
        <a:xfrm>
          <a:off x="0" y="1631"/>
          <a:ext cx="6747310" cy="8270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B7B5A-7CB4-433B-BDAD-61D154FBB639}">
      <dsp:nvSpPr>
        <dsp:cNvPr id="0" name=""/>
        <dsp:cNvSpPr/>
      </dsp:nvSpPr>
      <dsp:spPr>
        <a:xfrm>
          <a:off x="250193" y="187726"/>
          <a:ext cx="454897" cy="454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F7F7-2836-45AE-B06A-2E337C2233AC}">
      <dsp:nvSpPr>
        <dsp:cNvPr id="0" name=""/>
        <dsp:cNvSpPr/>
      </dsp:nvSpPr>
      <dsp:spPr>
        <a:xfrm>
          <a:off x="955283" y="1631"/>
          <a:ext cx="5792026" cy="8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33" tIns="87533" rIns="87533" bIns="875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To develop an automated irrigation system for potted plants or small gardens using soil moisture sensors.</a:t>
          </a:r>
          <a:endParaRPr lang="en-US" sz="1700" kern="1200" dirty="0"/>
        </a:p>
      </dsp:txBody>
      <dsp:txXfrm>
        <a:off x="955283" y="1631"/>
        <a:ext cx="5792026" cy="827085"/>
      </dsp:txXfrm>
    </dsp:sp>
    <dsp:sp modelId="{3A0D703B-098B-4E59-8765-DFD90796F008}">
      <dsp:nvSpPr>
        <dsp:cNvPr id="0" name=""/>
        <dsp:cNvSpPr/>
      </dsp:nvSpPr>
      <dsp:spPr>
        <a:xfrm>
          <a:off x="0" y="1035488"/>
          <a:ext cx="6747310" cy="8270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5CC5F-0D7E-438D-A290-6D28C1B3EDF2}">
      <dsp:nvSpPr>
        <dsp:cNvPr id="0" name=""/>
        <dsp:cNvSpPr/>
      </dsp:nvSpPr>
      <dsp:spPr>
        <a:xfrm>
          <a:off x="250193" y="1221583"/>
          <a:ext cx="454897" cy="454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A5ED1-114D-4BE5-A41A-79565ED13248}">
      <dsp:nvSpPr>
        <dsp:cNvPr id="0" name=""/>
        <dsp:cNvSpPr/>
      </dsp:nvSpPr>
      <dsp:spPr>
        <a:xfrm>
          <a:off x="955283" y="1035488"/>
          <a:ext cx="5792026" cy="8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33" tIns="87533" rIns="87533" bIns="875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To minimize water wastage and ensure plants receive adequate water based on soil conditions</a:t>
          </a:r>
          <a:endParaRPr lang="en-US" sz="1700" kern="1200" dirty="0"/>
        </a:p>
      </dsp:txBody>
      <dsp:txXfrm>
        <a:off x="955283" y="1035488"/>
        <a:ext cx="5792026" cy="827085"/>
      </dsp:txXfrm>
    </dsp:sp>
    <dsp:sp modelId="{1CF27F44-8EFC-4852-AF9C-A4DE1F09989B}">
      <dsp:nvSpPr>
        <dsp:cNvPr id="0" name=""/>
        <dsp:cNvSpPr/>
      </dsp:nvSpPr>
      <dsp:spPr>
        <a:xfrm>
          <a:off x="0" y="2069345"/>
          <a:ext cx="6747310" cy="8270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72DE4-40AF-47FE-AFAE-F352000A3D9B}">
      <dsp:nvSpPr>
        <dsp:cNvPr id="0" name=""/>
        <dsp:cNvSpPr/>
      </dsp:nvSpPr>
      <dsp:spPr>
        <a:xfrm>
          <a:off x="250193" y="2255439"/>
          <a:ext cx="454897" cy="454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F7277-330C-40BA-AB7E-7D9F8C5B63C2}">
      <dsp:nvSpPr>
        <dsp:cNvPr id="0" name=""/>
        <dsp:cNvSpPr/>
      </dsp:nvSpPr>
      <dsp:spPr>
        <a:xfrm>
          <a:off x="955283" y="2069345"/>
          <a:ext cx="5792026" cy="8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33" tIns="87533" rIns="87533" bIns="875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allow manual and automated control of plant watering via an app.</a:t>
          </a:r>
        </a:p>
      </dsp:txBody>
      <dsp:txXfrm>
        <a:off x="955283" y="2069345"/>
        <a:ext cx="5792026" cy="827085"/>
      </dsp:txXfrm>
    </dsp:sp>
    <dsp:sp modelId="{10C8851B-B8F0-4B8E-B46D-399DCD76EA8C}">
      <dsp:nvSpPr>
        <dsp:cNvPr id="0" name=""/>
        <dsp:cNvSpPr/>
      </dsp:nvSpPr>
      <dsp:spPr>
        <a:xfrm>
          <a:off x="0" y="3103202"/>
          <a:ext cx="6747310" cy="8270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F857-EAD2-496E-AAFB-F8F8B04CE56D}">
      <dsp:nvSpPr>
        <dsp:cNvPr id="0" name=""/>
        <dsp:cNvSpPr/>
      </dsp:nvSpPr>
      <dsp:spPr>
        <a:xfrm>
          <a:off x="250193" y="3289296"/>
          <a:ext cx="454897" cy="454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89530-1D96-4FE4-8FF2-5FD8D3B4D0F6}">
      <dsp:nvSpPr>
        <dsp:cNvPr id="0" name=""/>
        <dsp:cNvSpPr/>
      </dsp:nvSpPr>
      <dsp:spPr>
        <a:xfrm>
          <a:off x="955283" y="3103202"/>
          <a:ext cx="5792026" cy="8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33" tIns="87533" rIns="87533" bIns="875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be able to view the history of the soil moisture status and the pump status.</a:t>
          </a:r>
        </a:p>
      </dsp:txBody>
      <dsp:txXfrm>
        <a:off x="955283" y="3103202"/>
        <a:ext cx="5792026" cy="827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5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C76B8-EEF9-93FA-E1A6-674D09758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28972-EDB4-494F-741E-911937538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3B9F16-CA25-8E96-AD03-9F4E90FCE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6692E-382B-86A7-BDB3-759286FA9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4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42C01-FD7F-0F3A-9C66-51F12DC4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6844AF-64FD-87A5-577E-4251BB667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A56D6F-27D6-4516-2213-D4EA7C2FE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4EE8A-A310-3749-2ADD-F1B60C19B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6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6AF18-F62E-6B08-8488-1B2A75C7B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9C5E6A-946E-303B-0C4A-90262EE1B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DB0AD1-B251-8852-F403-4203910B3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2289A-9A7A-F461-2E0D-D8597B5BB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9BE5A-E95F-72C6-FE9A-440A0D7AC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F33FD-0613-A496-5303-5193E381B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12E1F8-526B-811F-6BF6-0C7101840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B4D6D-8BB6-4FA5-7A76-F414593E7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9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70331-03D2-3217-9F78-9E2153F6C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A9998-0795-38B8-AD97-27C2C9ECED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C77F4-B492-EE8F-2147-D2B52E879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CF06F-866C-45E3-3F99-EF0055327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.bmp"/><Relationship Id="rId7" Type="http://schemas.openxmlformats.org/officeDocument/2006/relationships/hyperlink" Target="http://electronics.stackexchange.com/questions/237359/nodemcu-v2-driving-a-5v-rela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hyperlink" Target="https://www.aranacorp.com/fr/product/nodemcu-esp8266-v3-lolin/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13.jpg"/><Relationship Id="rId9" Type="http://schemas.openxmlformats.org/officeDocument/2006/relationships/hyperlink" Target="http://raspberrypi.stackexchange.com/questions/41039/sensing-soil-moisture-levels-with-the-rpi-adc-gpio-adc-usb-solutions-anyon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raspberrypi.stackexchange.com/questions/41039/sensing-soil-moisture-levels-with-the-rpi-adc-gpio-adc-usb-solutions-anyone" TargetMode="Externa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7" Type="http://schemas.openxmlformats.org/officeDocument/2006/relationships/hyperlink" Target="https://www.aranacorp.com/fr/product/nodemcu-esp8266-v3-loli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://electronics.stackexchange.com/questions/237359/nodemcu-v2-driving-a-5v-relay" TargetMode="Externa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CC2E902-7A1E-4436-016B-9EA877B36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77" y="806750"/>
            <a:ext cx="6570160" cy="5244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1927" y="833715"/>
            <a:ext cx="4234373" cy="30407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ECOFLOW</a:t>
            </a:r>
            <a:br>
              <a:rPr lang="en-US" sz="4800" dirty="0"/>
            </a:br>
            <a:r>
              <a:rPr lang="en-US" sz="1400" b="1" spc="0" dirty="0"/>
              <a:t>AUTOMATED GARDEN IRRIGATION 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416" y="4267200"/>
            <a:ext cx="3712709" cy="1937802"/>
          </a:xfrm>
        </p:spPr>
        <p:txBody>
          <a:bodyPr>
            <a:normAutofit/>
          </a:bodyPr>
          <a:lstStyle/>
          <a:p>
            <a:pPr algn="l" rtl="0" fontAlgn="base">
              <a:lnSpc>
                <a:spcPct val="20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Presented by :</a:t>
            </a:r>
          </a:p>
          <a:p>
            <a:pPr algn="l" rtl="0" fontAlgn="base"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Anisha Datta         20JE0137</a:t>
            </a:r>
          </a:p>
          <a:p>
            <a:pPr algn="l" rtl="0" fontAlgn="base">
              <a:lnSpc>
                <a:spcPct val="110000"/>
              </a:lnSpc>
            </a:pPr>
            <a:r>
              <a:rPr lang="en-US" sz="1400" dirty="0">
                <a:solidFill>
                  <a:schemeClr val="tx1"/>
                </a:solidFill>
              </a:rPr>
              <a:t>Nahush Lele           20JE0519</a:t>
            </a:r>
          </a:p>
          <a:p>
            <a:pPr algn="l" rtl="0" fontAlgn="base">
              <a:lnSpc>
                <a:spcPct val="11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Priyanshu</a:t>
            </a:r>
            <a:r>
              <a:rPr lang="en-US" sz="1400" dirty="0">
                <a:solidFill>
                  <a:schemeClr val="tx1"/>
                </a:solidFill>
              </a:rPr>
              <a:t> Maurya  20JE0728</a:t>
            </a:r>
          </a:p>
          <a:p>
            <a:pPr algn="l" rtl="0" fontAlgn="base">
              <a:lnSpc>
                <a:spcPct val="110000"/>
              </a:lnSpc>
            </a:pPr>
            <a:r>
              <a:rPr lang="en-US" sz="1400" dirty="0">
                <a:solidFill>
                  <a:schemeClr val="tx1"/>
                </a:solidFill>
              </a:rPr>
              <a:t>Satyam                  20JE0871</a:t>
            </a: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64259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6F59A-5F2B-4D73-8993-434DB7E4A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218" y="2369820"/>
            <a:ext cx="6257925" cy="261175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8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Manual watering of plants often leads to </a:t>
            </a:r>
            <a:r>
              <a:rPr lang="en-US" sz="1800" b="1" i="0" u="none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under-watering or over-watering</a:t>
            </a:r>
            <a:r>
              <a:rPr lang="en-US" sz="18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, affecting plant growth and health. This is especially problematic for individuals who are busy or frequently away from home. With the increasing need for </a:t>
            </a:r>
            <a:r>
              <a:rPr lang="en-US" sz="1800" b="1" i="0" u="none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water conservation</a:t>
            </a:r>
            <a:r>
              <a:rPr lang="en-US" sz="18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, an automated system can provide a solution that </a:t>
            </a:r>
            <a:r>
              <a:rPr lang="en-US" sz="1800" b="1" i="0" u="none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optimally manages plant watering by measuring soil moisture and delivering water only when required</a:t>
            </a:r>
            <a:r>
              <a:rPr lang="en-US" sz="18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. The system should also have an app interface for users to manually control the watering of the plants.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9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757672-F22B-6158-E708-8EDEF350C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7DD05E41-01AC-C029-DE58-AC25E4E1B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F0BF7C71-A4C5-E901-3350-8AD7A318C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31493FB3-11EC-F20E-DA7F-D7614AD4C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41FD09-29F0-8210-EB29-DBD8E8F3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D643D-211A-DC05-8C89-21E92EFA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64259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graphicFrame>
        <p:nvGraphicFramePr>
          <p:cNvPr id="9" name="Content Placeholder 8" descr="Smart Art Icons">
            <a:extLst>
              <a:ext uri="{FF2B5EF4-FFF2-40B4-BE49-F238E27FC236}">
                <a16:creationId xmlns:a16="http://schemas.microsoft.com/office/drawing/2014/main" id="{881A41D0-6F87-6E6F-564A-8E06952AA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609715"/>
              </p:ext>
            </p:extLst>
          </p:nvPr>
        </p:nvGraphicFramePr>
        <p:xfrm>
          <a:off x="4716378" y="2103120"/>
          <a:ext cx="674731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3707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763E74-B111-4F0A-990A-DC546EDB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61977-BEC4-4705-BB60-C4C0C747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1F1EFE-E608-4FCB-8DBB-12FA3AC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7DD595-7EA3-45FF-B181-2B606353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8B10FE-6408-43F6-9A62-B98F2DB0F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822" y="643464"/>
            <a:ext cx="4025029" cy="5571071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Components Required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019BCB6-70A2-1783-AC61-55CC72D38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1155773" y="874777"/>
            <a:ext cx="2137249" cy="2081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69F6EE-72B3-F5A5-3DDE-62DEA4295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68195" y="1066800"/>
            <a:ext cx="2332606" cy="1943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2925EC-2A7B-49A6-D93E-0102F5C45567}"/>
              </a:ext>
            </a:extLst>
          </p:cNvPr>
          <p:cNvSpPr txBox="1"/>
          <p:nvPr/>
        </p:nvSpPr>
        <p:spPr>
          <a:xfrm>
            <a:off x="1170198" y="2707869"/>
            <a:ext cx="213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ESP8266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25299-C59A-4539-CBDF-732E7288BE55}"/>
              </a:ext>
            </a:extLst>
          </p:cNvPr>
          <p:cNvSpPr txBox="1"/>
          <p:nvPr/>
        </p:nvSpPr>
        <p:spPr>
          <a:xfrm>
            <a:off x="4053770" y="2707869"/>
            <a:ext cx="221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5V Relay Module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BE2CCF-6ADE-DA10-B4EF-5208985309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21545" y="3550769"/>
            <a:ext cx="2434554" cy="18259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8D5FDD-EF45-A0E8-EA3D-588DC4747649}"/>
              </a:ext>
            </a:extLst>
          </p:cNvPr>
          <p:cNvSpPr txBox="1"/>
          <p:nvPr/>
        </p:nvSpPr>
        <p:spPr>
          <a:xfrm>
            <a:off x="1028701" y="5542465"/>
            <a:ext cx="2434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Soil Moisture Sensor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1B7313-E3E2-6832-9172-3D305F4C2F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6422" y="3428999"/>
            <a:ext cx="3723329" cy="18259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FD8E66-DD96-15B0-B315-C3E6B1765087}"/>
              </a:ext>
            </a:extLst>
          </p:cNvPr>
          <p:cNvSpPr txBox="1"/>
          <p:nvPr/>
        </p:nvSpPr>
        <p:spPr>
          <a:xfrm>
            <a:off x="4209226" y="5207315"/>
            <a:ext cx="2434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Water Pump &amp; Pipe</a:t>
            </a:r>
          </a:p>
        </p:txBody>
      </p:sp>
    </p:spTree>
    <p:extLst>
      <p:ext uri="{BB962C8B-B14F-4D97-AF65-F5344CB8AC3E}">
        <p14:creationId xmlns:p14="http://schemas.microsoft.com/office/powerpoint/2010/main" val="411277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785ACD-1AF9-1428-0843-EFF3D85C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A1E5F66-DCF3-7C22-9760-794134B1A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E6E14A-049D-60D4-7DD4-0D6BC4739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9EE9EF-5266-408B-B19E-379BBA954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61168A-7EB1-58B7-76D9-E639A70F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13D2A2-DC6D-CC17-5F62-D524610E2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2CE4C-B1C6-41B5-B3AA-52F4F83D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822" y="643464"/>
            <a:ext cx="4025029" cy="5571071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Components Required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295FED-5DA9-3811-ED60-F48D0FF79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16114" y="946203"/>
            <a:ext cx="2434554" cy="18259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0AD41A-F4E8-3CE3-C93B-C0B332AA586F}"/>
              </a:ext>
            </a:extLst>
          </p:cNvPr>
          <p:cNvSpPr txBox="1"/>
          <p:nvPr/>
        </p:nvSpPr>
        <p:spPr>
          <a:xfrm>
            <a:off x="1087263" y="2772119"/>
            <a:ext cx="2434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Soil Moisture Sensor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D5DC1-2344-E172-75A2-023910981415}"/>
              </a:ext>
            </a:extLst>
          </p:cNvPr>
          <p:cNvSpPr txBox="1"/>
          <p:nvPr/>
        </p:nvSpPr>
        <p:spPr>
          <a:xfrm>
            <a:off x="3684645" y="950444"/>
            <a:ext cx="3733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Detects the moisture level in the soil and outputs an analog voltage proportional to that moisture level</a:t>
            </a:r>
          </a:p>
          <a:p>
            <a:r>
              <a:rPr lang="en-US" sz="1600" dirty="0"/>
              <a:t>.</a:t>
            </a:r>
            <a:r>
              <a:rPr lang="en-US" sz="1600" b="1" dirty="0"/>
              <a:t>Connection Needs: </a:t>
            </a:r>
            <a:r>
              <a:rPr lang="en-US" sz="1600" dirty="0"/>
              <a:t>Requires a power source (5V), a ground connection, and an analog output pin to send the moisture data to the Arduino.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84E31-6F70-C170-315F-238E9A7B3F95}"/>
              </a:ext>
            </a:extLst>
          </p:cNvPr>
          <p:cNvSpPr txBox="1"/>
          <p:nvPr/>
        </p:nvSpPr>
        <p:spPr>
          <a:xfrm>
            <a:off x="1354685" y="5338222"/>
            <a:ext cx="252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Water Pump &amp; Pipe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A3FC9-9BBE-6F10-C285-0B202EA621E3}"/>
              </a:ext>
            </a:extLst>
          </p:cNvPr>
          <p:cNvSpPr txBox="1"/>
          <p:nvPr/>
        </p:nvSpPr>
        <p:spPr>
          <a:xfrm>
            <a:off x="3713496" y="3830989"/>
            <a:ext cx="3638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Delivers water to the garden when activated.</a:t>
            </a:r>
          </a:p>
          <a:p>
            <a:r>
              <a:rPr lang="en-US" sz="1600" b="1" dirty="0"/>
              <a:t>Connection Needs: </a:t>
            </a:r>
            <a:r>
              <a:rPr lang="en-US" sz="1600" dirty="0"/>
              <a:t>Is connected to the relay’s switching mechanism to receive power only when the relay is activated.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D3043-F00A-0B83-AD48-9B8589EEF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976" y="3494548"/>
            <a:ext cx="2522669" cy="18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3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777935-0D23-B867-2320-F26A5875B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A18737E-B092-73E1-E85B-84C0C0AC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FA7430-9120-FB7B-935C-565F2B0B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327C845-C2AD-4E7D-5C7F-A05CE9D84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6F7A8D7-0899-5958-38A5-E9E627EFC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772D87-EBC6-09BA-68E7-CEA66D21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C317E-647B-228C-F072-CBA0F65E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822" y="643464"/>
            <a:ext cx="4025029" cy="5571071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Components Required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B370E-3469-07CB-E6BE-9559BD272B8E}"/>
              </a:ext>
            </a:extLst>
          </p:cNvPr>
          <p:cNvSpPr txBox="1"/>
          <p:nvPr/>
        </p:nvSpPr>
        <p:spPr>
          <a:xfrm>
            <a:off x="1028701" y="5542465"/>
            <a:ext cx="2434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5V Relay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2BA54-89F7-3F56-28F8-CA649602CBF7}"/>
              </a:ext>
            </a:extLst>
          </p:cNvPr>
          <p:cNvSpPr txBox="1"/>
          <p:nvPr/>
        </p:nvSpPr>
        <p:spPr>
          <a:xfrm>
            <a:off x="3436212" y="3266612"/>
            <a:ext cx="3934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Functions as a switch to control the water pump. Since the water pump may require more current than the Arduino can directly provide, the relay safely isolates and controls the higher-power circuit.</a:t>
            </a:r>
          </a:p>
          <a:p>
            <a:r>
              <a:rPr lang="en-US" sz="1600" b="1" dirty="0"/>
              <a:t>Connection Needs: </a:t>
            </a:r>
            <a:r>
              <a:rPr lang="en-US" sz="1600" dirty="0"/>
              <a:t>Receives a digital control signal from the Arduino and connects to both the power source and the water pump circuit.</a:t>
            </a:r>
            <a:endParaRPr lang="en-IN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06DCF-721B-71D6-BF98-91B439D19515}"/>
              </a:ext>
            </a:extLst>
          </p:cNvPr>
          <p:cNvSpPr txBox="1"/>
          <p:nvPr/>
        </p:nvSpPr>
        <p:spPr>
          <a:xfrm>
            <a:off x="3456099" y="1138209"/>
            <a:ext cx="39146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Acts as the brain of the system. It reads the sensor data, decides whether watering is needed, and then sends a control signal.</a:t>
            </a:r>
          </a:p>
          <a:p>
            <a:r>
              <a:rPr lang="en-US" sz="1600" b="1" dirty="0"/>
              <a:t>Connection Needs: </a:t>
            </a:r>
            <a:r>
              <a:rPr lang="en-US" sz="1600" dirty="0"/>
              <a:t>Has analog inputs (for reading sensor data) and digital outputs (for controlling the relay).</a:t>
            </a:r>
            <a:endParaRPr lang="en-IN" sz="16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4A322F-C8AA-8A0F-628D-0C4BC09B0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8701" y="3428999"/>
            <a:ext cx="2332606" cy="194379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3D70AB-CFB1-BAAC-1A4E-F5F318D8F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1126379" y="946203"/>
            <a:ext cx="2137249" cy="20814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762576-FC5B-23B9-DBC7-70786C8D766A}"/>
              </a:ext>
            </a:extLst>
          </p:cNvPr>
          <p:cNvSpPr txBox="1"/>
          <p:nvPr/>
        </p:nvSpPr>
        <p:spPr>
          <a:xfrm>
            <a:off x="1135884" y="2842994"/>
            <a:ext cx="213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ESP8266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409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F9FC3-87B4-0009-4B8C-4DBEB91A4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E88D29-9832-711E-2FF8-2C283DD3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963C13-E1FE-3B45-102A-A808921C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F353853-E287-476D-C92D-2FCE97EDF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6EC9366-438C-515D-94F2-217A72520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36F9DA-DAD7-E47E-0657-99CE9537B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15951-0E2B-22E5-A487-9719D15F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822" y="643464"/>
            <a:ext cx="4025029" cy="5571071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Circuit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F3F2E8-22AC-8984-A6ED-475F86E0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45" y="1392911"/>
            <a:ext cx="6564906" cy="42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54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41B71D-AE33-D433-C2D7-AF3F16740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02A818-CFB3-2A38-321F-95BB19C00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BC700C-FC9F-83FA-7ABE-C6D900830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FEECF7-0711-A3F8-4BEC-1E924E5B4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DD4BC1-2651-EB0A-3E52-83228D1E5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6F6D61-3B03-DB70-1C0E-95FC81D8E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2AE33-8558-B728-7797-EFF43A22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822" y="643464"/>
            <a:ext cx="4025029" cy="5571071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Flowchart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B90F1-2277-C25A-114E-9D3F6E4CA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022" y="0"/>
            <a:ext cx="4994677" cy="684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6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Picture 8" descr="Bright Flowers">
            <a:extLst>
              <a:ext uri="{FF2B5EF4-FFF2-40B4-BE49-F238E27FC236}">
                <a16:creationId xmlns:a16="http://schemas.microsoft.com/office/drawing/2014/main" id="{E3AED392-F4FF-45D7-9A91-FD20E7E29C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949939-2C9E-4399-80BE-3FEFB064C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FC83A0-AB98-4659-ACD5-D2185007C70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B7C465-BD8F-4B6A-8925-267AB00CD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1638</TotalTime>
  <Words>398</Words>
  <Application>Microsoft Office PowerPoint</Application>
  <PresentationFormat>Widescreen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Roboto</vt:lpstr>
      <vt:lpstr>Savon</vt:lpstr>
      <vt:lpstr>ECOFLOW AUTOMATED GARDEN IRRIGATION SYSTEM</vt:lpstr>
      <vt:lpstr>PROBLEM STATEMENT</vt:lpstr>
      <vt:lpstr>OBJECTIVES</vt:lpstr>
      <vt:lpstr>Components Required</vt:lpstr>
      <vt:lpstr>Components Required</vt:lpstr>
      <vt:lpstr>Components Required</vt:lpstr>
      <vt:lpstr>Circuit Diagram</vt:lpstr>
      <vt:lpstr>Flowchart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VIVEKANANDA DATTA</dc:creator>
  <cp:lastModifiedBy>VIVEKANANDA DATTA</cp:lastModifiedBy>
  <cp:revision>3</cp:revision>
  <dcterms:created xsi:type="dcterms:W3CDTF">2025-03-03T11:57:29Z</dcterms:created>
  <dcterms:modified xsi:type="dcterms:W3CDTF">2025-04-11T10:53:19Z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