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Futura Display" charset="1" panose="020B0504050904050C04"/>
      <p:regular r:id="rId16"/>
    </p:embeddedFont>
    <p:embeddedFont>
      <p:font typeface="Lexend Deca" charset="1" panose="00000000000000000000"/>
      <p:regular r:id="rId17"/>
    </p:embeddedFont>
    <p:embeddedFont>
      <p:font typeface="Canva Sans Bold" charset="1" panose="020B0803030501040103"/>
      <p:regular r:id="rId18"/>
    </p:embeddedFont>
    <p:embeddedFont>
      <p:font typeface="Canva Sans" charset="1" panose="020B05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0">
            <a:off x="-1904918" y="-4154663"/>
            <a:ext cx="22859012" cy="1758543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1905919"/>
            <a:ext cx="16230600" cy="3609353"/>
            <a:chOff x="0" y="0"/>
            <a:chExt cx="365501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55013" cy="812800"/>
            </a:xfrm>
            <a:custGeom>
              <a:avLst/>
              <a:gdLst/>
              <a:ahLst/>
              <a:cxnLst/>
              <a:rect r="r" b="b" t="t" l="l"/>
              <a:pathLst>
                <a:path h="812800" w="3655013">
                  <a:moveTo>
                    <a:pt x="24327" y="0"/>
                  </a:moveTo>
                  <a:lnTo>
                    <a:pt x="3630686" y="0"/>
                  </a:lnTo>
                  <a:cubicBezTo>
                    <a:pt x="3644121" y="0"/>
                    <a:pt x="3655013" y="10891"/>
                    <a:pt x="3655013" y="24327"/>
                  </a:cubicBezTo>
                  <a:lnTo>
                    <a:pt x="3655013" y="788473"/>
                  </a:lnTo>
                  <a:cubicBezTo>
                    <a:pt x="3655013" y="801909"/>
                    <a:pt x="3644121" y="812800"/>
                    <a:pt x="3630686" y="812800"/>
                  </a:cubicBezTo>
                  <a:lnTo>
                    <a:pt x="24327" y="812800"/>
                  </a:lnTo>
                  <a:cubicBezTo>
                    <a:pt x="10891" y="812800"/>
                    <a:pt x="0" y="801909"/>
                    <a:pt x="0" y="78847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65501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40631" y="2655015"/>
            <a:ext cx="15606737" cy="1983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73"/>
              </a:lnSpc>
            </a:pPr>
            <a:r>
              <a:rPr lang="en-US" sz="11552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SALES DASHBOARD SUMMARY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97330" y="5781837"/>
            <a:ext cx="1409333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CLASS COMPREHENSIVE BUSINESS INSIGHTS FROM SALES DATAPRESENTATION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11663012" y="4745873"/>
            <a:ext cx="8027272" cy="805072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844901" y="2515896"/>
            <a:ext cx="7335703" cy="5188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4"/>
              </a:lnSpc>
            </a:pPr>
            <a:r>
              <a:rPr lang="en-US" sz="3289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Tools Used in Power BI:</a:t>
            </a:r>
          </a:p>
          <a:p>
            <a:pPr algn="l">
              <a:lnSpc>
                <a:spcPts val="4604"/>
              </a:lnSpc>
            </a:pPr>
          </a:p>
          <a:p>
            <a:pPr algn="l" marL="710111" indent="-355055" lvl="1">
              <a:lnSpc>
                <a:spcPts val="4604"/>
              </a:lnSpc>
              <a:buFont typeface="Arial"/>
              <a:buChar char="•"/>
            </a:pPr>
            <a:r>
              <a:rPr lang="en-US" sz="3289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Unified dashboard layout using grids and panels</a:t>
            </a:r>
          </a:p>
          <a:p>
            <a:pPr algn="l" marL="710111" indent="-355055" lvl="1">
              <a:lnSpc>
                <a:spcPts val="4604"/>
              </a:lnSpc>
              <a:buFont typeface="Arial"/>
              <a:buChar char="•"/>
            </a:pPr>
            <a:r>
              <a:rPr lang="en-US" sz="3289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Page formatting to ensure mobile/tablet compatibility</a:t>
            </a:r>
          </a:p>
          <a:p>
            <a:pPr algn="l" marL="710111" indent="-355055" lvl="1">
              <a:lnSpc>
                <a:spcPts val="4604"/>
              </a:lnSpc>
              <a:buFont typeface="Arial"/>
              <a:buChar char="•"/>
            </a:pPr>
            <a:r>
              <a:rPr lang="en-US" sz="3289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Bookmarks and filters for storytelling (if published)</a:t>
            </a:r>
          </a:p>
          <a:p>
            <a:pPr algn="l">
              <a:lnSpc>
                <a:spcPts val="4604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549716" y="2525765"/>
            <a:ext cx="7341986" cy="5960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6"/>
              </a:lnSpc>
            </a:pPr>
            <a:r>
              <a:rPr lang="en-US" sz="30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Sales/Profit Analysis:</a:t>
            </a:r>
          </a:p>
          <a:p>
            <a:pPr algn="l">
              <a:lnSpc>
                <a:spcPts val="4316"/>
              </a:lnSpc>
            </a:pPr>
          </a:p>
          <a:p>
            <a:pPr algn="l" marL="665685" indent="-332843" lvl="1">
              <a:lnSpc>
                <a:spcPts val="4316"/>
              </a:lnSpc>
              <a:buFont typeface="Arial"/>
              <a:buChar char="•"/>
            </a:pPr>
            <a:r>
              <a:rPr lang="en-US" sz="30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Strong profit despite modest order volume</a:t>
            </a:r>
          </a:p>
          <a:p>
            <a:pPr algn="l" marL="665685" indent="-332843" lvl="1">
              <a:lnSpc>
                <a:spcPts val="4316"/>
              </a:lnSpc>
              <a:buFont typeface="Arial"/>
              <a:buChar char="•"/>
            </a:pPr>
            <a:r>
              <a:rPr lang="en-US" sz="30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Payment behavior is diverse—flexibility is a strength</a:t>
            </a:r>
          </a:p>
          <a:p>
            <a:pPr algn="l" marL="665685" indent="-332843" lvl="1">
              <a:lnSpc>
                <a:spcPts val="4316"/>
              </a:lnSpc>
              <a:buFont typeface="Arial"/>
              <a:buChar char="•"/>
            </a:pPr>
            <a:r>
              <a:rPr lang="en-US" sz="30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Focus on seasonal spikes, explore low-performing months</a:t>
            </a:r>
          </a:p>
          <a:p>
            <a:pPr algn="l" marL="665685" indent="-332843" lvl="1">
              <a:lnSpc>
                <a:spcPts val="4316"/>
              </a:lnSpc>
              <a:buFont typeface="Arial"/>
              <a:buChar char="•"/>
            </a:pPr>
            <a:r>
              <a:rPr lang="en-US" sz="30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Furniture and EMI need strategic improvement</a:t>
            </a:r>
          </a:p>
          <a:p>
            <a:pPr algn="l">
              <a:lnSpc>
                <a:spcPts val="4316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792147" y="554036"/>
            <a:ext cx="6185411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DA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Summary </a:t>
            </a:r>
            <a:r>
              <a:rPr lang="en-US" b="true" sz="4999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&amp; Insight</a:t>
            </a:r>
            <a:r>
              <a:rPr lang="en-US" b="true" sz="4999">
                <a:solidFill>
                  <a:srgbClr val="DA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2830939"/>
            <a:ext cx="19344569" cy="5746320"/>
            <a:chOff x="0" y="0"/>
            <a:chExt cx="4356256" cy="1294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1294029"/>
            </a:xfrm>
            <a:custGeom>
              <a:avLst/>
              <a:gdLst/>
              <a:ahLst/>
              <a:cxnLst/>
              <a:rect r="r" b="b" t="t" l="l"/>
              <a:pathLst>
                <a:path h="1294029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1294029"/>
                  </a:lnTo>
                  <a:lnTo>
                    <a:pt x="0" y="1294029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13321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14350" y="4617328"/>
            <a:ext cx="17259300" cy="5296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13"/>
              </a:lnSpc>
              <a:spcBef>
                <a:spcPct val="0"/>
              </a:spcBef>
            </a:pPr>
            <a:r>
              <a:rPr lang="en-US" sz="3366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Tools Us</a:t>
            </a:r>
            <a:r>
              <a:rPr lang="en-US" sz="3366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ed in Power BI:</a:t>
            </a:r>
          </a:p>
          <a:p>
            <a:pPr algn="just" marL="726859" indent="-363429" lvl="1">
              <a:lnSpc>
                <a:spcPts val="4713"/>
              </a:lnSpc>
              <a:spcBef>
                <a:spcPct val="0"/>
              </a:spcBef>
              <a:buFont typeface="Arial"/>
              <a:buChar char="•"/>
            </a:pPr>
            <a:r>
              <a:rPr lang="en-US" sz="3366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Card Visuals for KPIs (Profit, Sales, Quantity, Orders)</a:t>
            </a:r>
          </a:p>
          <a:p>
            <a:pPr algn="just" marL="726859" indent="-363429" lvl="1">
              <a:lnSpc>
                <a:spcPts val="4713"/>
              </a:lnSpc>
              <a:spcBef>
                <a:spcPct val="0"/>
              </a:spcBef>
              <a:buFont typeface="Arial"/>
              <a:buChar char="•"/>
            </a:pPr>
            <a:r>
              <a:rPr lang="en-US" sz="3366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Measure fields using DAX: SUM(SalesAmount), SUM(Profit), etc.</a:t>
            </a:r>
          </a:p>
          <a:p>
            <a:pPr algn="just">
              <a:lnSpc>
                <a:spcPts val="4713"/>
              </a:lnSpc>
              <a:spcBef>
                <a:spcPct val="0"/>
              </a:spcBef>
            </a:pPr>
          </a:p>
          <a:p>
            <a:pPr algn="just">
              <a:lnSpc>
                <a:spcPts val="4713"/>
              </a:lnSpc>
              <a:spcBef>
                <a:spcPct val="0"/>
              </a:spcBef>
            </a:pPr>
            <a:r>
              <a:rPr lang="en-US" sz="3366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Sales/Profit Analysis:</a:t>
            </a:r>
          </a:p>
          <a:p>
            <a:pPr algn="just" marL="726859" indent="-363429" lvl="1">
              <a:lnSpc>
                <a:spcPts val="4713"/>
              </a:lnSpc>
              <a:spcBef>
                <a:spcPct val="0"/>
              </a:spcBef>
              <a:buFont typeface="Arial"/>
              <a:buChar char="•"/>
            </a:pPr>
            <a:r>
              <a:rPr lang="en-US" sz="3366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High total profit (₹756K) indicates profitability</a:t>
            </a:r>
          </a:p>
          <a:p>
            <a:pPr algn="just" marL="726859" indent="-363429" lvl="1">
              <a:lnSpc>
                <a:spcPts val="4713"/>
              </a:lnSpc>
              <a:spcBef>
                <a:spcPct val="0"/>
              </a:spcBef>
              <a:buFont typeface="Arial"/>
              <a:buChar char="•"/>
            </a:pPr>
            <a:r>
              <a:rPr lang="en-US" sz="3366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Moderate order count (547) suggests fewer, high-value transactions</a:t>
            </a:r>
          </a:p>
          <a:p>
            <a:pPr algn="just" marL="726859" indent="-363429" lvl="1">
              <a:lnSpc>
                <a:spcPts val="4713"/>
              </a:lnSpc>
              <a:spcBef>
                <a:spcPct val="0"/>
              </a:spcBef>
              <a:buFont typeface="Arial"/>
              <a:buChar char="•"/>
            </a:pPr>
            <a:r>
              <a:rPr lang="en-US" sz="3366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Average order value and quantity hint at possible B2B sales</a:t>
            </a:r>
          </a:p>
          <a:p>
            <a:pPr algn="just">
              <a:lnSpc>
                <a:spcPts val="4713"/>
              </a:lnSpc>
              <a:spcBef>
                <a:spcPct val="0"/>
              </a:spcBef>
            </a:pP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3619140" y="-382454"/>
            <a:ext cx="5093535" cy="509609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14350" y="3399121"/>
            <a:ext cx="7475656" cy="763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2"/>
              </a:lnSpc>
            </a:pPr>
            <a:r>
              <a:rPr lang="en-US" b="true" sz="2209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   : Power BI f</a:t>
            </a:r>
            <a:r>
              <a:rPr lang="en-US" b="true" sz="2209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 data visualization and analysis</a:t>
            </a:r>
          </a:p>
          <a:p>
            <a:pPr algn="l">
              <a:lnSpc>
                <a:spcPts val="3092"/>
              </a:lnSpc>
              <a:spcBef>
                <a:spcPct val="0"/>
              </a:spcBef>
            </a:pPr>
            <a:r>
              <a:rPr lang="en-US" b="true" sz="2209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Source:  Sales dataset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0631" y="1644740"/>
            <a:ext cx="8373369" cy="986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62"/>
              </a:lnSpc>
              <a:spcBef>
                <a:spcPct val="0"/>
              </a:spcBef>
            </a:pPr>
            <a:r>
              <a:rPr lang="en-US" sz="575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Key Metrics Overview: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8284" y="0"/>
            <a:ext cx="19344569" cy="2963140"/>
            <a:chOff x="0" y="0"/>
            <a:chExt cx="4356256" cy="6672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667277"/>
            </a:xfrm>
            <a:custGeom>
              <a:avLst/>
              <a:gdLst/>
              <a:ahLst/>
              <a:cxnLst/>
              <a:rect r="r" b="b" t="t" l="l"/>
              <a:pathLst>
                <a:path h="66727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667277"/>
                  </a:lnTo>
                  <a:lnTo>
                    <a:pt x="0" y="667277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356256" cy="7434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58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600679" y="7030260"/>
            <a:ext cx="5275204" cy="527520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537547" y="754981"/>
            <a:ext cx="7936449" cy="793644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3121218"/>
            <a:ext cx="9399194" cy="939919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854822" y="2830242"/>
            <a:ext cx="3491713" cy="3491713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1028700" y="1068184"/>
            <a:ext cx="8115300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</a:t>
            </a:r>
            <a:r>
              <a:rPr lang="en-US" b="true" sz="49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b="true" sz="49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</a:t>
            </a:r>
            <a:r>
              <a:rPr lang="en-US" b="true" sz="49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49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Quan</a:t>
            </a:r>
            <a:r>
              <a:rPr lang="en-US" b="true" sz="49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</a:t>
            </a:r>
            <a:r>
              <a:rPr lang="en-US" b="true" sz="49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</a:t>
            </a:r>
            <a:r>
              <a:rPr lang="en-US" b="true" sz="49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49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by Stat</a:t>
            </a:r>
            <a:r>
              <a:rPr lang="en-US" b="true" sz="49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7826" y="4744412"/>
            <a:ext cx="8401368" cy="4921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6"/>
              </a:lnSpc>
            </a:pPr>
            <a:r>
              <a:rPr lang="en-US" sz="348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Used in Power BI:</a:t>
            </a:r>
          </a:p>
          <a:p>
            <a:pPr algn="l" marL="752064" indent="-376032" lvl="1">
              <a:lnSpc>
                <a:spcPts val="4876"/>
              </a:lnSpc>
              <a:spcBef>
                <a:spcPct val="0"/>
              </a:spcBef>
              <a:buFont typeface="Arial"/>
              <a:buChar char="•"/>
            </a:pPr>
            <a:r>
              <a:rPr lang="en-US" sz="348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Bar Chart using </a:t>
            </a:r>
            <a:r>
              <a:rPr lang="en-US" sz="348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Stat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 (Axis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and SUM(Quantity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</a:t>
            </a:r>
          </a:p>
          <a:p>
            <a:pPr algn="l" marL="752064" indent="-376032" lvl="1">
              <a:lnSpc>
                <a:spcPts val="4876"/>
              </a:lnSpc>
              <a:spcBef>
                <a:spcPct val="0"/>
              </a:spcBef>
              <a:buFont typeface="Arial"/>
              <a:buChar char="•"/>
            </a:pP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Sort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by 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value to highlight top contributors</a:t>
            </a:r>
          </a:p>
          <a:p>
            <a:pPr algn="l" marL="752064" indent="-376032" lvl="1">
              <a:lnSpc>
                <a:spcPts val="4876"/>
              </a:lnSpc>
              <a:spcBef>
                <a:spcPct val="0"/>
              </a:spcBef>
              <a:buFont typeface="Arial"/>
              <a:buChar char="•"/>
            </a:pP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 cleaning in Power Query Editor 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 form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r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egions</a:t>
            </a:r>
          </a:p>
          <a:p>
            <a:pPr algn="l" marL="0" indent="0" lvl="0">
              <a:lnSpc>
                <a:spcPts val="4876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1637149" y="1925680"/>
            <a:ext cx="6175207" cy="6270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2"/>
              </a:lnSpc>
            </a:pPr>
            <a:r>
              <a:rPr lang="en-US" sz="3265" b="true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Sales/Profit Analysis:</a:t>
            </a:r>
          </a:p>
          <a:p>
            <a:pPr algn="l" marL="705117" indent="-352558" lvl="1">
              <a:lnSpc>
                <a:spcPts val="4572"/>
              </a:lnSpc>
              <a:spcBef>
                <a:spcPct val="0"/>
              </a:spcBef>
              <a:buFont typeface="Arial"/>
              <a:buChar char="•"/>
            </a:pPr>
            <a:r>
              <a:rPr lang="en-US" sz="3265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New Yo</a:t>
            </a:r>
            <a:r>
              <a:rPr lang="en-US" sz="3265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rk, Californi</a:t>
            </a:r>
            <a:r>
              <a:rPr lang="en-US" sz="3265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a,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 and Ohio a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e th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 top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 3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 contributors</a:t>
            </a:r>
          </a:p>
          <a:p>
            <a:pPr algn="l" marL="705117" indent="-352558" lvl="1">
              <a:lnSpc>
                <a:spcPts val="4572"/>
              </a:lnSpc>
              <a:spcBef>
                <a:spcPct val="0"/>
              </a:spcBef>
              <a:buFont typeface="Arial"/>
              <a:buChar char="•"/>
            </a:pP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High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 c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onc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ntr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 of sales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 in 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east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er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and c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nt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al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US</a:t>
            </a:r>
          </a:p>
          <a:p>
            <a:pPr algn="l" marL="705117" indent="-352558" lvl="1">
              <a:lnSpc>
                <a:spcPts val="4572"/>
              </a:lnSpc>
              <a:spcBef>
                <a:spcPct val="0"/>
              </a:spcBef>
              <a:buFont typeface="Arial"/>
              <a:buChar char="•"/>
            </a:pP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Opp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or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tunity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 to 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bo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st engage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en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t 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in T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exas and Illinois</a:t>
            </a:r>
          </a:p>
          <a:p>
            <a:pPr algn="l" marL="0" indent="0" lvl="0">
              <a:lnSpc>
                <a:spcPts val="457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8284" y="0"/>
            <a:ext cx="19344569" cy="2963140"/>
            <a:chOff x="0" y="0"/>
            <a:chExt cx="4356256" cy="6672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667277"/>
            </a:xfrm>
            <a:custGeom>
              <a:avLst/>
              <a:gdLst/>
              <a:ahLst/>
              <a:cxnLst/>
              <a:rect r="r" b="b" t="t" l="l"/>
              <a:pathLst>
                <a:path h="66727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667277"/>
                  </a:lnTo>
                  <a:lnTo>
                    <a:pt x="0" y="667277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356256" cy="7434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587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600679" y="7030260"/>
            <a:ext cx="5275204" cy="527520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537547" y="754981"/>
            <a:ext cx="7936449" cy="793644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3121218"/>
            <a:ext cx="9399194" cy="939919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854822" y="2830242"/>
            <a:ext cx="3491713" cy="3491713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1028700" y="1068184"/>
            <a:ext cx="8115300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Profit vs Sal</a:t>
            </a:r>
            <a:r>
              <a:rPr lang="en-US" b="true" sz="49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 by </a:t>
            </a:r>
            <a:r>
              <a:rPr lang="en-US" b="true" sz="49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Ci</a:t>
            </a:r>
            <a:r>
              <a:rPr lang="en-US" b="true" sz="49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b="true" sz="49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7826" y="4744412"/>
            <a:ext cx="8401368" cy="4921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6"/>
              </a:lnSpc>
            </a:pPr>
            <a:r>
              <a:rPr lang="en-US" sz="348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Used in Power BI:</a:t>
            </a:r>
          </a:p>
          <a:p>
            <a:pPr algn="l" marL="752064" indent="-376032" lvl="1">
              <a:lnSpc>
                <a:spcPts val="4876"/>
              </a:lnSpc>
              <a:spcBef>
                <a:spcPct val="0"/>
              </a:spcBef>
              <a:buFont typeface="Arial"/>
              <a:buChar char="•"/>
            </a:pPr>
            <a:r>
              <a:rPr lang="en-US" sz="348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Sc</a:t>
            </a:r>
            <a:r>
              <a:rPr lang="en-US" sz="348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atter Chart with X-axis = </a:t>
            </a:r>
            <a:r>
              <a:rPr lang="en-US" sz="348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Sal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es Amount, Y-axis = Profit</a:t>
            </a:r>
          </a:p>
          <a:p>
            <a:pPr algn="l" marL="752064" indent="-376032" lvl="1">
              <a:lnSpc>
                <a:spcPts val="4876"/>
              </a:lnSpc>
              <a:spcBef>
                <a:spcPct val="0"/>
              </a:spcBef>
              <a:buFont typeface="Arial"/>
              <a:buChar char="•"/>
            </a:pP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Tooltip customizations to show value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er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cit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y</a:t>
            </a:r>
          </a:p>
          <a:p>
            <a:pPr algn="l" marL="752064" indent="-376032" lvl="1">
              <a:lnSpc>
                <a:spcPts val="4876"/>
              </a:lnSpc>
              <a:spcBef>
                <a:spcPct val="0"/>
              </a:spcBef>
              <a:buFont typeface="Arial"/>
              <a:buChar char="•"/>
            </a:pP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Size 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nd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c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lor u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ed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to 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indica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 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lume/va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483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ation</a:t>
            </a:r>
          </a:p>
          <a:p>
            <a:pPr algn="l" marL="0" indent="0" lvl="0">
              <a:lnSpc>
                <a:spcPts val="4876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1637149" y="1925680"/>
            <a:ext cx="6175207" cy="6270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2"/>
              </a:lnSpc>
            </a:pPr>
            <a:r>
              <a:rPr lang="en-US" sz="3265" b="true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Sales/Profit Analysis:</a:t>
            </a:r>
          </a:p>
          <a:p>
            <a:pPr algn="l" marL="705117" indent="-352558" lvl="1">
              <a:lnSpc>
                <a:spcPts val="4572"/>
              </a:lnSpc>
              <a:spcBef>
                <a:spcPct val="0"/>
              </a:spcBef>
              <a:buFont typeface="Arial"/>
              <a:buChar char="•"/>
            </a:pPr>
            <a:r>
              <a:rPr lang="en-US" sz="3265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Positive co</a:t>
            </a:r>
            <a:r>
              <a:rPr lang="en-US" sz="3265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rrelation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 observed: higher sales = higher profits</a:t>
            </a:r>
          </a:p>
          <a:p>
            <a:pPr algn="l" marL="705117" indent="-352558" lvl="1">
              <a:lnSpc>
                <a:spcPts val="4572"/>
              </a:lnSpc>
              <a:spcBef>
                <a:spcPct val="0"/>
              </a:spcBef>
              <a:buFont typeface="Arial"/>
              <a:buChar char="•"/>
            </a:pP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A few cities are underperform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g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 in 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pr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of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it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es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p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ite de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en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 sa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les</a:t>
            </a:r>
          </a:p>
          <a:p>
            <a:pPr algn="l" marL="705117" indent="-352558" lvl="1">
              <a:lnSpc>
                <a:spcPts val="4572"/>
              </a:lnSpc>
              <a:spcBef>
                <a:spcPct val="0"/>
              </a:spcBef>
              <a:buFont typeface="Arial"/>
              <a:buChar char="•"/>
            </a:pP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deal citi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es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 for fo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cus: th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os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e wi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h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hi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g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h r</a:t>
            </a:r>
            <a:r>
              <a:rPr lang="en-US" sz="3265" strike="noStrike" u="none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eturns and efficiency</a:t>
            </a:r>
          </a:p>
          <a:p>
            <a:pPr algn="l" marL="0" indent="0" lvl="0">
              <a:lnSpc>
                <a:spcPts val="457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190718" y="636113"/>
            <a:ext cx="9264014" cy="925925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732824" y="554036"/>
            <a:ext cx="8299099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Ord</a:t>
            </a:r>
            <a:r>
              <a:rPr lang="en-US" b="true" sz="49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ers by </a:t>
            </a:r>
            <a:r>
              <a:rPr lang="en-US" b="true" sz="49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</a:t>
            </a:r>
            <a:r>
              <a:rPr lang="en-US" b="true" sz="49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  <a:r>
              <a:rPr lang="en-US" b="true" sz="49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ymen</a:t>
            </a:r>
            <a:r>
              <a:rPr lang="en-US" b="true" sz="49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b="true" sz="49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Mod</a:t>
            </a:r>
            <a:r>
              <a:rPr lang="en-US" b="true" sz="49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 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68411" y="3547218"/>
            <a:ext cx="13719589" cy="2889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2"/>
              </a:lnSpc>
            </a:pPr>
            <a:r>
              <a:rPr lang="en-US" sz="328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Used in Power BI:</a:t>
            </a:r>
          </a:p>
          <a:p>
            <a:pPr algn="l" marL="708295" indent="-354147" lvl="1">
              <a:lnSpc>
                <a:spcPts val="4592"/>
              </a:lnSpc>
              <a:spcBef>
                <a:spcPct val="0"/>
              </a:spcBef>
              <a:buFont typeface="Arial"/>
              <a:buChar char="•"/>
            </a:pPr>
            <a:r>
              <a:rPr lang="en-US" sz="328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Bar Chart using </a:t>
            </a:r>
            <a:r>
              <a:rPr lang="en-US" sz="328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Stat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 (Axis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and SUM(Quantity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</a:t>
            </a:r>
          </a:p>
          <a:p>
            <a:pPr algn="l" marL="708295" indent="-354147" lvl="1">
              <a:lnSpc>
                <a:spcPts val="4592"/>
              </a:lnSpc>
              <a:spcBef>
                <a:spcPct val="0"/>
              </a:spcBef>
              <a:buFont typeface="Arial"/>
              <a:buChar char="•"/>
            </a:pP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Sort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by 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value to highlight top contributors</a:t>
            </a:r>
          </a:p>
          <a:p>
            <a:pPr algn="l" marL="708295" indent="-354147" lvl="1">
              <a:lnSpc>
                <a:spcPts val="4592"/>
              </a:lnSpc>
              <a:spcBef>
                <a:spcPct val="0"/>
              </a:spcBef>
              <a:buFont typeface="Arial"/>
              <a:buChar char="•"/>
            </a:pP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 cleaning in Power Query Editor 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 form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r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egions</a:t>
            </a:r>
          </a:p>
          <a:p>
            <a:pPr algn="l" marL="0" indent="0" lvl="0">
              <a:lnSpc>
                <a:spcPts val="4592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568411" y="6379354"/>
            <a:ext cx="13650664" cy="2878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2"/>
              </a:lnSpc>
            </a:pPr>
            <a:r>
              <a:rPr lang="en-US" sz="328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Sales/Profit Analysis:</a:t>
            </a:r>
          </a:p>
          <a:p>
            <a:pPr algn="l" marL="708296" indent="-354148" lvl="1">
              <a:lnSpc>
                <a:spcPts val="4592"/>
              </a:lnSpc>
              <a:spcBef>
                <a:spcPct val="0"/>
              </a:spcBef>
              <a:buFont typeface="Arial"/>
              <a:buChar char="•"/>
            </a:pPr>
            <a:r>
              <a:rPr lang="en-US" sz="328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Debit</a:t>
            </a:r>
            <a:r>
              <a:rPr lang="en-US" sz="328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Card is </a:t>
            </a:r>
            <a:r>
              <a:rPr lang="en-US" sz="328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most common m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ethod (21.67%)</a:t>
            </a:r>
          </a:p>
          <a:p>
            <a:pPr algn="l" marL="708296" indent="-354148" lvl="1">
              <a:lnSpc>
                <a:spcPts val="4592"/>
              </a:lnSpc>
              <a:spcBef>
                <a:spcPct val="0"/>
              </a:spcBef>
              <a:buFont typeface="Arial"/>
              <a:buChar char="•"/>
            </a:pP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COD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and UPI are used almost equally</a:t>
            </a:r>
          </a:p>
          <a:p>
            <a:pPr algn="l" marL="708296" indent="-354148" lvl="1">
              <a:lnSpc>
                <a:spcPts val="4592"/>
              </a:lnSpc>
              <a:spcBef>
                <a:spcPct val="0"/>
              </a:spcBef>
              <a:buFont typeface="Arial"/>
              <a:buChar char="•"/>
            </a:pP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EMI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is lea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 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— p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tent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 to 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ntr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od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uce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aw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ar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ss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</a:t>
            </a:r>
            <a:r>
              <a:rPr lang="en-US" sz="328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aigns</a:t>
            </a:r>
          </a:p>
          <a:p>
            <a:pPr algn="l" marL="0" indent="0" lvl="0">
              <a:lnSpc>
                <a:spcPts val="459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9878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37152" y="2626188"/>
            <a:ext cx="6849276" cy="5802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56"/>
              </a:lnSpc>
            </a:pPr>
            <a:r>
              <a:rPr lang="en-US" sz="36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Tools Used in Power BI:</a:t>
            </a:r>
          </a:p>
          <a:p>
            <a:pPr algn="just">
              <a:lnSpc>
                <a:spcPts val="5156"/>
              </a:lnSpc>
            </a:pPr>
          </a:p>
          <a:p>
            <a:pPr algn="just" marL="795222" indent="-397611" lvl="1">
              <a:lnSpc>
                <a:spcPts val="5156"/>
              </a:lnSpc>
              <a:buFont typeface="Arial"/>
              <a:buChar char="•"/>
            </a:pPr>
            <a:r>
              <a:rPr lang="en-US" sz="36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Line Chart with Year on X-axis, SUM(Profit) on Y-axis</a:t>
            </a:r>
          </a:p>
          <a:p>
            <a:pPr algn="just" marL="795222" indent="-397611" lvl="1">
              <a:lnSpc>
                <a:spcPts val="5156"/>
              </a:lnSpc>
              <a:buFont typeface="Arial"/>
              <a:buChar char="•"/>
            </a:pPr>
            <a:r>
              <a:rPr lang="en-US" sz="36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Calculated column for extracting Year from date</a:t>
            </a:r>
          </a:p>
          <a:p>
            <a:pPr algn="just" marL="795222" indent="-397611" lvl="1">
              <a:lnSpc>
                <a:spcPts val="5156"/>
              </a:lnSpc>
              <a:buFont typeface="Arial"/>
              <a:buChar char="•"/>
            </a:pPr>
            <a:r>
              <a:rPr lang="en-US" sz="36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Custom color themes for readability</a:t>
            </a:r>
          </a:p>
          <a:p>
            <a:pPr algn="just">
              <a:lnSpc>
                <a:spcPts val="5156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27676" y="2635713"/>
            <a:ext cx="6807579" cy="6365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96"/>
              </a:lnSpc>
            </a:pPr>
            <a:r>
              <a:rPr lang="en-US" sz="32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Sales/Profit Analysis:</a:t>
            </a:r>
          </a:p>
          <a:p>
            <a:pPr algn="just">
              <a:lnSpc>
                <a:spcPts val="4596"/>
              </a:lnSpc>
            </a:pPr>
          </a:p>
          <a:p>
            <a:pPr algn="just" marL="708864" indent="-354432" lvl="1">
              <a:lnSpc>
                <a:spcPts val="4596"/>
              </a:lnSpc>
              <a:buFont typeface="Arial"/>
              <a:buChar char="•"/>
            </a:pPr>
            <a:r>
              <a:rPr lang="en-US" sz="32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Profits remained stable until 2023</a:t>
            </a:r>
          </a:p>
          <a:p>
            <a:pPr algn="just" marL="708864" indent="-354432" lvl="1">
              <a:lnSpc>
                <a:spcPts val="4596"/>
              </a:lnSpc>
              <a:buFont typeface="Arial"/>
              <a:buChar char="•"/>
            </a:pPr>
            <a:r>
              <a:rPr lang="en-US" sz="32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Drop in 2024 may signal operational issues or market shifts</a:t>
            </a:r>
          </a:p>
          <a:p>
            <a:pPr algn="just" marL="708864" indent="-354432" lvl="1">
              <a:lnSpc>
                <a:spcPts val="4596"/>
              </a:lnSpc>
              <a:buFont typeface="Arial"/>
              <a:buChar char="•"/>
            </a:pPr>
            <a:r>
              <a:rPr lang="en-US" sz="32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Partial recovery in 2025—explore what strategies worked</a:t>
            </a:r>
          </a:p>
          <a:p>
            <a:pPr algn="just">
              <a:lnSpc>
                <a:spcPts val="4596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086350" y="554036"/>
            <a:ext cx="8115300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Profit Trend </a:t>
            </a:r>
            <a:r>
              <a:rPr lang="en-US" b="true" sz="4999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 Year</a:t>
            </a:r>
            <a:r>
              <a:rPr lang="en-US" b="true" sz="4999" strike="noStrike" u="none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67939" y="-462868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683891" y="2495338"/>
            <a:ext cx="7814220" cy="6450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6"/>
              </a:lnSpc>
            </a:pPr>
            <a:r>
              <a:rPr lang="en-US" sz="36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Sales/Profit Analysis:</a:t>
            </a:r>
          </a:p>
          <a:p>
            <a:pPr algn="l">
              <a:lnSpc>
                <a:spcPts val="5156"/>
              </a:lnSpc>
            </a:pPr>
          </a:p>
          <a:p>
            <a:pPr algn="l" marL="795222" indent="-397611" lvl="1">
              <a:lnSpc>
                <a:spcPts val="5156"/>
              </a:lnSpc>
              <a:buFont typeface="Arial"/>
              <a:buChar char="•"/>
            </a:pPr>
            <a:r>
              <a:rPr lang="en-US" sz="36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April, June, and December are peak sales months</a:t>
            </a:r>
          </a:p>
          <a:p>
            <a:pPr algn="l" marL="795222" indent="-397611" lvl="1">
              <a:lnSpc>
                <a:spcPts val="5156"/>
              </a:lnSpc>
              <a:buFont typeface="Arial"/>
              <a:buChar char="•"/>
            </a:pPr>
            <a:r>
              <a:rPr lang="en-US" sz="36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September has the lowest sales—target for improvement</a:t>
            </a:r>
          </a:p>
          <a:p>
            <a:pPr algn="l" marL="795222" indent="-397611" lvl="1">
              <a:lnSpc>
                <a:spcPts val="5156"/>
              </a:lnSpc>
              <a:buFont typeface="Arial"/>
              <a:buChar char="•"/>
            </a:pPr>
            <a:r>
              <a:rPr lang="en-US" sz="36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Seasonal marketing campaigns can increase consistency</a:t>
            </a:r>
          </a:p>
          <a:p>
            <a:pPr algn="l">
              <a:lnSpc>
                <a:spcPts val="5156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495338"/>
            <a:ext cx="6503090" cy="6615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9"/>
              </a:lnSpc>
            </a:pPr>
            <a:r>
              <a:rPr lang="en-US" sz="34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Tools Used in Power BI:</a:t>
            </a:r>
          </a:p>
          <a:p>
            <a:pPr algn="l">
              <a:lnSpc>
                <a:spcPts val="4809"/>
              </a:lnSpc>
            </a:pPr>
          </a:p>
          <a:p>
            <a:pPr algn="l" marL="741687" indent="-370843" lvl="1">
              <a:lnSpc>
                <a:spcPts val="4809"/>
              </a:lnSpc>
              <a:buFont typeface="Arial"/>
              <a:buChar char="•"/>
            </a:pPr>
            <a:r>
              <a:rPr lang="en-US" sz="34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Area Chart with Month on X-axis, SUM(SalesAmount) on Y</a:t>
            </a:r>
          </a:p>
          <a:p>
            <a:pPr algn="l" marL="741687" indent="-370843" lvl="1">
              <a:lnSpc>
                <a:spcPts val="4809"/>
              </a:lnSpc>
              <a:buFont typeface="Arial"/>
              <a:buChar char="•"/>
            </a:pPr>
            <a:r>
              <a:rPr lang="en-US" sz="34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Date hierarchy enabled, filtered to Month level</a:t>
            </a:r>
          </a:p>
          <a:p>
            <a:pPr algn="l" marL="741687" indent="-370843" lvl="1">
              <a:lnSpc>
                <a:spcPts val="4809"/>
              </a:lnSpc>
              <a:buFont typeface="Arial"/>
              <a:buChar char="•"/>
            </a:pPr>
            <a:r>
              <a:rPr lang="en-US" sz="34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Smooth visuals using transparency and color gradient</a:t>
            </a:r>
          </a:p>
          <a:p>
            <a:pPr algn="l">
              <a:lnSpc>
                <a:spcPts val="480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359013" y="544513"/>
            <a:ext cx="896570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Monthly </a:t>
            </a:r>
            <a:r>
              <a:rPr lang="en-US" b="true" sz="5000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Produ</a:t>
            </a:r>
            <a:r>
              <a:rPr lang="en-US" b="true" sz="5000">
                <a:solidFill>
                  <a:srgbClr val="DA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ct Sales Trend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9878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37152" y="2626188"/>
            <a:ext cx="6849276" cy="5802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56"/>
              </a:lnSpc>
            </a:pPr>
            <a:r>
              <a:rPr lang="en-US" sz="36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Tools Used in Power BI:</a:t>
            </a:r>
          </a:p>
          <a:p>
            <a:pPr algn="just">
              <a:lnSpc>
                <a:spcPts val="5156"/>
              </a:lnSpc>
            </a:pPr>
          </a:p>
          <a:p>
            <a:pPr algn="just" marL="795222" indent="-397611" lvl="1">
              <a:lnSpc>
                <a:spcPts val="5156"/>
              </a:lnSpc>
              <a:buFont typeface="Arial"/>
              <a:buChar char="•"/>
            </a:pPr>
            <a:r>
              <a:rPr lang="en-US" sz="36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Pie Chart with Category and SUM(SalesAmount)</a:t>
            </a:r>
          </a:p>
          <a:p>
            <a:pPr algn="just" marL="795222" indent="-397611" lvl="1">
              <a:lnSpc>
                <a:spcPts val="5156"/>
              </a:lnSpc>
              <a:buFont typeface="Arial"/>
              <a:buChar char="•"/>
            </a:pPr>
            <a:r>
              <a:rPr lang="en-US" sz="36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Customized slice colors for visual distinction</a:t>
            </a:r>
          </a:p>
          <a:p>
            <a:pPr algn="just" marL="795222" indent="-397611" lvl="1">
              <a:lnSpc>
                <a:spcPts val="5156"/>
              </a:lnSpc>
              <a:buFont typeface="Arial"/>
              <a:buChar char="•"/>
            </a:pPr>
            <a:r>
              <a:rPr lang="en-US" sz="36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Used category dimension table for clean joins</a:t>
            </a:r>
          </a:p>
          <a:p>
            <a:pPr algn="just">
              <a:lnSpc>
                <a:spcPts val="5156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27676" y="2635713"/>
            <a:ext cx="6807579" cy="6365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96"/>
              </a:lnSpc>
            </a:pPr>
            <a:r>
              <a:rPr lang="en-US" sz="32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Sales/Profit Analysis:</a:t>
            </a:r>
          </a:p>
          <a:p>
            <a:pPr algn="just">
              <a:lnSpc>
                <a:spcPts val="4596"/>
              </a:lnSpc>
            </a:pPr>
          </a:p>
          <a:p>
            <a:pPr algn="just" marL="708864" indent="-354432" lvl="1">
              <a:lnSpc>
                <a:spcPts val="4596"/>
              </a:lnSpc>
              <a:buFont typeface="Arial"/>
              <a:buChar char="•"/>
            </a:pPr>
            <a:r>
              <a:rPr lang="en-US" sz="32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Office Supplies dominate (60.62%)—likely large corporate buyers</a:t>
            </a:r>
          </a:p>
          <a:p>
            <a:pPr algn="just" marL="708864" indent="-354432" lvl="1">
              <a:lnSpc>
                <a:spcPts val="4596"/>
              </a:lnSpc>
              <a:buFont typeface="Arial"/>
              <a:buChar char="•"/>
            </a:pPr>
            <a:r>
              <a:rPr lang="en-US" sz="32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Electronics perform well, furniture underperforms</a:t>
            </a:r>
          </a:p>
          <a:p>
            <a:pPr algn="just" marL="708864" indent="-354432" lvl="1">
              <a:lnSpc>
                <a:spcPts val="4596"/>
              </a:lnSpc>
              <a:buFont typeface="Arial"/>
              <a:buChar char="•"/>
            </a:pPr>
            <a:r>
              <a:rPr lang="en-US" sz="32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Consider bundling furniture with electronics or targeting new segments</a:t>
            </a:r>
          </a:p>
          <a:p>
            <a:pPr algn="just">
              <a:lnSpc>
                <a:spcPts val="4596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689353" y="554036"/>
            <a:ext cx="8390998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DA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 by Prod</a:t>
            </a:r>
            <a:r>
              <a:rPr lang="en-US" b="true" sz="4999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uct Category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67939" y="-462868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683891" y="2495338"/>
            <a:ext cx="7814220" cy="7097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6"/>
              </a:lnSpc>
            </a:pPr>
            <a:r>
              <a:rPr lang="en-US" sz="36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Sales/Profit Analysis:</a:t>
            </a:r>
          </a:p>
          <a:p>
            <a:pPr algn="l">
              <a:lnSpc>
                <a:spcPts val="5156"/>
              </a:lnSpc>
            </a:pPr>
          </a:p>
          <a:p>
            <a:pPr algn="l" marL="795222" indent="-397611" lvl="1">
              <a:lnSpc>
                <a:spcPts val="5156"/>
              </a:lnSpc>
              <a:buFont typeface="Arial"/>
              <a:buChar char="•"/>
            </a:pPr>
            <a:r>
              <a:rPr lang="en-US" sz="36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These filters allow interactive exploration of customer preferences</a:t>
            </a:r>
          </a:p>
          <a:p>
            <a:pPr algn="l" marL="795222" indent="-397611" lvl="1">
              <a:lnSpc>
                <a:spcPts val="5156"/>
              </a:lnSpc>
              <a:buFont typeface="Arial"/>
              <a:buChar char="•"/>
            </a:pPr>
            <a:r>
              <a:rPr lang="en-US" sz="36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Analysts can filter by categories to find pain points</a:t>
            </a:r>
          </a:p>
          <a:p>
            <a:pPr algn="l" marL="795222" indent="-397611" lvl="1">
              <a:lnSpc>
                <a:spcPts val="5156"/>
              </a:lnSpc>
              <a:buFont typeface="Arial"/>
              <a:buChar char="•"/>
            </a:pPr>
            <a:r>
              <a:rPr lang="en-US" sz="36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Ex</a:t>
            </a:r>
            <a:r>
              <a:rPr lang="en-US" sz="36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ample: Comparing profit margin of Furniture by payment type</a:t>
            </a:r>
          </a:p>
          <a:p>
            <a:pPr algn="l">
              <a:lnSpc>
                <a:spcPts val="5156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495338"/>
            <a:ext cx="6503090" cy="540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9"/>
              </a:lnSpc>
            </a:pPr>
            <a:r>
              <a:rPr lang="en-US" sz="34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Tools Used in Power BI:</a:t>
            </a:r>
          </a:p>
          <a:p>
            <a:pPr algn="l">
              <a:lnSpc>
                <a:spcPts val="4809"/>
              </a:lnSpc>
            </a:pPr>
          </a:p>
          <a:p>
            <a:pPr algn="l" marL="741687" indent="-370843" lvl="1">
              <a:lnSpc>
                <a:spcPts val="4809"/>
              </a:lnSpc>
              <a:buFont typeface="Arial"/>
              <a:buChar char="•"/>
            </a:pPr>
            <a:r>
              <a:rPr lang="en-US" sz="34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Slicers for PaymentMode and Category</a:t>
            </a:r>
          </a:p>
          <a:p>
            <a:pPr algn="l" marL="741687" indent="-370843" lvl="1">
              <a:lnSpc>
                <a:spcPts val="4809"/>
              </a:lnSpc>
              <a:buFont typeface="Arial"/>
              <a:buChar char="•"/>
            </a:pPr>
            <a:r>
              <a:rPr lang="en-US" sz="34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Applied across all visuals using Sync Slicers</a:t>
            </a:r>
          </a:p>
          <a:p>
            <a:pPr algn="l" marL="741687" indent="-370843" lvl="1">
              <a:lnSpc>
                <a:spcPts val="4809"/>
              </a:lnSpc>
              <a:buFont typeface="Arial"/>
              <a:buChar char="•"/>
            </a:pPr>
            <a:r>
              <a:rPr lang="en-US" sz="34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Multi-select enabled for better drill-down</a:t>
            </a:r>
          </a:p>
          <a:p>
            <a:pPr algn="l">
              <a:lnSpc>
                <a:spcPts val="480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524798" y="544513"/>
            <a:ext cx="723840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</a:t>
            </a:r>
            <a:r>
              <a:rPr lang="en-US" b="true" sz="5000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ractive </a:t>
            </a:r>
            <a:r>
              <a:rPr lang="en-US" b="true" sz="5000">
                <a:solidFill>
                  <a:srgbClr val="DA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Filters Used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DAGper0koCY</dc:identifier>
  <dcterms:modified xsi:type="dcterms:W3CDTF">2011-08-01T06:04:30Z</dcterms:modified>
  <cp:revision>1</cp:revision>
  <dc:title>task 3 ppt</dc:title>
</cp:coreProperties>
</file>