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79" r:id="rId11"/>
    <p:sldId id="269" r:id="rId12"/>
    <p:sldId id="271" r:id="rId13"/>
    <p:sldId id="274" r:id="rId14"/>
    <p:sldId id="276" r:id="rId15"/>
    <p:sldId id="278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C9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C85BF-E0FD-8D2B-EC52-F437724A62A7}" v="196" dt="2024-07-11T17:44:15.384"/>
    <p1510:client id="{9634C6E9-1EFD-B761-CA86-B913506FB7E4}" v="80" dt="2024-07-11T19:59:31.054"/>
    <p1510:client id="{E6719670-3E00-7999-94AB-8A3BE24A39F1}" v="4848" dt="2024-07-11T17:30:31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75" d="100"/>
          <a:sy n="75" d="100"/>
        </p:scale>
        <p:origin x="62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8B6BB9-6300-4C62-A8F1-3C617E0E4C87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587FF6-47FE-43E0-B9B9-7923DE9989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029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3FC66-870E-4942-BCCC-AA6C0261DAE6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E5DD6-5DA0-48A4-8D97-209C0479805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4C19-0D39-4098-9EBA-D313BC6D90DE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7F44-D988-4A4A-9B44-66CF8CA61EBF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D0DC0-27E0-4F77-8A46-401656212766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7B05C-6EF2-4C48-8155-48E641F0309F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2E05-C047-4FFE-BFC8-019CEC9E41D3}" type="datetime1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21C9-B4C9-4C97-9113-E4557A9AECED}" type="datetime1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BEC87-FC83-4AF1-BF0D-BFAA834A818D}" type="datetime1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C6334-CAA7-4CAA-B068-9DB390A39A0E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B3B73-7752-43CA-B7B5-E3E93F52A702}" type="datetime1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1252B0-E63F-40BA-94B4-34923D48C7E8}" type="datetime1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E4E4-5900-C029-2CDF-FE72A97D456E}"/>
              </a:ext>
            </a:extLst>
          </p:cNvPr>
          <p:cNvSpPr/>
          <p:nvPr/>
        </p:nvSpPr>
        <p:spPr>
          <a:xfrm>
            <a:off x="-7084" y="-38477"/>
            <a:ext cx="12191999" cy="171450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sz="2600" dirty="0">
                <a:solidFill>
                  <a:srgbClr val="333333"/>
                </a:solidFill>
                <a:latin typeface="Calibri"/>
                <a:ea typeface="Calibri"/>
                <a:cs typeface="Calibri"/>
              </a:rPr>
              <a:t>                        COMPSCI 790: Scientific Data Visualization</a:t>
            </a:r>
            <a:endParaRPr lang="en-US" sz="2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algn="ctr"/>
            <a:endParaRPr lang="en-US" sz="2600" dirty="0">
              <a:latin typeface="Calibri"/>
              <a:ea typeface="Calibri"/>
              <a:cs typeface="Calibri"/>
            </a:endParaRPr>
          </a:p>
        </p:txBody>
      </p:sp>
      <p:pic>
        <p:nvPicPr>
          <p:cNvPr id="5" name="Content Placeholder 4" descr="UWM Wisconsin Logo Download png">
            <a:extLst>
              <a:ext uri="{FF2B5EF4-FFF2-40B4-BE49-F238E27FC236}">
                <a16:creationId xmlns:a16="http://schemas.microsoft.com/office/drawing/2014/main" id="{674A028B-6717-A992-911E-027F6545D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20" y="77507"/>
            <a:ext cx="1729162" cy="1605898"/>
          </a:xfrm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01CA57C-2C7F-89A6-B6CB-DC0D1B15F8CF}"/>
              </a:ext>
            </a:extLst>
          </p:cNvPr>
          <p:cNvSpPr/>
          <p:nvPr/>
        </p:nvSpPr>
        <p:spPr>
          <a:xfrm>
            <a:off x="4187" y="2096806"/>
            <a:ext cx="12191999" cy="132271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0000"/>
                </a:solidFill>
                <a:latin typeface="Calibri"/>
                <a:ea typeface="+mn-lt"/>
                <a:cs typeface="+mn-lt"/>
              </a:rPr>
              <a:t>Detecting Confusion in Online Learning with EEG Signals</a:t>
            </a:r>
            <a:endParaRPr lang="en-US" sz="3200" dirty="0">
              <a:solidFill>
                <a:srgbClr val="000000"/>
              </a:solidFill>
              <a:latin typeface="Calibri"/>
              <a:cs typeface="Calibri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0019F4-01D4-C4EA-75E4-504823FFA580}"/>
              </a:ext>
            </a:extLst>
          </p:cNvPr>
          <p:cNvSpPr/>
          <p:nvPr/>
        </p:nvSpPr>
        <p:spPr>
          <a:xfrm>
            <a:off x="2725525" y="5212080"/>
            <a:ext cx="7203056" cy="1428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endParaRPr lang="en-US" sz="2400" dirty="0">
              <a:solidFill>
                <a:srgbClr val="000000"/>
              </a:solidFill>
              <a:latin typeface="Calibri"/>
              <a:cs typeface="Calibri"/>
            </a:endParaRPr>
          </a:p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April 30, 2025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F0DF568-F7B9-45E4-A274-B53FA120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5171" y="6283779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1</a:t>
            </a:fld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F0599D7-A3E2-0DBB-DC74-993CDA47CAAD}"/>
              </a:ext>
            </a:extLst>
          </p:cNvPr>
          <p:cNvSpPr/>
          <p:nvPr/>
        </p:nvSpPr>
        <p:spPr>
          <a:xfrm>
            <a:off x="541176" y="3593001"/>
            <a:ext cx="4292081" cy="25838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Anisha Tasnim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Computer Science Department 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University of Wisconsin-Milwaukee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Email: tasnim@uwm.edu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7F94CD-A1D8-5E96-9F14-00E345F4417C}"/>
              </a:ext>
            </a:extLst>
          </p:cNvPr>
          <p:cNvSpPr/>
          <p:nvPr/>
        </p:nvSpPr>
        <p:spPr>
          <a:xfrm>
            <a:off x="7017606" y="3646458"/>
            <a:ext cx="4292081" cy="25838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Michael Hernandez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Computer Science Department 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University of Wisconsin-Milwaukee</a:t>
            </a:r>
          </a:p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Email: herna273@uwm.edu</a:t>
            </a:r>
          </a:p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b="1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10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58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>
                <a:latin typeface="Calibri"/>
                <a:ea typeface="Calibri"/>
                <a:cs typeface="Calibri"/>
              </a:rPr>
              <a:t> Test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11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36787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>
                <a:latin typeface="Calibri"/>
                <a:ea typeface="Calibri"/>
                <a:cs typeface="Calibri"/>
              </a:rPr>
              <a:t> Test results Comparison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12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5193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7A03-94D8-B2FD-9715-CF3AEF71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40" y="-4669"/>
            <a:ext cx="12185275" cy="1347974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Limitation and Future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9BF-41F4-A4A9-7551-01237BA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6483" y="6356350"/>
            <a:ext cx="2967317" cy="365125"/>
          </a:xfrm>
        </p:spPr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13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CE5082C4-0C7E-39F2-0154-517FE0B4E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25849476"/>
              </p:ext>
            </p:extLst>
          </p:nvPr>
        </p:nvGraphicFramePr>
        <p:xfrm>
          <a:off x="850295" y="1837720"/>
          <a:ext cx="10515600" cy="3890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4373661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98808936"/>
                    </a:ext>
                  </a:extLst>
                </a:gridCol>
              </a:tblGrid>
              <a:tr h="64413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Limitations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tx1"/>
                          </a:solidFill>
                        </a:rPr>
                        <a:t>Future Work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847637"/>
                  </a:ext>
                </a:extLst>
              </a:tr>
              <a:tr h="1082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1640107"/>
                  </a:ext>
                </a:extLst>
              </a:tr>
              <a:tr h="1082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429443"/>
                  </a:ext>
                </a:extLst>
              </a:tr>
              <a:tr h="1082141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2624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2793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7A03-94D8-B2FD-9715-CF3AEF71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2183852" cy="1068717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9BF-41F4-A4A9-7551-01237BA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62524-77F9-1DBF-8987-B5DDCB7D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" y="1075541"/>
            <a:ext cx="12184742" cy="5343147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en-US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45465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D7A03-94D8-B2FD-9715-CF3AEF71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2268"/>
            <a:ext cx="12183852" cy="1068717"/>
          </a:xfrm>
        </p:spPr>
        <p:txBody>
          <a:bodyPr/>
          <a:lstStyle/>
          <a:p>
            <a:pPr algn="ctr"/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9BF-41F4-A4A9-7551-01237BA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62524-77F9-1DBF-8987-B5DDCB7DC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40" y="1075541"/>
            <a:ext cx="12184742" cy="5343147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-457200">
              <a:buFont typeface="+mj-lt"/>
              <a:buAutoNum type="arabicPeriod"/>
            </a:pPr>
            <a:endParaRPr lang="en-US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60603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5D7A03-94D8-B2FD-9715-CF3AEF71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Q/A?</a:t>
            </a:r>
          </a:p>
        </p:txBody>
      </p:sp>
      <p:pic>
        <p:nvPicPr>
          <p:cNvPr id="10" name="Graphic 9" descr="Questions">
            <a:extLst>
              <a:ext uri="{FF2B5EF4-FFF2-40B4-BE49-F238E27FC236}">
                <a16:creationId xmlns:a16="http://schemas.microsoft.com/office/drawing/2014/main" id="{75100D0D-28B0-1625-24E3-33327D5C2C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FCC9BF-41F4-A4A9-7551-01237BA1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16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84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573" y="891300"/>
            <a:ext cx="11687469" cy="571421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sz="2400" dirty="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Introduction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Project overview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Objectives and significance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Methodology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Yolov5 model 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System Architecture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dirty="0">
                <a:latin typeface="Calibri"/>
                <a:cs typeface="Arial"/>
              </a:rPr>
              <a:t> Data Annotation</a:t>
            </a:r>
          </a:p>
          <a:p>
            <a:pPr lvl="1">
              <a:buFont typeface="Wingdings,Sans-Serif" panose="020B0604020202020204" pitchFamily="34" charset="0"/>
              <a:buChar char="Ø"/>
            </a:pPr>
            <a:r>
              <a:rPr lang="en-US" dirty="0">
                <a:latin typeface="Calibri"/>
                <a:cs typeface="Arial"/>
              </a:rPr>
              <a:t> Fine-tuning the model</a:t>
            </a:r>
            <a:endParaRPr lang="en-US" dirty="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Experimental Results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Training results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Test results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Result Comparisons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Test result comparison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 Accuracy calculation and comparison</a:t>
            </a:r>
          </a:p>
          <a:p>
            <a:pPr lvl="1">
              <a:buFont typeface="Wingdings" panose="020B0604020202020204" pitchFamily="34" charset="0"/>
              <a:buChar char="Ø"/>
            </a:pPr>
            <a:r>
              <a:rPr lang="en-US" dirty="0">
                <a:latin typeface="Calibri"/>
                <a:cs typeface="Calibri"/>
              </a:rPr>
              <a:t> Test on video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Limitations and Future works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</a:t>
            </a:r>
            <a:r>
              <a:rPr lang="en-US" sz="2400" dirty="0" err="1">
                <a:latin typeface="Calibri"/>
                <a:cs typeface="Calibri"/>
              </a:rPr>
              <a:t>CIberCATSS</a:t>
            </a:r>
            <a:r>
              <a:rPr lang="en-US" sz="2400" dirty="0">
                <a:latin typeface="Calibri"/>
                <a:cs typeface="Calibri"/>
              </a:rPr>
              <a:t> contributions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Conclusion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sz="2400" dirty="0">
                <a:latin typeface="Calibri"/>
                <a:cs typeface="Calibri"/>
              </a:rPr>
              <a:t> Q&amp;A</a:t>
            </a:r>
          </a:p>
          <a:p>
            <a:pPr>
              <a:buFont typeface="Wingdings" panose="020B0604020202020204" pitchFamily="34" charset="0"/>
              <a:buChar char="q"/>
            </a:pPr>
            <a:endParaRPr lang="en-US" sz="2400" dirty="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2400" dirty="0">
              <a:latin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2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356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Introduction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r>
              <a:rPr lang="en-US" sz="2800" dirty="0">
                <a:latin typeface="Calibri"/>
                <a:ea typeface="Calibri"/>
                <a:cs typeface="Calibri"/>
              </a:rPr>
              <a:t> </a:t>
            </a:r>
            <a:r>
              <a:rPr lang="en-US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ea typeface="Calibri"/>
                <a:cs typeface="Calibri"/>
              </a:rPr>
              <a:t>Project Overview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Introduction</a:t>
            </a:r>
          </a:p>
          <a:p>
            <a:pPr marL="914400" lvl="1" indent="-457200"/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3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9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Objectives and Significance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Goal of the project: </a:t>
            </a:r>
          </a:p>
          <a:p>
            <a:pPr marL="571500" lvl="1" indent="-342900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</a:p>
          <a:p>
            <a:pPr marL="114300"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Applications: </a:t>
            </a:r>
          </a:p>
          <a:p>
            <a:pPr marL="342900" lvl="1" indent="0">
              <a:buNone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4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340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Data collection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Data Annotation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Model Training </a:t>
            </a:r>
          </a:p>
          <a:p>
            <a:pPr lvl="1" indent="-342900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latin typeface="Calibri"/>
                <a:ea typeface="Calibri"/>
                <a:cs typeface="Calibri"/>
              </a:rPr>
              <a:t> Evaluation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latin typeface="Calibri"/>
                <a:ea typeface="Calibri"/>
                <a:cs typeface="Calibri"/>
              </a:rPr>
              <a:t> Visualization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lvl="1" indent="-342900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5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117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Methodology</a:t>
            </a:r>
            <a:br>
              <a:rPr lang="en-US" dirty="0">
                <a:latin typeface="Calibri"/>
                <a:ea typeface="Calibri"/>
                <a:cs typeface="Calibri"/>
              </a:rPr>
            </a:br>
            <a:r>
              <a:rPr lang="en-US" dirty="0">
                <a:latin typeface="Calibri"/>
                <a:ea typeface="Calibri"/>
                <a:cs typeface="Calibri"/>
              </a:rPr>
              <a:t>LSTM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endParaRPr lang="en-US" b="1">
              <a:latin typeface="Calibri"/>
              <a:ea typeface="Calibri"/>
              <a:cs typeface="Calibri"/>
            </a:endParaRPr>
          </a:p>
          <a:p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 lvl="1" indent="-342900">
              <a:buFont typeface="Courier New" panose="020B0604020202020204" pitchFamily="34" charset="0"/>
              <a:buChar char="o"/>
            </a:pPr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6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4854AE-04FD-994A-052F-3C6AA6799A98}"/>
              </a:ext>
            </a:extLst>
          </p:cNvPr>
          <p:cNvSpPr/>
          <p:nvPr/>
        </p:nvSpPr>
        <p:spPr>
          <a:xfrm>
            <a:off x="892024" y="5563809"/>
            <a:ext cx="10230970" cy="616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Figure 1:</a:t>
            </a:r>
          </a:p>
        </p:txBody>
      </p:sp>
    </p:spTree>
    <p:extLst>
      <p:ext uri="{BB962C8B-B14F-4D97-AF65-F5344CB8AC3E}">
        <p14:creationId xmlns:p14="http://schemas.microsoft.com/office/powerpoint/2010/main" val="1492752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DF55BE-B4AB-4BA1-BDE1-E9F7FB3F1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96"/>
            <a:ext cx="12192000" cy="945050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Calibri"/>
                <a:ea typeface="Calibri"/>
                <a:cs typeface="Calibri"/>
              </a:rPr>
              <a:t>Sample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dirty="0" smtClean="0">
                <a:latin typeface="Calibri"/>
                <a:ea typeface="Calibri"/>
                <a:cs typeface="Calibri"/>
              </a:rPr>
              <a:pPr>
                <a:spcAft>
                  <a:spcPts val="600"/>
                </a:spcAft>
              </a:pPr>
              <a:t>7</a:t>
            </a:fld>
            <a:endParaRPr lang="en-US">
              <a:latin typeface="Calibri"/>
              <a:ea typeface="Calibri"/>
              <a:cs typeface="Calibri"/>
            </a:endParaRPr>
          </a:p>
        </p:txBody>
      </p:sp>
      <p:sp>
        <p:nvSpPr>
          <p:cNvPr id="520" name="Content Placeholder 519">
            <a:extLst>
              <a:ext uri="{FF2B5EF4-FFF2-40B4-BE49-F238E27FC236}">
                <a16:creationId xmlns:a16="http://schemas.microsoft.com/office/drawing/2014/main" id="{192EBB5D-B46F-FE48-420C-A073D4A7A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581" y="942673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 Subject: </a:t>
            </a:r>
            <a:endParaRPr lang="en-US" sz="2400" dirty="0">
              <a:solidFill>
                <a:srgbClr val="111827"/>
              </a:solidFill>
              <a:latin typeface="Calibri"/>
              <a:ea typeface="Calibri"/>
              <a:cs typeface="Calibri"/>
            </a:endParaRP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 Videos: </a:t>
            </a:r>
          </a:p>
          <a:p>
            <a:r>
              <a:rPr lang="en-US" sz="2400" dirty="0">
                <a:latin typeface="Calibri"/>
                <a:ea typeface="Calibri"/>
                <a:cs typeface="Calibri"/>
              </a:rPr>
              <a:t>Number of instances:</a:t>
            </a:r>
          </a:p>
        </p:txBody>
      </p:sp>
    </p:spTree>
    <p:extLst>
      <p:ext uri="{BB962C8B-B14F-4D97-AF65-F5344CB8AC3E}">
        <p14:creationId xmlns:p14="http://schemas.microsoft.com/office/powerpoint/2010/main" val="4116309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Training 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Environment Setup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 Libraries: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latin typeface="Calibri"/>
                <a:ea typeface="Calibri"/>
                <a:cs typeface="Calibri"/>
              </a:rPr>
              <a:t> Hardware: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Splitting Data:</a:t>
            </a:r>
            <a:r>
              <a:rPr lang="en-US" dirty="0">
                <a:latin typeface="Calibri"/>
                <a:ea typeface="Calibri"/>
                <a:cs typeface="Calibri"/>
              </a:rPr>
              <a:t> 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Model: 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20B0604020202020204" pitchFamily="34" charset="0"/>
              <a:buChar char="q"/>
            </a:pPr>
            <a:r>
              <a:rPr lang="en-US" b="1" dirty="0">
                <a:latin typeface="Calibri"/>
                <a:ea typeface="Calibri"/>
                <a:cs typeface="Calibri"/>
              </a:rPr>
              <a:t> Hyperparameters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Batch Size</a:t>
            </a:r>
            <a:r>
              <a:rPr lang="en-US" dirty="0">
                <a:latin typeface="Calibri"/>
                <a:ea typeface="Calibri"/>
                <a:cs typeface="Calibri"/>
              </a:rPr>
              <a:t>: </a:t>
            </a:r>
          </a:p>
          <a:p>
            <a:pPr>
              <a:buFont typeface="Wingdings" panose="020B0604020202020204" pitchFamily="34" charset="0"/>
              <a:buChar char="q"/>
            </a:pPr>
            <a:r>
              <a:rPr lang="en-US" dirty="0">
                <a:latin typeface="Calibri"/>
                <a:ea typeface="Calibri"/>
                <a:cs typeface="Calibri"/>
              </a:rPr>
              <a:t> </a:t>
            </a:r>
            <a:r>
              <a:rPr lang="en-US" b="1" dirty="0">
                <a:latin typeface="Calibri"/>
                <a:ea typeface="Calibri"/>
                <a:cs typeface="Calibri"/>
              </a:rPr>
              <a:t>Epochs</a:t>
            </a:r>
            <a:r>
              <a:rPr lang="en-US" dirty="0">
                <a:latin typeface="Calibri"/>
                <a:ea typeface="Calibri"/>
                <a:cs typeface="Calibri"/>
              </a:rPr>
              <a:t>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8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04432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DAE84-F24D-FE17-FB1D-6CAC6B19B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" y="5692"/>
            <a:ext cx="12185656" cy="1134776"/>
          </a:xfrm>
        </p:spPr>
        <p:txBody>
          <a:bodyPr/>
          <a:lstStyle/>
          <a:p>
            <a:pPr algn="ctr"/>
            <a:r>
              <a:rPr lang="en-US" dirty="0">
                <a:latin typeface="Calibri"/>
                <a:ea typeface="Calibri"/>
                <a:cs typeface="Calibri"/>
              </a:rPr>
              <a:t>Results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1C1F0-BDDF-948D-DE70-94D204DB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4" y="1148292"/>
            <a:ext cx="12183373" cy="5714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q"/>
            </a:pPr>
            <a:r>
              <a:rPr lang="en-US" b="1">
                <a:latin typeface="Calibri"/>
                <a:ea typeface="Calibri"/>
                <a:cs typeface="Calibri"/>
              </a:rPr>
              <a:t>Training results: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BAEE8-01D7-D10F-0496-D31827C6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>
                <a:latin typeface="Calibri"/>
                <a:ea typeface="Calibri"/>
                <a:cs typeface="Calibri"/>
              </a:rPr>
              <a:t>9</a:t>
            </a:fld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1852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970</TotalTime>
  <Words>236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Calibri</vt:lpstr>
      <vt:lpstr>Courier New</vt:lpstr>
      <vt:lpstr>Wingdings</vt:lpstr>
      <vt:lpstr>Wingdings,Sans-Serif</vt:lpstr>
      <vt:lpstr>office theme</vt:lpstr>
      <vt:lpstr>PowerPoint Presentation</vt:lpstr>
      <vt:lpstr>Outline</vt:lpstr>
      <vt:lpstr>Introduction  Project Overview</vt:lpstr>
      <vt:lpstr>Objectives and Significance</vt:lpstr>
      <vt:lpstr>Methodology</vt:lpstr>
      <vt:lpstr>Methodology LSTM</vt:lpstr>
      <vt:lpstr>Sample Data</vt:lpstr>
      <vt:lpstr>Training Process</vt:lpstr>
      <vt:lpstr>Results Analysis</vt:lpstr>
      <vt:lpstr>Results Analysis</vt:lpstr>
      <vt:lpstr> Test results</vt:lpstr>
      <vt:lpstr> Test results Comparison</vt:lpstr>
      <vt:lpstr>Limitation and Future work</vt:lpstr>
      <vt:lpstr>Conclusion</vt:lpstr>
      <vt:lpstr>References</vt:lpstr>
      <vt:lpstr>Q/A?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Anisha Tasnim</cp:lastModifiedBy>
  <cp:revision>1279</cp:revision>
  <dcterms:created xsi:type="dcterms:W3CDTF">2024-07-11T04:25:27Z</dcterms:created>
  <dcterms:modified xsi:type="dcterms:W3CDTF">2025-04-27T22:41:58Z</dcterms:modified>
</cp:coreProperties>
</file>