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4"/>
  </p:sldMasterIdLst>
  <p:sldIdLst>
    <p:sldId id="256" r:id="rId5"/>
    <p:sldId id="257" r:id="rId6"/>
    <p:sldId id="258" r:id="rId7"/>
    <p:sldId id="269" r:id="rId8"/>
    <p:sldId id="270" r:id="rId9"/>
    <p:sldId id="268" r:id="rId10"/>
    <p:sldId id="271" r:id="rId11"/>
    <p:sldId id="273" r:id="rId12"/>
    <p:sldId id="274" r:id="rId13"/>
    <p:sldId id="265" r:id="rId14"/>
    <p:sldId id="276" r:id="rId15"/>
    <p:sldId id="277" r:id="rId16"/>
    <p:sldId id="278" r:id="rId17"/>
    <p:sldId id="281" r:id="rId18"/>
    <p:sldId id="283" r:id="rId19"/>
    <p:sldId id="279" r:id="rId20"/>
    <p:sldId id="280" r:id="rId21"/>
    <p:sldId id="261" r:id="rId22"/>
    <p:sldId id="282"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p:restoredTop sz="94694"/>
  </p:normalViewPr>
  <p:slideViewPr>
    <p:cSldViewPr snapToGrid="0">
      <p:cViewPr varScale="1">
        <p:scale>
          <a:sx n="121" d="100"/>
          <a:sy n="121"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95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967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14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1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707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316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341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809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09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75938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2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47005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4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621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864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86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480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3567996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9.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5DB3C3-027D-D480-EB20-D0911F3202D2}"/>
              </a:ext>
            </a:extLst>
          </p:cNvPr>
          <p:cNvPicPr>
            <a:picLocks noChangeAspect="1"/>
          </p:cNvPicPr>
          <p:nvPr/>
        </p:nvPicPr>
        <p:blipFill rotWithShape="1">
          <a:blip r:embed="rId2">
            <a:alphaModFix amt="50000"/>
          </a:blip>
          <a:srcRect b="6250"/>
          <a:stretch/>
        </p:blipFill>
        <p:spPr>
          <a:xfrm>
            <a:off x="20" y="171460"/>
            <a:ext cx="12191980" cy="6857990"/>
          </a:xfrm>
          <a:prstGeom prst="rect">
            <a:avLst/>
          </a:prstGeom>
        </p:spPr>
      </p:pic>
      <p:sp>
        <p:nvSpPr>
          <p:cNvPr id="2" name="Title 1">
            <a:extLst>
              <a:ext uri="{FF2B5EF4-FFF2-40B4-BE49-F238E27FC236}">
                <a16:creationId xmlns:a16="http://schemas.microsoft.com/office/drawing/2014/main" id="{E1DEA690-6960-DC80-C2E5-52FC8BBE1B28}"/>
              </a:ext>
            </a:extLst>
          </p:cNvPr>
          <p:cNvSpPr>
            <a:spLocks noGrp="1"/>
          </p:cNvSpPr>
          <p:nvPr>
            <p:ph type="ctrTitle"/>
          </p:nvPr>
        </p:nvSpPr>
        <p:spPr>
          <a:xfrm>
            <a:off x="2692398" y="1871131"/>
            <a:ext cx="6815669" cy="1515533"/>
          </a:xfrm>
        </p:spPr>
        <p:txBody>
          <a:bodyPr>
            <a:normAutofit/>
          </a:bodyPr>
          <a:lstStyle/>
          <a:p>
            <a:pPr>
              <a:lnSpc>
                <a:spcPct val="90000"/>
              </a:lnSpc>
            </a:pPr>
            <a:r>
              <a:rPr lang="en-IN" sz="4200">
                <a:solidFill>
                  <a:srgbClr val="FFFFFF"/>
                </a:solidFill>
                <a:latin typeface="Britannic Bold"/>
                <a:cs typeface="Arial"/>
              </a:rPr>
              <a:t>Depression Detection Using </a:t>
            </a:r>
            <a:br>
              <a:rPr lang="en-IN" sz="4200">
                <a:solidFill>
                  <a:srgbClr val="FFFFFF"/>
                </a:solidFill>
                <a:latin typeface="Britannic Bold"/>
              </a:rPr>
            </a:br>
            <a:r>
              <a:rPr lang="en-IN" sz="4200">
                <a:solidFill>
                  <a:srgbClr val="FFFFFF"/>
                </a:solidFill>
                <a:latin typeface="Britannic Bold"/>
                <a:cs typeface="Arial"/>
              </a:rPr>
              <a:t>Speech &amp; Text Analysis</a:t>
            </a:r>
            <a:endParaRPr lang="en-US" sz="4200">
              <a:solidFill>
                <a:srgbClr val="FFFFFF"/>
              </a:solidFill>
              <a:latin typeface="Britannic Bold"/>
              <a:cs typeface="Arial"/>
            </a:endParaRPr>
          </a:p>
        </p:txBody>
      </p:sp>
      <p:cxnSp>
        <p:nvCxnSpPr>
          <p:cNvPr id="16"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8E67B82-2FE4-94D5-8B1E-F2FECC3B9310}"/>
              </a:ext>
            </a:extLst>
          </p:cNvPr>
          <p:cNvSpPr txBox="1"/>
          <p:nvPr/>
        </p:nvSpPr>
        <p:spPr>
          <a:xfrm>
            <a:off x="8948406" y="4343807"/>
            <a:ext cx="3072448"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latin typeface="Britannic Bold"/>
              </a:rPr>
              <a:t>Team Members</a:t>
            </a:r>
          </a:p>
          <a:p>
            <a:r>
              <a:rPr lang="en-GB" sz="1600">
                <a:latin typeface="Britannic Bold"/>
                <a:cs typeface="Arial"/>
              </a:rPr>
              <a:t>1. </a:t>
            </a:r>
            <a:r>
              <a:rPr lang="en-GB" sz="1600" err="1">
                <a:latin typeface="Britannic Bold"/>
                <a:cs typeface="Arial"/>
              </a:rPr>
              <a:t>Aksheit</a:t>
            </a:r>
            <a:r>
              <a:rPr lang="en-GB" sz="1600">
                <a:latin typeface="Britannic Bold"/>
                <a:cs typeface="Arial"/>
              </a:rPr>
              <a:t> Saxena</a:t>
            </a:r>
            <a:endParaRPr lang="en-US" sz="1600">
              <a:latin typeface="Britannic Bold"/>
              <a:cs typeface="Arial"/>
            </a:endParaRPr>
          </a:p>
          <a:p>
            <a:r>
              <a:rPr lang="en-GB" sz="1600">
                <a:latin typeface="Britannic Bold"/>
                <a:cs typeface="Arial"/>
              </a:rPr>
              <a:t>2. Anish </a:t>
            </a:r>
            <a:r>
              <a:rPr lang="en-GB" sz="1600" err="1">
                <a:latin typeface="Britannic Bold"/>
                <a:cs typeface="Arial"/>
              </a:rPr>
              <a:t>Aralikatti</a:t>
            </a:r>
            <a:endParaRPr lang="en-GB" sz="1600">
              <a:latin typeface="Britannic Bold"/>
              <a:cs typeface="Arial"/>
            </a:endParaRPr>
          </a:p>
          <a:p>
            <a:r>
              <a:rPr lang="en-GB" sz="1600">
                <a:latin typeface="Britannic Bold"/>
                <a:cs typeface="Arial"/>
              </a:rPr>
              <a:t>3. Kavin</a:t>
            </a:r>
          </a:p>
          <a:p>
            <a:r>
              <a:rPr lang="en-GB" sz="1600">
                <a:latin typeface="Britannic Bold"/>
                <a:cs typeface="Arial"/>
              </a:rPr>
              <a:t>4. Anil Kumar</a:t>
            </a:r>
          </a:p>
          <a:p>
            <a:r>
              <a:rPr lang="en-GB" sz="1600">
                <a:latin typeface="Britannic Bold"/>
                <a:cs typeface="Arial"/>
              </a:rPr>
              <a:t>5. Manasa MS</a:t>
            </a:r>
          </a:p>
          <a:p>
            <a:r>
              <a:rPr lang="en-GB" sz="1600">
                <a:latin typeface="Britannic Bold"/>
                <a:cs typeface="Arial"/>
              </a:rPr>
              <a:t>6. </a:t>
            </a:r>
            <a:r>
              <a:rPr lang="en-GB" sz="1600" err="1">
                <a:latin typeface="Britannic Bold"/>
                <a:cs typeface="Arial"/>
              </a:rPr>
              <a:t>Pinnamaraju</a:t>
            </a:r>
            <a:r>
              <a:rPr lang="en-GB" sz="1600">
                <a:latin typeface="Britannic Bold"/>
                <a:cs typeface="Arial"/>
              </a:rPr>
              <a:t> Raviraj Sitaram</a:t>
            </a:r>
          </a:p>
        </p:txBody>
      </p:sp>
    </p:spTree>
    <p:extLst>
      <p:ext uri="{BB962C8B-B14F-4D97-AF65-F5344CB8AC3E}">
        <p14:creationId xmlns:p14="http://schemas.microsoft.com/office/powerpoint/2010/main" val="17267810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39C861-5474-A57B-9C7B-9A9ED6AA4417}"/>
              </a:ext>
            </a:extLst>
          </p:cNvPr>
          <p:cNvSpPr>
            <a:spLocks noGrp="1"/>
          </p:cNvSpPr>
          <p:nvPr>
            <p:ph type="title"/>
          </p:nvPr>
        </p:nvSpPr>
        <p:spPr>
          <a:xfrm>
            <a:off x="952108" y="954756"/>
            <a:ext cx="2730414" cy="4946003"/>
          </a:xfrm>
        </p:spPr>
        <p:txBody>
          <a:bodyPr>
            <a:normAutofit/>
          </a:bodyPr>
          <a:lstStyle/>
          <a:p>
            <a:r>
              <a:rPr lang="en-IN" sz="3600" dirty="0">
                <a:solidFill>
                  <a:srgbClr val="FFFFFF"/>
                </a:solidFill>
                <a:latin typeface="Britannic Bold"/>
              </a:rPr>
              <a:t>CNN for Audio Processing</a:t>
            </a:r>
          </a:p>
        </p:txBody>
      </p:sp>
      <p:sp>
        <p:nvSpPr>
          <p:cNvPr id="37"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32B0E-4AA5-1DEA-F41E-3A654D4F37E4}"/>
              </a:ext>
            </a:extLst>
          </p:cNvPr>
          <p:cNvSpPr>
            <a:spLocks noGrp="1"/>
          </p:cNvSpPr>
          <p:nvPr>
            <p:ph idx="1"/>
          </p:nvPr>
        </p:nvSpPr>
        <p:spPr>
          <a:xfrm>
            <a:off x="5098947" y="635508"/>
            <a:ext cx="6475741" cy="5420079"/>
          </a:xfrm>
        </p:spPr>
        <p:txBody>
          <a:bodyPr vert="horz" lIns="91440" tIns="45720" rIns="91440" bIns="45720" rtlCol="0" anchor="ctr">
            <a:normAutofit/>
          </a:bodyPr>
          <a:lstStyle/>
          <a:p>
            <a:pPr algn="just">
              <a:lnSpc>
                <a:spcPct val="90000"/>
              </a:lnSpc>
              <a:buSzPct val="114999"/>
            </a:pPr>
            <a:r>
              <a:rPr lang="en-IN" sz="2200" dirty="0">
                <a:latin typeface="Arial"/>
                <a:cs typeface="Arial"/>
              </a:rPr>
              <a:t>Data Pre-processing : </a:t>
            </a:r>
          </a:p>
          <a:p>
            <a:pPr lvl="1" algn="just">
              <a:buSzPct val="114999"/>
            </a:pPr>
            <a:r>
              <a:rPr lang="x-none">
                <a:latin typeface="Arial"/>
                <a:cs typeface="Times New Roman"/>
              </a:rPr>
              <a:t>The covarep.csv file contains pre-extracted acoustic features for each audio recording, including fundamental frequency (F0), energy, and spectral features. </a:t>
            </a:r>
            <a:endParaRPr lang="en-IN" dirty="0">
              <a:latin typeface="Arial"/>
              <a:cs typeface="Arial"/>
            </a:endParaRPr>
          </a:p>
          <a:p>
            <a:pPr lvl="1" algn="just">
              <a:buSzPct val="114999"/>
            </a:pPr>
            <a:r>
              <a:rPr lang="x-none">
                <a:latin typeface="Arial"/>
                <a:cs typeface="Times New Roman"/>
              </a:rPr>
              <a:t>These features are used as input to CNN model for depression prediction. The covarep.csv file can be loaded into a pandas DataFrame. </a:t>
            </a:r>
            <a:endParaRPr lang="en-IN" dirty="0">
              <a:latin typeface="Arial"/>
              <a:cs typeface="Arial"/>
            </a:endParaRPr>
          </a:p>
          <a:p>
            <a:pPr lvl="1" algn="just">
              <a:buSzPct val="114999"/>
            </a:pPr>
            <a:r>
              <a:rPr lang="x-none">
                <a:latin typeface="Arial"/>
                <a:cs typeface="Times New Roman"/>
              </a:rPr>
              <a:t>The file provides a flag voiced/unvoiced which indicates whether the particular audio segment is voiced or unvoiced. The irrelevant features in case of unvoiced segment is removed. </a:t>
            </a:r>
            <a:endParaRPr lang="en-IN" dirty="0">
              <a:latin typeface="Arial"/>
              <a:cs typeface="Arial"/>
            </a:endParaRPr>
          </a:p>
          <a:p>
            <a:pPr lvl="1" algn="just">
              <a:buSzPct val="114999"/>
            </a:pPr>
            <a:r>
              <a:rPr lang="x-none">
                <a:latin typeface="Arial"/>
                <a:cs typeface="Times New Roman"/>
              </a:rPr>
              <a:t>Since the number data points for depressed data is less up-sampling is done to balance the data distribution.</a:t>
            </a:r>
            <a:endParaRPr lang="en-IN" dirty="0">
              <a:latin typeface="Arial"/>
              <a:cs typeface="Arial"/>
            </a:endParaRPr>
          </a:p>
          <a:p>
            <a:pPr lvl="1" algn="just">
              <a:lnSpc>
                <a:spcPct val="90000"/>
              </a:lnSpc>
              <a:buSzPct val="114999"/>
            </a:pPr>
            <a:endParaRPr lang="en-IN" sz="1800" dirty="0">
              <a:latin typeface="Arial"/>
              <a:cs typeface="Arial"/>
            </a:endParaRPr>
          </a:p>
          <a:p>
            <a:pPr algn="just">
              <a:lnSpc>
                <a:spcPct val="90000"/>
              </a:lnSpc>
              <a:buSzPct val="114999"/>
            </a:pPr>
            <a:endParaRPr lang="en-IN" sz="2200" dirty="0">
              <a:latin typeface="Arial"/>
              <a:cs typeface="Arial"/>
            </a:endParaRPr>
          </a:p>
        </p:txBody>
      </p:sp>
    </p:spTree>
    <p:extLst>
      <p:ext uri="{BB962C8B-B14F-4D97-AF65-F5344CB8AC3E}">
        <p14:creationId xmlns:p14="http://schemas.microsoft.com/office/powerpoint/2010/main" val="72501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39C861-5474-A57B-9C7B-9A9ED6AA4417}"/>
              </a:ext>
            </a:extLst>
          </p:cNvPr>
          <p:cNvSpPr>
            <a:spLocks noGrp="1"/>
          </p:cNvSpPr>
          <p:nvPr>
            <p:ph type="title"/>
          </p:nvPr>
        </p:nvSpPr>
        <p:spPr>
          <a:xfrm>
            <a:off x="952108" y="954756"/>
            <a:ext cx="2730414" cy="4946003"/>
          </a:xfrm>
        </p:spPr>
        <p:txBody>
          <a:bodyPr>
            <a:normAutofit/>
          </a:bodyPr>
          <a:lstStyle/>
          <a:p>
            <a:r>
              <a:rPr lang="en-IN" sz="3600" dirty="0">
                <a:solidFill>
                  <a:srgbClr val="FFFFFF"/>
                </a:solidFill>
                <a:latin typeface="Britannic Bold"/>
                <a:ea typeface="+mj-lt"/>
                <a:cs typeface="+mj-lt"/>
              </a:rPr>
              <a:t>CNN for Audio </a:t>
            </a:r>
            <a:br>
              <a:rPr lang="en-IN" sz="3600" dirty="0">
                <a:solidFill>
                  <a:srgbClr val="FFFFFF"/>
                </a:solidFill>
                <a:latin typeface="Britannic Bold"/>
                <a:ea typeface="+mj-lt"/>
                <a:cs typeface="+mj-lt"/>
              </a:rPr>
            </a:br>
            <a:r>
              <a:rPr lang="en-IN" sz="3600" dirty="0">
                <a:solidFill>
                  <a:srgbClr val="FFFFFF"/>
                </a:solidFill>
                <a:latin typeface="Britannic Bold"/>
                <a:ea typeface="+mj-lt"/>
                <a:cs typeface="+mj-lt"/>
              </a:rPr>
              <a:t>Processing</a:t>
            </a:r>
          </a:p>
        </p:txBody>
      </p:sp>
      <p:sp>
        <p:nvSpPr>
          <p:cNvPr id="37"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32B0E-4AA5-1DEA-F41E-3A654D4F37E4}"/>
              </a:ext>
            </a:extLst>
          </p:cNvPr>
          <p:cNvSpPr>
            <a:spLocks noGrp="1"/>
          </p:cNvSpPr>
          <p:nvPr>
            <p:ph idx="1"/>
          </p:nvPr>
        </p:nvSpPr>
        <p:spPr>
          <a:xfrm>
            <a:off x="5098947" y="635508"/>
            <a:ext cx="6475741" cy="5420079"/>
          </a:xfrm>
        </p:spPr>
        <p:txBody>
          <a:bodyPr vert="horz" lIns="91440" tIns="45720" rIns="91440" bIns="45720" rtlCol="0" anchor="ctr">
            <a:normAutofit/>
          </a:bodyPr>
          <a:lstStyle/>
          <a:p>
            <a:pPr algn="just">
              <a:lnSpc>
                <a:spcPct val="90000"/>
              </a:lnSpc>
              <a:buSzPct val="114999"/>
            </a:pPr>
            <a:r>
              <a:rPr lang="en-IN" sz="1800" dirty="0">
                <a:latin typeface="Arial"/>
                <a:cs typeface="Arial"/>
              </a:rPr>
              <a:t>Model Details </a:t>
            </a:r>
          </a:p>
          <a:p>
            <a:pPr lvl="1" algn="just">
              <a:lnSpc>
                <a:spcPct val="90000"/>
              </a:lnSpc>
              <a:buSzPct val="114999"/>
            </a:pPr>
            <a:r>
              <a:rPr lang="en-US" sz="1800" dirty="0">
                <a:latin typeface="Arial"/>
                <a:cs typeface="Times New Roman"/>
              </a:rPr>
              <a:t>The input layer of the CNN model takes preprocessed acoustic features as input, with a shape of (40000, 74). </a:t>
            </a:r>
            <a:endParaRPr lang="en-IN" sz="1800" dirty="0">
              <a:latin typeface="Arial"/>
              <a:cs typeface="Arial"/>
            </a:endParaRPr>
          </a:p>
          <a:p>
            <a:pPr lvl="1" algn="just">
              <a:lnSpc>
                <a:spcPct val="90000"/>
              </a:lnSpc>
              <a:buSzPct val="114999"/>
            </a:pPr>
            <a:r>
              <a:rPr lang="en-US" sz="1800" dirty="0">
                <a:latin typeface="Arial"/>
                <a:cs typeface="Times New Roman"/>
              </a:rPr>
              <a:t>The model has three convolutional layers with 60, 30, and 15 filters respectively, each with a different filter size. </a:t>
            </a:r>
            <a:endParaRPr lang="en-IN" sz="1800" dirty="0">
              <a:latin typeface="Arial"/>
              <a:cs typeface="Arial"/>
            </a:endParaRPr>
          </a:p>
          <a:p>
            <a:pPr lvl="1" algn="just">
              <a:lnSpc>
                <a:spcPct val="90000"/>
              </a:lnSpc>
              <a:buSzPct val="114999"/>
            </a:pPr>
            <a:r>
              <a:rPr lang="en-US" sz="1800" dirty="0">
                <a:latin typeface="Arial"/>
                <a:cs typeface="Times New Roman"/>
              </a:rPr>
              <a:t>The activation function used in the convolutional layers is </a:t>
            </a:r>
            <a:r>
              <a:rPr lang="en-US" sz="1800" dirty="0" err="1">
                <a:latin typeface="Arial"/>
                <a:cs typeface="Times New Roman"/>
              </a:rPr>
              <a:t>ReLU</a:t>
            </a:r>
            <a:r>
              <a:rPr lang="en-US" sz="1800" dirty="0">
                <a:latin typeface="Arial"/>
                <a:cs typeface="Times New Roman"/>
              </a:rPr>
              <a:t>. Additionally, the model has three max pooling layers with a pool size of 3, followed by a flatten layer that converts the output into a 1D array. </a:t>
            </a:r>
            <a:endParaRPr lang="en-IN" sz="1800" dirty="0">
              <a:latin typeface="Arial"/>
              <a:cs typeface="Arial"/>
            </a:endParaRPr>
          </a:p>
          <a:p>
            <a:pPr lvl="1" algn="just">
              <a:lnSpc>
                <a:spcPct val="90000"/>
              </a:lnSpc>
              <a:buSzPct val="114999"/>
            </a:pPr>
            <a:r>
              <a:rPr lang="en-US" sz="1800" dirty="0">
                <a:latin typeface="Arial"/>
                <a:cs typeface="Times New Roman"/>
              </a:rPr>
              <a:t>The dropout layer is used to prevent overfitting and has a rate of 0.8. </a:t>
            </a:r>
            <a:endParaRPr lang="en-IN" sz="1800" dirty="0">
              <a:latin typeface="Arial"/>
              <a:cs typeface="Arial"/>
            </a:endParaRPr>
          </a:p>
          <a:p>
            <a:pPr lvl="1" algn="just">
              <a:lnSpc>
                <a:spcPct val="90000"/>
              </a:lnSpc>
              <a:buSzPct val="114999"/>
            </a:pPr>
            <a:r>
              <a:rPr lang="en-US" sz="1800" dirty="0">
                <a:latin typeface="Arial"/>
                <a:cs typeface="Times New Roman"/>
              </a:rPr>
              <a:t>The CNN model also has two dense layers with 128 and 1 units respectively, using </a:t>
            </a:r>
            <a:r>
              <a:rPr lang="en-US" sz="1800" dirty="0" err="1">
                <a:latin typeface="Arial"/>
                <a:cs typeface="Times New Roman"/>
              </a:rPr>
              <a:t>ReLU</a:t>
            </a:r>
            <a:r>
              <a:rPr lang="en-US" sz="1800" dirty="0">
                <a:latin typeface="Arial"/>
                <a:cs typeface="Times New Roman"/>
              </a:rPr>
              <a:t> and sigmoid activation functions</a:t>
            </a:r>
            <a:endParaRPr lang="en-IN" sz="1800" dirty="0">
              <a:latin typeface="Arial"/>
              <a:cs typeface="Arial"/>
            </a:endParaRPr>
          </a:p>
        </p:txBody>
      </p:sp>
    </p:spTree>
    <p:extLst>
      <p:ext uri="{BB962C8B-B14F-4D97-AF65-F5344CB8AC3E}">
        <p14:creationId xmlns:p14="http://schemas.microsoft.com/office/powerpoint/2010/main" val="351965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39C861-5474-A57B-9C7B-9A9ED6AA4417}"/>
              </a:ext>
            </a:extLst>
          </p:cNvPr>
          <p:cNvSpPr>
            <a:spLocks noGrp="1"/>
          </p:cNvSpPr>
          <p:nvPr>
            <p:ph type="title"/>
          </p:nvPr>
        </p:nvSpPr>
        <p:spPr>
          <a:xfrm>
            <a:off x="952108" y="954756"/>
            <a:ext cx="2730414" cy="4946003"/>
          </a:xfrm>
        </p:spPr>
        <p:txBody>
          <a:bodyPr>
            <a:normAutofit/>
          </a:bodyPr>
          <a:lstStyle/>
          <a:p>
            <a:r>
              <a:rPr lang="en-IN" sz="3600" dirty="0">
                <a:solidFill>
                  <a:srgbClr val="FFFFFF"/>
                </a:solidFill>
                <a:latin typeface="Britannic Bold"/>
                <a:ea typeface="+mj-lt"/>
                <a:cs typeface="+mj-lt"/>
              </a:rPr>
              <a:t>CNN for Audio </a:t>
            </a:r>
            <a:br>
              <a:rPr lang="en-IN" sz="3600" dirty="0">
                <a:solidFill>
                  <a:srgbClr val="FFFFFF"/>
                </a:solidFill>
                <a:latin typeface="Britannic Bold"/>
                <a:ea typeface="+mj-lt"/>
                <a:cs typeface="+mj-lt"/>
              </a:rPr>
            </a:br>
            <a:r>
              <a:rPr lang="en-IN" sz="3600" dirty="0">
                <a:solidFill>
                  <a:srgbClr val="FFFFFF"/>
                </a:solidFill>
                <a:latin typeface="Britannic Bold"/>
                <a:ea typeface="+mj-lt"/>
                <a:cs typeface="+mj-lt"/>
              </a:rPr>
              <a:t>Processing</a:t>
            </a:r>
          </a:p>
        </p:txBody>
      </p:sp>
      <p:sp>
        <p:nvSpPr>
          <p:cNvPr id="37"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32B0E-4AA5-1DEA-F41E-3A654D4F37E4}"/>
              </a:ext>
            </a:extLst>
          </p:cNvPr>
          <p:cNvSpPr>
            <a:spLocks noGrp="1"/>
          </p:cNvSpPr>
          <p:nvPr>
            <p:ph idx="1"/>
          </p:nvPr>
        </p:nvSpPr>
        <p:spPr>
          <a:xfrm>
            <a:off x="5098947" y="635508"/>
            <a:ext cx="6475741" cy="5420079"/>
          </a:xfrm>
        </p:spPr>
        <p:txBody>
          <a:bodyPr vert="horz" lIns="91440" tIns="45720" rIns="91440" bIns="45720" rtlCol="0" anchor="ctr">
            <a:normAutofit/>
          </a:bodyPr>
          <a:lstStyle/>
          <a:p>
            <a:pPr marL="0" indent="0" algn="just">
              <a:lnSpc>
                <a:spcPct val="90000"/>
              </a:lnSpc>
              <a:buSzPct val="114999"/>
              <a:buNone/>
            </a:pPr>
            <a:endParaRPr lang="en-IN" sz="2200" dirty="0">
              <a:latin typeface="Arial"/>
              <a:cs typeface="Arial"/>
            </a:endParaRPr>
          </a:p>
          <a:p>
            <a:pPr algn="just">
              <a:lnSpc>
                <a:spcPct val="90000"/>
              </a:lnSpc>
              <a:buSzPct val="114999"/>
            </a:pPr>
            <a:r>
              <a:rPr lang="en-IN" sz="2000" dirty="0">
                <a:latin typeface="Arial"/>
                <a:cs typeface="Arial"/>
              </a:rPr>
              <a:t>Challenges faced - </a:t>
            </a:r>
          </a:p>
          <a:p>
            <a:pPr lvl="1" algn="just">
              <a:lnSpc>
                <a:spcPct val="90000"/>
              </a:lnSpc>
              <a:buSzPct val="114999"/>
            </a:pPr>
            <a:r>
              <a:rPr lang="en-IN" dirty="0">
                <a:latin typeface="Arial"/>
                <a:cs typeface="Arial"/>
              </a:rPr>
              <a:t>Computing resource limitations</a:t>
            </a:r>
          </a:p>
          <a:p>
            <a:pPr lvl="1" algn="just">
              <a:lnSpc>
                <a:spcPct val="90000"/>
              </a:lnSpc>
              <a:buSzPct val="114999"/>
            </a:pPr>
            <a:r>
              <a:rPr lang="en-IN" dirty="0">
                <a:latin typeface="Arial"/>
                <a:cs typeface="Arial"/>
              </a:rPr>
              <a:t>Huge Dataset</a:t>
            </a:r>
          </a:p>
          <a:p>
            <a:pPr lvl="1" algn="just">
              <a:lnSpc>
                <a:spcPct val="90000"/>
              </a:lnSpc>
              <a:buSzPct val="114999"/>
            </a:pPr>
            <a:r>
              <a:rPr lang="en-IN" dirty="0" err="1">
                <a:latin typeface="Arial"/>
                <a:cs typeface="Arial"/>
              </a:rPr>
              <a:t>Preprocessing</a:t>
            </a:r>
            <a:r>
              <a:rPr lang="en-IN" dirty="0">
                <a:latin typeface="Arial"/>
                <a:cs typeface="Arial"/>
              </a:rPr>
              <a:t> audio data</a:t>
            </a:r>
          </a:p>
          <a:p>
            <a:pPr lvl="1" algn="just">
              <a:lnSpc>
                <a:spcPct val="90000"/>
              </a:lnSpc>
              <a:buSzPct val="114999"/>
            </a:pPr>
            <a:r>
              <a:rPr lang="en-IN" dirty="0">
                <a:latin typeface="Arial"/>
                <a:cs typeface="Arial"/>
              </a:rPr>
              <a:t>Unbalanced dataset</a:t>
            </a:r>
          </a:p>
          <a:p>
            <a:pPr algn="just">
              <a:lnSpc>
                <a:spcPct val="90000"/>
              </a:lnSpc>
              <a:buSzPct val="114999"/>
            </a:pPr>
            <a:r>
              <a:rPr lang="en-IN" sz="2200" dirty="0">
                <a:latin typeface="Arial"/>
                <a:cs typeface="Arial"/>
              </a:rPr>
              <a:t>Resolutions - </a:t>
            </a:r>
            <a:endParaRPr lang="en-US" sz="2200" dirty="0">
              <a:latin typeface="Arial"/>
              <a:cs typeface="Arial"/>
            </a:endParaRPr>
          </a:p>
          <a:p>
            <a:pPr marL="1028700" lvl="1" algn="just">
              <a:lnSpc>
                <a:spcPct val="90000"/>
              </a:lnSpc>
              <a:buSzPct val="114999"/>
            </a:pPr>
            <a:r>
              <a:rPr lang="en-IN" dirty="0">
                <a:latin typeface="Arial"/>
                <a:cs typeface="Arial"/>
              </a:rPr>
              <a:t>Batchwise training </a:t>
            </a:r>
          </a:p>
          <a:p>
            <a:pPr marL="1028700" lvl="1" algn="just">
              <a:lnSpc>
                <a:spcPct val="90000"/>
              </a:lnSpc>
              <a:buSzPct val="114999"/>
            </a:pPr>
            <a:r>
              <a:rPr lang="en-IN" dirty="0">
                <a:latin typeface="Arial"/>
                <a:cs typeface="Arial"/>
              </a:rPr>
              <a:t>Optimised code to free up resources</a:t>
            </a:r>
          </a:p>
          <a:p>
            <a:pPr marL="1028700" lvl="1" algn="just">
              <a:lnSpc>
                <a:spcPct val="90000"/>
              </a:lnSpc>
              <a:buSzPct val="114999"/>
            </a:pPr>
            <a:r>
              <a:rPr lang="en-IN" dirty="0">
                <a:latin typeface="Arial"/>
                <a:cs typeface="Arial"/>
              </a:rPr>
              <a:t>Studied relevance/irrelevance of audio features</a:t>
            </a:r>
          </a:p>
          <a:p>
            <a:pPr marL="1028700" lvl="1" algn="just">
              <a:lnSpc>
                <a:spcPct val="90000"/>
              </a:lnSpc>
              <a:buSzPct val="114999"/>
            </a:pPr>
            <a:r>
              <a:rPr lang="en-IN" dirty="0" err="1">
                <a:latin typeface="Arial"/>
                <a:cs typeface="Arial"/>
              </a:rPr>
              <a:t>Upsampling</a:t>
            </a:r>
            <a:r>
              <a:rPr lang="en-IN" dirty="0">
                <a:latin typeface="Arial"/>
                <a:cs typeface="Arial"/>
              </a:rPr>
              <a:t> of data</a:t>
            </a:r>
            <a:endParaRPr lang="en-IN" dirty="0"/>
          </a:p>
          <a:p>
            <a:pPr algn="just">
              <a:lnSpc>
                <a:spcPct val="90000"/>
              </a:lnSpc>
              <a:buSzPct val="114999"/>
            </a:pPr>
            <a:endParaRPr lang="en-IN" sz="2200" dirty="0">
              <a:latin typeface="Arial"/>
              <a:cs typeface="Arial"/>
            </a:endParaRPr>
          </a:p>
        </p:txBody>
      </p:sp>
    </p:spTree>
    <p:extLst>
      <p:ext uri="{BB962C8B-B14F-4D97-AF65-F5344CB8AC3E}">
        <p14:creationId xmlns:p14="http://schemas.microsoft.com/office/powerpoint/2010/main" val="256053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39C861-5474-A57B-9C7B-9A9ED6AA4417}"/>
              </a:ext>
            </a:extLst>
          </p:cNvPr>
          <p:cNvSpPr>
            <a:spLocks noGrp="1"/>
          </p:cNvSpPr>
          <p:nvPr>
            <p:ph type="title"/>
          </p:nvPr>
        </p:nvSpPr>
        <p:spPr>
          <a:xfrm>
            <a:off x="952108" y="954756"/>
            <a:ext cx="2730414" cy="4946003"/>
          </a:xfrm>
        </p:spPr>
        <p:txBody>
          <a:bodyPr>
            <a:normAutofit/>
          </a:bodyPr>
          <a:lstStyle/>
          <a:p>
            <a:r>
              <a:rPr lang="en-IN" sz="3600" dirty="0">
                <a:solidFill>
                  <a:srgbClr val="FFFFFF"/>
                </a:solidFill>
                <a:latin typeface="Britannic Bold"/>
                <a:ea typeface="+mj-lt"/>
                <a:cs typeface="+mj-lt"/>
              </a:rPr>
              <a:t>CNN for Audio </a:t>
            </a:r>
            <a:br>
              <a:rPr lang="en-IN" sz="3600" dirty="0">
                <a:solidFill>
                  <a:srgbClr val="FFFFFF"/>
                </a:solidFill>
                <a:latin typeface="Britannic Bold"/>
                <a:ea typeface="+mj-lt"/>
                <a:cs typeface="+mj-lt"/>
              </a:rPr>
            </a:br>
            <a:r>
              <a:rPr lang="en-IN" sz="3600" dirty="0">
                <a:solidFill>
                  <a:srgbClr val="FFFFFF"/>
                </a:solidFill>
                <a:latin typeface="Britannic Bold"/>
                <a:ea typeface="+mj-lt"/>
                <a:cs typeface="+mj-lt"/>
              </a:rPr>
              <a:t>Processing</a:t>
            </a:r>
          </a:p>
        </p:txBody>
      </p:sp>
      <p:sp>
        <p:nvSpPr>
          <p:cNvPr id="37"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32B0E-4AA5-1DEA-F41E-3A654D4F37E4}"/>
              </a:ext>
            </a:extLst>
          </p:cNvPr>
          <p:cNvSpPr>
            <a:spLocks noGrp="1"/>
          </p:cNvSpPr>
          <p:nvPr>
            <p:ph idx="1"/>
          </p:nvPr>
        </p:nvSpPr>
        <p:spPr>
          <a:xfrm>
            <a:off x="5098947" y="635508"/>
            <a:ext cx="6475741" cy="5420079"/>
          </a:xfrm>
        </p:spPr>
        <p:txBody>
          <a:bodyPr vert="horz" lIns="91440" tIns="45720" rIns="91440" bIns="45720" rtlCol="0" anchor="ctr">
            <a:normAutofit/>
          </a:bodyPr>
          <a:lstStyle/>
          <a:p>
            <a:pPr marL="285750" indent="-285750" algn="just">
              <a:lnSpc>
                <a:spcPct val="90000"/>
              </a:lnSpc>
              <a:spcBef>
                <a:spcPct val="20000"/>
              </a:spcBef>
              <a:spcAft>
                <a:spcPts val="600"/>
              </a:spcAft>
              <a:buFont typeface="Arial"/>
              <a:buChar char="•"/>
            </a:pPr>
            <a:r>
              <a:rPr lang="en-IN" sz="2000" dirty="0">
                <a:solidFill>
                  <a:srgbClr val="262626"/>
                </a:solidFill>
                <a:latin typeface="Arial"/>
                <a:cs typeface="Arial"/>
              </a:rPr>
              <a:t>Results - </a:t>
            </a:r>
            <a:endParaRPr lang="en-US" sz="2000" dirty="0">
              <a:solidFill>
                <a:srgbClr val="262626"/>
              </a:solidFill>
              <a:latin typeface="Arial"/>
              <a:cs typeface="Arial"/>
            </a:endParaRPr>
          </a:p>
          <a:p>
            <a:pPr marL="742950" lvl="1" indent="-285750" algn="just">
              <a:lnSpc>
                <a:spcPct val="90000"/>
              </a:lnSpc>
              <a:spcBef>
                <a:spcPct val="20000"/>
              </a:spcBef>
              <a:spcAft>
                <a:spcPts val="600"/>
              </a:spcAft>
              <a:buFont typeface="Arial"/>
              <a:buChar char="•"/>
            </a:pPr>
            <a:r>
              <a:rPr lang="en-IN" sz="2000" dirty="0">
                <a:solidFill>
                  <a:srgbClr val="262626"/>
                </a:solidFill>
                <a:latin typeface="Arial"/>
                <a:cs typeface="Arial"/>
              </a:rPr>
              <a:t>Fixed threshold = 0.4 varying epochs.</a:t>
            </a:r>
          </a:p>
          <a:p>
            <a:pPr marL="742950" lvl="1" indent="-285750" algn="just">
              <a:lnSpc>
                <a:spcPct val="90000"/>
              </a:lnSpc>
              <a:spcBef>
                <a:spcPct val="20000"/>
              </a:spcBef>
              <a:spcAft>
                <a:spcPts val="600"/>
              </a:spcAft>
              <a:buFont typeface="Arial"/>
              <a:buChar char="•"/>
            </a:pPr>
            <a:endParaRPr lang="en-IN" sz="2000" dirty="0">
              <a:solidFill>
                <a:srgbClr val="262626"/>
              </a:solidFill>
              <a:latin typeface="Arial"/>
              <a:cs typeface="Arial"/>
            </a:endParaRPr>
          </a:p>
          <a:p>
            <a:pPr marL="742950" lvl="1" indent="-285750" algn="just">
              <a:lnSpc>
                <a:spcPct val="90000"/>
              </a:lnSpc>
              <a:spcBef>
                <a:spcPct val="20000"/>
              </a:spcBef>
              <a:spcAft>
                <a:spcPts val="600"/>
              </a:spcAft>
              <a:buFont typeface="Arial"/>
              <a:buChar char="•"/>
            </a:pPr>
            <a:r>
              <a:rPr lang="en-IN" sz="2000" dirty="0">
                <a:solidFill>
                  <a:srgbClr val="262626"/>
                </a:solidFill>
                <a:latin typeface="Arial"/>
                <a:cs typeface="Arial"/>
              </a:rPr>
              <a:t>Fixed epochs = 6  varying threshold.</a:t>
            </a:r>
          </a:p>
          <a:p>
            <a:pPr algn="just">
              <a:buChar char="•"/>
            </a:pPr>
            <a:endParaRPr lang="en-US" sz="2000" dirty="0">
              <a:solidFill>
                <a:srgbClr val="262626"/>
              </a:solidFill>
              <a:latin typeface="Arial"/>
              <a:cs typeface="Arial"/>
            </a:endParaRPr>
          </a:p>
          <a:p>
            <a:pPr algn="just">
              <a:lnSpc>
                <a:spcPct val="90000"/>
              </a:lnSpc>
              <a:buSzPct val="114999"/>
            </a:pPr>
            <a:endParaRPr lang="en-IN" sz="2200" dirty="0">
              <a:latin typeface="Arial"/>
              <a:cs typeface="Arial"/>
            </a:endParaRPr>
          </a:p>
        </p:txBody>
      </p:sp>
      <p:graphicFrame>
        <p:nvGraphicFramePr>
          <p:cNvPr id="4" name="Table 3">
            <a:extLst>
              <a:ext uri="{FF2B5EF4-FFF2-40B4-BE49-F238E27FC236}">
                <a16:creationId xmlns:a16="http://schemas.microsoft.com/office/drawing/2014/main" id="{6A5150BD-0AEB-B98E-F8D1-44046D8ABC0F}"/>
              </a:ext>
            </a:extLst>
          </p:cNvPr>
          <p:cNvGraphicFramePr>
            <a:graphicFrameLocks noGrp="1"/>
          </p:cNvGraphicFramePr>
          <p:nvPr>
            <p:extLst>
              <p:ext uri="{D42A27DB-BD31-4B8C-83A1-F6EECF244321}">
                <p14:modId xmlns:p14="http://schemas.microsoft.com/office/powerpoint/2010/main" val="1948568747"/>
              </p:ext>
            </p:extLst>
          </p:nvPr>
        </p:nvGraphicFramePr>
        <p:xfrm>
          <a:off x="5026479" y="4264323"/>
          <a:ext cx="6925686" cy="1636436"/>
        </p:xfrm>
        <a:graphic>
          <a:graphicData uri="http://schemas.openxmlformats.org/drawingml/2006/table">
            <a:tbl>
              <a:tblPr firstRow="1" bandRow="1">
                <a:tableStyleId>{5C22544A-7EE6-4342-B048-85BDC9FD1C3A}</a:tableStyleId>
              </a:tblPr>
              <a:tblGrid>
                <a:gridCol w="1154281">
                  <a:extLst>
                    <a:ext uri="{9D8B030D-6E8A-4147-A177-3AD203B41FA5}">
                      <a16:colId xmlns:a16="http://schemas.microsoft.com/office/drawing/2014/main" val="2942581019"/>
                    </a:ext>
                  </a:extLst>
                </a:gridCol>
                <a:gridCol w="1154281">
                  <a:extLst>
                    <a:ext uri="{9D8B030D-6E8A-4147-A177-3AD203B41FA5}">
                      <a16:colId xmlns:a16="http://schemas.microsoft.com/office/drawing/2014/main" val="3326209998"/>
                    </a:ext>
                  </a:extLst>
                </a:gridCol>
                <a:gridCol w="1154281">
                  <a:extLst>
                    <a:ext uri="{9D8B030D-6E8A-4147-A177-3AD203B41FA5}">
                      <a16:colId xmlns:a16="http://schemas.microsoft.com/office/drawing/2014/main" val="1275090966"/>
                    </a:ext>
                  </a:extLst>
                </a:gridCol>
                <a:gridCol w="1154281">
                  <a:extLst>
                    <a:ext uri="{9D8B030D-6E8A-4147-A177-3AD203B41FA5}">
                      <a16:colId xmlns:a16="http://schemas.microsoft.com/office/drawing/2014/main" val="911739893"/>
                    </a:ext>
                  </a:extLst>
                </a:gridCol>
                <a:gridCol w="1154281">
                  <a:extLst>
                    <a:ext uri="{9D8B030D-6E8A-4147-A177-3AD203B41FA5}">
                      <a16:colId xmlns:a16="http://schemas.microsoft.com/office/drawing/2014/main" val="77078966"/>
                    </a:ext>
                  </a:extLst>
                </a:gridCol>
                <a:gridCol w="1154281">
                  <a:extLst>
                    <a:ext uri="{9D8B030D-6E8A-4147-A177-3AD203B41FA5}">
                      <a16:colId xmlns:a16="http://schemas.microsoft.com/office/drawing/2014/main" val="3552201742"/>
                    </a:ext>
                  </a:extLst>
                </a:gridCol>
              </a:tblGrid>
              <a:tr h="441957">
                <a:tc>
                  <a:txBody>
                    <a:bodyPr/>
                    <a:lstStyle/>
                    <a:p>
                      <a:endParaRPr lang="en-US" dirty="0">
                        <a:effectLst/>
                      </a:endParaRPr>
                    </a:p>
                  </a:txBody>
                  <a:tcPr anchor="ctr"/>
                </a:tc>
                <a:tc gridSpan="2">
                  <a:txBody>
                    <a:bodyPr/>
                    <a:lstStyle/>
                    <a:p>
                      <a:r>
                        <a:rPr lang="en-US" dirty="0">
                          <a:effectLst/>
                        </a:rPr>
                        <a:t>F1</a:t>
                      </a:r>
                    </a:p>
                  </a:txBody>
                  <a:tcPr anchor="ctr"/>
                </a:tc>
                <a:tc hMerge="1">
                  <a:txBody>
                    <a:bodyPr/>
                    <a:lstStyle/>
                    <a:p>
                      <a:endParaRPr lang="en-US"/>
                    </a:p>
                  </a:txBody>
                  <a:tcPr/>
                </a:tc>
                <a:tc gridSpan="2">
                  <a:txBody>
                    <a:bodyPr/>
                    <a:lstStyle/>
                    <a:p>
                      <a:r>
                        <a:rPr lang="en-US" dirty="0">
                          <a:effectLst/>
                        </a:rPr>
                        <a:t>Precision</a:t>
                      </a:r>
                    </a:p>
                  </a:txBody>
                  <a:tcPr anchor="ctr"/>
                </a:tc>
                <a:tc hMerge="1">
                  <a:txBody>
                    <a:bodyPr/>
                    <a:lstStyle/>
                    <a:p>
                      <a:endParaRPr lang="en-US"/>
                    </a:p>
                  </a:txBody>
                  <a:tcPr/>
                </a:tc>
                <a:tc>
                  <a:txBody>
                    <a:bodyPr/>
                    <a:lstStyle/>
                    <a:p>
                      <a:r>
                        <a:rPr lang="en-US" dirty="0">
                          <a:effectLst/>
                        </a:rPr>
                        <a:t>Accuracy</a:t>
                      </a:r>
                    </a:p>
                  </a:txBody>
                  <a:tcPr anchor="ctr"/>
                </a:tc>
                <a:extLst>
                  <a:ext uri="{0D108BD9-81ED-4DB2-BD59-A6C34878D82A}">
                    <a16:rowId xmlns:a16="http://schemas.microsoft.com/office/drawing/2014/main" val="1584266664"/>
                  </a:ext>
                </a:extLst>
              </a:tr>
              <a:tr h="752522">
                <a:tc>
                  <a:txBody>
                    <a:bodyPr/>
                    <a:lstStyle/>
                    <a:p>
                      <a:r>
                        <a:rPr lang="en-US" dirty="0">
                          <a:effectLst/>
                        </a:rPr>
                        <a:t>Threshold</a:t>
                      </a:r>
                    </a:p>
                  </a:txBody>
                  <a:tcPr anchor="ctr"/>
                </a:tc>
                <a:tc>
                  <a:txBody>
                    <a:bodyPr/>
                    <a:lstStyle/>
                    <a:p>
                      <a:r>
                        <a:rPr lang="en-US" dirty="0">
                          <a:effectLst/>
                        </a:rPr>
                        <a:t>Depressed</a:t>
                      </a:r>
                    </a:p>
                  </a:txBody>
                  <a:tcPr anchor="ctr"/>
                </a:tc>
                <a:tc>
                  <a:txBody>
                    <a:bodyPr/>
                    <a:lstStyle/>
                    <a:p>
                      <a:pPr lvl="0">
                        <a:buNone/>
                      </a:pPr>
                      <a:r>
                        <a:rPr lang="en-US" dirty="0">
                          <a:effectLst/>
                        </a:rPr>
                        <a:t>Not Depressed</a:t>
                      </a:r>
                    </a:p>
                  </a:txBody>
                  <a:tcPr anchor="ctr"/>
                </a:tc>
                <a:tc>
                  <a:txBody>
                    <a:bodyPr/>
                    <a:lstStyle/>
                    <a:p>
                      <a:pPr lvl="0">
                        <a:buNone/>
                      </a:pPr>
                      <a:r>
                        <a:rPr lang="en-US" dirty="0">
                          <a:effectLst/>
                        </a:rPr>
                        <a:t>Depressed</a:t>
                      </a:r>
                    </a:p>
                  </a:txBody>
                  <a:tcPr anchor="ctr"/>
                </a:tc>
                <a:tc>
                  <a:txBody>
                    <a:bodyPr/>
                    <a:lstStyle/>
                    <a:p>
                      <a:pPr lvl="0">
                        <a:buNone/>
                      </a:pPr>
                      <a:r>
                        <a:rPr lang="en-US" dirty="0">
                          <a:effectLst/>
                        </a:rPr>
                        <a:t>Not Depressed</a:t>
                      </a:r>
                    </a:p>
                  </a:txBody>
                  <a:tcPr anchor="ctr"/>
                </a:tc>
                <a:tc>
                  <a:txBody>
                    <a:bodyPr/>
                    <a:lstStyle/>
                    <a:p>
                      <a:endParaRPr lang="en-US" dirty="0">
                        <a:effectLst/>
                      </a:endParaRPr>
                    </a:p>
                  </a:txBody>
                  <a:tcPr anchor="ctr"/>
                </a:tc>
                <a:extLst>
                  <a:ext uri="{0D108BD9-81ED-4DB2-BD59-A6C34878D82A}">
                    <a16:rowId xmlns:a16="http://schemas.microsoft.com/office/drawing/2014/main" val="2768709198"/>
                  </a:ext>
                </a:extLst>
              </a:tr>
              <a:tr h="441957">
                <a:tc>
                  <a:txBody>
                    <a:bodyPr/>
                    <a:lstStyle/>
                    <a:p>
                      <a:pPr lvl="0">
                        <a:buNone/>
                      </a:pPr>
                      <a:r>
                        <a:rPr lang="en-US" dirty="0">
                          <a:effectLst/>
                        </a:rPr>
                        <a:t>0.4</a:t>
                      </a:r>
                    </a:p>
                  </a:txBody>
                  <a:tcPr anchor="ctr"/>
                </a:tc>
                <a:tc>
                  <a:txBody>
                    <a:bodyPr/>
                    <a:lstStyle/>
                    <a:p>
                      <a:r>
                        <a:rPr lang="en-US" dirty="0">
                          <a:effectLst/>
                        </a:rPr>
                        <a:t>0.53</a:t>
                      </a:r>
                      <a:endParaRPr lang="en-US" dirty="0"/>
                    </a:p>
                  </a:txBody>
                  <a:tcPr anchor="ctr"/>
                </a:tc>
                <a:tc>
                  <a:txBody>
                    <a:bodyPr/>
                    <a:lstStyle/>
                    <a:p>
                      <a:r>
                        <a:rPr lang="en-US" dirty="0">
                          <a:effectLst/>
                        </a:rPr>
                        <a:t>0.74</a:t>
                      </a:r>
                      <a:endParaRPr lang="en-US" dirty="0"/>
                    </a:p>
                  </a:txBody>
                  <a:tcPr anchor="ctr"/>
                </a:tc>
                <a:tc>
                  <a:txBody>
                    <a:bodyPr/>
                    <a:lstStyle/>
                    <a:p>
                      <a:r>
                        <a:rPr lang="en-US" dirty="0">
                          <a:effectLst/>
                        </a:rPr>
                        <a:t>0.50</a:t>
                      </a:r>
                    </a:p>
                  </a:txBody>
                  <a:tcPr anchor="ctr"/>
                </a:tc>
                <a:tc>
                  <a:txBody>
                    <a:bodyPr/>
                    <a:lstStyle/>
                    <a:p>
                      <a:r>
                        <a:rPr lang="en-US" dirty="0">
                          <a:effectLst/>
                        </a:rPr>
                        <a:t>0.77</a:t>
                      </a:r>
                    </a:p>
                  </a:txBody>
                  <a:tcPr anchor="ctr"/>
                </a:tc>
                <a:tc>
                  <a:txBody>
                    <a:bodyPr/>
                    <a:lstStyle/>
                    <a:p>
                      <a:r>
                        <a:rPr lang="en-US" dirty="0">
                          <a:effectLst/>
                        </a:rPr>
                        <a:t>0.67</a:t>
                      </a:r>
                    </a:p>
                  </a:txBody>
                  <a:tcPr anchor="ctr"/>
                </a:tc>
                <a:extLst>
                  <a:ext uri="{0D108BD9-81ED-4DB2-BD59-A6C34878D82A}">
                    <a16:rowId xmlns:a16="http://schemas.microsoft.com/office/drawing/2014/main" val="3697519263"/>
                  </a:ext>
                </a:extLst>
              </a:tr>
            </a:tbl>
          </a:graphicData>
        </a:graphic>
      </p:graphicFrame>
    </p:spTree>
    <p:extLst>
      <p:ext uri="{BB962C8B-B14F-4D97-AF65-F5344CB8AC3E}">
        <p14:creationId xmlns:p14="http://schemas.microsoft.com/office/powerpoint/2010/main" val="125311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39C861-5474-A57B-9C7B-9A9ED6AA4417}"/>
              </a:ext>
            </a:extLst>
          </p:cNvPr>
          <p:cNvSpPr>
            <a:spLocks noGrp="1"/>
          </p:cNvSpPr>
          <p:nvPr>
            <p:ph type="title"/>
          </p:nvPr>
        </p:nvSpPr>
        <p:spPr>
          <a:xfrm>
            <a:off x="952108" y="954756"/>
            <a:ext cx="2730414" cy="4946003"/>
          </a:xfrm>
        </p:spPr>
        <p:txBody>
          <a:bodyPr>
            <a:normAutofit/>
          </a:bodyPr>
          <a:lstStyle/>
          <a:p>
            <a:r>
              <a:rPr lang="en-IN" sz="3600">
                <a:solidFill>
                  <a:srgbClr val="FFFFFF"/>
                </a:solidFill>
                <a:latin typeface="Britannic Bold"/>
                <a:ea typeface="+mj-lt"/>
                <a:cs typeface="+mj-lt"/>
              </a:rPr>
              <a:t>CNN for Audio </a:t>
            </a:r>
            <a:br>
              <a:rPr lang="en-IN" sz="3600">
                <a:solidFill>
                  <a:srgbClr val="FFFFFF"/>
                </a:solidFill>
                <a:latin typeface="Britannic Bold"/>
                <a:ea typeface="+mj-lt"/>
                <a:cs typeface="+mj-lt"/>
              </a:rPr>
            </a:br>
            <a:r>
              <a:rPr lang="en-IN" sz="3600">
                <a:solidFill>
                  <a:srgbClr val="FFFFFF"/>
                </a:solidFill>
                <a:latin typeface="Britannic Bold"/>
                <a:ea typeface="+mj-lt"/>
                <a:cs typeface="+mj-lt"/>
              </a:rPr>
              <a:t>Processing</a:t>
            </a:r>
            <a:endParaRPr lang="en-IN" sz="3600" dirty="0">
              <a:solidFill>
                <a:srgbClr val="FFFFFF"/>
              </a:solidFill>
              <a:latin typeface="Britannic Bold"/>
              <a:ea typeface="+mj-lt"/>
              <a:cs typeface="+mj-lt"/>
            </a:endParaRPr>
          </a:p>
        </p:txBody>
      </p:sp>
      <p:sp>
        <p:nvSpPr>
          <p:cNvPr id="37"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32B0E-4AA5-1DEA-F41E-3A654D4F37E4}"/>
              </a:ext>
            </a:extLst>
          </p:cNvPr>
          <p:cNvSpPr>
            <a:spLocks noGrp="1"/>
          </p:cNvSpPr>
          <p:nvPr>
            <p:ph idx="1"/>
          </p:nvPr>
        </p:nvSpPr>
        <p:spPr>
          <a:xfrm>
            <a:off x="5098947" y="635508"/>
            <a:ext cx="6475741" cy="1340249"/>
          </a:xfrm>
        </p:spPr>
        <p:txBody>
          <a:bodyPr vert="horz" lIns="91440" tIns="45720" rIns="91440" bIns="45720" rtlCol="0" anchor="ctr">
            <a:normAutofit/>
          </a:bodyPr>
          <a:lstStyle/>
          <a:p>
            <a:pPr marL="285750" indent="-285750" algn="just">
              <a:lnSpc>
                <a:spcPct val="90000"/>
              </a:lnSpc>
              <a:spcBef>
                <a:spcPct val="20000"/>
              </a:spcBef>
              <a:spcAft>
                <a:spcPts val="600"/>
              </a:spcAft>
              <a:buFont typeface="Arial"/>
              <a:buChar char="•"/>
            </a:pPr>
            <a:r>
              <a:rPr lang="en-IN" sz="2000">
                <a:solidFill>
                  <a:srgbClr val="262626"/>
                </a:solidFill>
                <a:latin typeface="Arial"/>
                <a:cs typeface="Arial"/>
              </a:rPr>
              <a:t>Results - </a:t>
            </a:r>
            <a:endParaRPr lang="en-US" sz="2000">
              <a:solidFill>
                <a:srgbClr val="262626"/>
              </a:solidFill>
              <a:latin typeface="Arial"/>
              <a:cs typeface="Arial"/>
            </a:endParaRPr>
          </a:p>
          <a:p>
            <a:pPr algn="just">
              <a:buChar char="•"/>
            </a:pPr>
            <a:endParaRPr lang="en-US" sz="2000">
              <a:solidFill>
                <a:srgbClr val="262626"/>
              </a:solidFill>
              <a:latin typeface="Arial"/>
              <a:cs typeface="Arial"/>
            </a:endParaRPr>
          </a:p>
          <a:p>
            <a:pPr algn="just">
              <a:lnSpc>
                <a:spcPct val="90000"/>
              </a:lnSpc>
              <a:buSzPct val="114999"/>
            </a:pPr>
            <a:endParaRPr lang="en-IN" sz="2200" dirty="0">
              <a:latin typeface="Arial"/>
              <a:cs typeface="Arial"/>
            </a:endParaRPr>
          </a:p>
        </p:txBody>
      </p:sp>
      <p:pic>
        <p:nvPicPr>
          <p:cNvPr id="1026" name="Picture 2" descr="image">
            <a:extLst>
              <a:ext uri="{FF2B5EF4-FFF2-40B4-BE49-F238E27FC236}">
                <a16:creationId xmlns:a16="http://schemas.microsoft.com/office/drawing/2014/main" id="{7E3AF2AB-2ADC-0D53-1F80-F5D880093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947" y="1613042"/>
            <a:ext cx="6730086" cy="407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3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9F577D-DB4A-EAA0-0DB1-C65DBFA1F262}"/>
              </a:ext>
            </a:extLst>
          </p:cNvPr>
          <p:cNvSpPr>
            <a:spLocks noGrp="1"/>
          </p:cNvSpPr>
          <p:nvPr>
            <p:ph type="title"/>
          </p:nvPr>
        </p:nvSpPr>
        <p:spPr>
          <a:xfrm>
            <a:off x="952108" y="954756"/>
            <a:ext cx="2730414" cy="4946003"/>
          </a:xfrm>
        </p:spPr>
        <p:txBody>
          <a:bodyPr>
            <a:normAutofit/>
          </a:bodyPr>
          <a:lstStyle/>
          <a:p>
            <a:r>
              <a:rPr lang="en-IN" sz="3200" dirty="0">
                <a:solidFill>
                  <a:srgbClr val="FFFFFF"/>
                </a:solidFill>
                <a:latin typeface="Britannic Bold"/>
              </a:rPr>
              <a:t>LSTM Sentence Level</a:t>
            </a:r>
            <a:endParaRPr lang="en-IN" sz="3400" dirty="0">
              <a:solidFill>
                <a:srgbClr val="FFFFFF"/>
              </a:solidFill>
              <a:latin typeface="Britannic Bold" panose="020B0903060703020204" pitchFamily="34" charset="77"/>
            </a:endParaRPr>
          </a:p>
        </p:txBody>
      </p:sp>
      <p:sp>
        <p:nvSpPr>
          <p:cNvPr id="33" name="Rectangle 3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FA3C-7D4C-C1DB-9B4B-9753CB8CE75E}"/>
              </a:ext>
            </a:extLst>
          </p:cNvPr>
          <p:cNvSpPr>
            <a:spLocks noGrp="1"/>
          </p:cNvSpPr>
          <p:nvPr>
            <p:ph idx="1"/>
          </p:nvPr>
        </p:nvSpPr>
        <p:spPr>
          <a:xfrm>
            <a:off x="5140934" y="469900"/>
            <a:ext cx="6475740" cy="4224564"/>
          </a:xfrm>
        </p:spPr>
        <p:txBody>
          <a:bodyPr vert="horz" lIns="91440" tIns="45720" rIns="91440" bIns="45720" rtlCol="0" anchor="ctr">
            <a:normAutofit fontScale="85000" lnSpcReduction="10000"/>
          </a:bodyPr>
          <a:lstStyle/>
          <a:p>
            <a:pPr marL="0" indent="0" algn="ctr">
              <a:lnSpc>
                <a:spcPct val="90000"/>
              </a:lnSpc>
              <a:buSzPct val="114999"/>
              <a:buNone/>
            </a:pPr>
            <a:r>
              <a:rPr lang="en-IN" sz="2800" b="1" dirty="0">
                <a:latin typeface="Arial"/>
                <a:cs typeface="Arial"/>
              </a:rPr>
              <a:t>LSTM – Long Short term Memory</a:t>
            </a:r>
          </a:p>
          <a:p>
            <a:pPr marL="0" indent="0" algn="just">
              <a:lnSpc>
                <a:spcPct val="90000"/>
              </a:lnSpc>
              <a:buSzPct val="114999"/>
              <a:buNone/>
            </a:pPr>
            <a:r>
              <a:rPr lang="en-IN" sz="2800" dirty="0">
                <a:latin typeface="Arial"/>
                <a:cs typeface="Arial"/>
              </a:rPr>
              <a:t>LSTM – Long Short term Memory</a:t>
            </a:r>
          </a:p>
          <a:p>
            <a:pPr marL="0" indent="0" algn="just">
              <a:lnSpc>
                <a:spcPct val="90000"/>
              </a:lnSpc>
              <a:buSzPct val="114999"/>
              <a:buNone/>
            </a:pPr>
            <a:r>
              <a:rPr lang="en-IN" sz="1800" dirty="0">
                <a:latin typeface="Arial"/>
                <a:cs typeface="Arial"/>
              </a:rPr>
              <a:t>LSTM is good for contextual data (time series data) Because it have gates which can store context of previous data points. It is a type of RNN. </a:t>
            </a:r>
          </a:p>
          <a:p>
            <a:pPr marL="0" indent="0" algn="just">
              <a:lnSpc>
                <a:spcPct val="90000"/>
              </a:lnSpc>
              <a:buSzPct val="114999"/>
              <a:buNone/>
            </a:pPr>
            <a:r>
              <a:rPr lang="en-IN" sz="2800" dirty="0">
                <a:latin typeface="Arial"/>
                <a:cs typeface="Arial"/>
              </a:rPr>
              <a:t>Highway layer:</a:t>
            </a:r>
          </a:p>
          <a:p>
            <a:pPr marL="0" indent="0" algn="just">
              <a:lnSpc>
                <a:spcPct val="90000"/>
              </a:lnSpc>
              <a:buSzPct val="114999"/>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Highway layer has 2 non-linear transforms: a carry and a transform gate which transforms the data which is passed to the dense layers. (Motivation of highway layer is to add nonlinearity to the data even before dense layers as we are using test data for prediction)</a:t>
            </a:r>
            <a:r>
              <a:rPr lang="en-IN" sz="1800" dirty="0">
                <a:effectLst/>
              </a:rPr>
              <a:t> </a:t>
            </a:r>
          </a:p>
          <a:p>
            <a:pPr marL="0" indent="0" algn="just">
              <a:lnSpc>
                <a:spcPct val="90000"/>
              </a:lnSpc>
              <a:buSzPct val="114999"/>
              <a:buNone/>
            </a:pPr>
            <a:r>
              <a:rPr lang="en-IN" sz="2800" dirty="0">
                <a:latin typeface="Arial"/>
                <a:cs typeface="Arial"/>
              </a:rPr>
              <a:t>Implementation:</a:t>
            </a:r>
          </a:p>
          <a:p>
            <a:pPr marL="0" indent="0" algn="just">
              <a:lnSpc>
                <a:spcPct val="90000"/>
              </a:lnSpc>
              <a:buSzPct val="114999"/>
              <a:buNone/>
            </a:pPr>
            <a:r>
              <a:rPr lang="en-IN" sz="1800" dirty="0">
                <a:latin typeface="Arial"/>
                <a:cs typeface="Arial"/>
              </a:rPr>
              <a:t>LSTM model is used for processing sentences with combined input of text and audio data. This model uses 250 sentences of each up to 17 words and word vector produced with dimension of 300 using Word2Vector algorithm.</a:t>
            </a:r>
            <a:endParaRPr lang="en-US" sz="1800" dirty="0">
              <a:latin typeface="Garamond" panose="02020404030301010803"/>
              <a:cs typeface="Arial"/>
            </a:endParaRPr>
          </a:p>
          <a:p>
            <a:pPr algn="just">
              <a:lnSpc>
                <a:spcPct val="90000"/>
              </a:lnSpc>
              <a:buSzPct val="114999"/>
            </a:pPr>
            <a:endParaRPr lang="en-IN" sz="2800" dirty="0">
              <a:latin typeface="Arial"/>
              <a:cs typeface="Arial"/>
            </a:endParaRPr>
          </a:p>
          <a:p>
            <a:pPr algn="just">
              <a:lnSpc>
                <a:spcPct val="90000"/>
              </a:lnSpc>
              <a:buSzPct val="114999"/>
            </a:pPr>
            <a:endParaRPr lang="en-IN" sz="1800" dirty="0">
              <a:latin typeface="Arial"/>
              <a:cs typeface="Arial"/>
            </a:endParaRPr>
          </a:p>
        </p:txBody>
      </p:sp>
      <p:graphicFrame>
        <p:nvGraphicFramePr>
          <p:cNvPr id="6" name="Table 5">
            <a:extLst>
              <a:ext uri="{FF2B5EF4-FFF2-40B4-BE49-F238E27FC236}">
                <a16:creationId xmlns:a16="http://schemas.microsoft.com/office/drawing/2014/main" id="{EFB3B569-2AEA-7AFD-23AB-9443D591B97E}"/>
              </a:ext>
            </a:extLst>
          </p:cNvPr>
          <p:cNvGraphicFramePr>
            <a:graphicFrameLocks noGrp="1"/>
          </p:cNvGraphicFramePr>
          <p:nvPr>
            <p:extLst>
              <p:ext uri="{D42A27DB-BD31-4B8C-83A1-F6EECF244321}">
                <p14:modId xmlns:p14="http://schemas.microsoft.com/office/powerpoint/2010/main" val="3672157588"/>
              </p:ext>
            </p:extLst>
          </p:nvPr>
        </p:nvGraphicFramePr>
        <p:xfrm>
          <a:off x="5429634" y="4585393"/>
          <a:ext cx="5987028" cy="1923837"/>
        </p:xfrm>
        <a:graphic>
          <a:graphicData uri="http://schemas.openxmlformats.org/drawingml/2006/table">
            <a:tbl>
              <a:tblPr firstRow="1" bandRow="1">
                <a:tableStyleId>{5C22544A-7EE6-4342-B048-85BDC9FD1C3A}</a:tableStyleId>
              </a:tblPr>
              <a:tblGrid>
                <a:gridCol w="997838">
                  <a:extLst>
                    <a:ext uri="{9D8B030D-6E8A-4147-A177-3AD203B41FA5}">
                      <a16:colId xmlns:a16="http://schemas.microsoft.com/office/drawing/2014/main" val="806898020"/>
                    </a:ext>
                  </a:extLst>
                </a:gridCol>
                <a:gridCol w="997838">
                  <a:extLst>
                    <a:ext uri="{9D8B030D-6E8A-4147-A177-3AD203B41FA5}">
                      <a16:colId xmlns:a16="http://schemas.microsoft.com/office/drawing/2014/main" val="769009330"/>
                    </a:ext>
                  </a:extLst>
                </a:gridCol>
                <a:gridCol w="997838">
                  <a:extLst>
                    <a:ext uri="{9D8B030D-6E8A-4147-A177-3AD203B41FA5}">
                      <a16:colId xmlns:a16="http://schemas.microsoft.com/office/drawing/2014/main" val="4144057547"/>
                    </a:ext>
                  </a:extLst>
                </a:gridCol>
                <a:gridCol w="997838">
                  <a:extLst>
                    <a:ext uri="{9D8B030D-6E8A-4147-A177-3AD203B41FA5}">
                      <a16:colId xmlns:a16="http://schemas.microsoft.com/office/drawing/2014/main" val="78746806"/>
                    </a:ext>
                  </a:extLst>
                </a:gridCol>
                <a:gridCol w="997838">
                  <a:extLst>
                    <a:ext uri="{9D8B030D-6E8A-4147-A177-3AD203B41FA5}">
                      <a16:colId xmlns:a16="http://schemas.microsoft.com/office/drawing/2014/main" val="2605604194"/>
                    </a:ext>
                  </a:extLst>
                </a:gridCol>
                <a:gridCol w="997838">
                  <a:extLst>
                    <a:ext uri="{9D8B030D-6E8A-4147-A177-3AD203B41FA5}">
                      <a16:colId xmlns:a16="http://schemas.microsoft.com/office/drawing/2014/main" val="945919752"/>
                    </a:ext>
                  </a:extLst>
                </a:gridCol>
              </a:tblGrid>
              <a:tr h="0">
                <a:tc>
                  <a:txBody>
                    <a:bodyPr/>
                    <a:lstStyle/>
                    <a:p>
                      <a:endParaRPr lang="en-US" dirty="0">
                        <a:effectLst/>
                      </a:endParaRPr>
                    </a:p>
                  </a:txBody>
                  <a:tcPr anchor="ctr"/>
                </a:tc>
                <a:tc gridSpan="2">
                  <a:txBody>
                    <a:bodyPr/>
                    <a:lstStyle/>
                    <a:p>
                      <a:r>
                        <a:rPr lang="en-US" dirty="0">
                          <a:effectLst/>
                        </a:rPr>
                        <a:t>F1</a:t>
                      </a:r>
                    </a:p>
                  </a:txBody>
                  <a:tcPr anchor="ctr"/>
                </a:tc>
                <a:tc hMerge="1">
                  <a:txBody>
                    <a:bodyPr/>
                    <a:lstStyle/>
                    <a:p>
                      <a:endParaRPr lang="en-US"/>
                    </a:p>
                  </a:txBody>
                  <a:tcPr/>
                </a:tc>
                <a:tc gridSpan="2">
                  <a:txBody>
                    <a:bodyPr/>
                    <a:lstStyle/>
                    <a:p>
                      <a:r>
                        <a:rPr lang="en-US" dirty="0">
                          <a:effectLst/>
                        </a:rPr>
                        <a:t>Precision</a:t>
                      </a:r>
                    </a:p>
                  </a:txBody>
                  <a:tcPr anchor="ctr"/>
                </a:tc>
                <a:tc hMerge="1">
                  <a:txBody>
                    <a:bodyPr/>
                    <a:lstStyle/>
                    <a:p>
                      <a:endParaRPr lang="en-US"/>
                    </a:p>
                  </a:txBody>
                  <a:tcPr/>
                </a:tc>
                <a:tc>
                  <a:txBody>
                    <a:bodyPr/>
                    <a:lstStyle/>
                    <a:p>
                      <a:r>
                        <a:rPr lang="en-US" dirty="0">
                          <a:effectLst/>
                        </a:rPr>
                        <a:t>Accuracy</a:t>
                      </a:r>
                    </a:p>
                  </a:txBody>
                  <a:tcPr anchor="ctr"/>
                </a:tc>
                <a:extLst>
                  <a:ext uri="{0D108BD9-81ED-4DB2-BD59-A6C34878D82A}">
                    <a16:rowId xmlns:a16="http://schemas.microsoft.com/office/drawing/2014/main" val="1286568763"/>
                  </a:ext>
                </a:extLst>
              </a:tr>
              <a:tr h="369357">
                <a:tc>
                  <a:txBody>
                    <a:bodyPr/>
                    <a:lstStyle/>
                    <a:p>
                      <a:r>
                        <a:rPr lang="en-US" dirty="0">
                          <a:effectLst/>
                        </a:rPr>
                        <a:t>Threshold</a:t>
                      </a:r>
                    </a:p>
                  </a:txBody>
                  <a:tcPr anchor="ctr"/>
                </a:tc>
                <a:tc>
                  <a:txBody>
                    <a:bodyPr/>
                    <a:lstStyle/>
                    <a:p>
                      <a:r>
                        <a:rPr lang="en-US" dirty="0">
                          <a:effectLst/>
                        </a:rPr>
                        <a:t>Depressed</a:t>
                      </a:r>
                    </a:p>
                  </a:txBody>
                  <a:tcPr anchor="ctr"/>
                </a:tc>
                <a:tc>
                  <a:txBody>
                    <a:bodyPr/>
                    <a:lstStyle/>
                    <a:p>
                      <a:pPr lvl="0">
                        <a:buNone/>
                      </a:pPr>
                      <a:r>
                        <a:rPr lang="en-US" dirty="0">
                          <a:effectLst/>
                        </a:rPr>
                        <a:t>Not Depressed</a:t>
                      </a:r>
                    </a:p>
                  </a:txBody>
                  <a:tcPr anchor="ctr"/>
                </a:tc>
                <a:tc>
                  <a:txBody>
                    <a:bodyPr/>
                    <a:lstStyle/>
                    <a:p>
                      <a:pPr lvl="0">
                        <a:buNone/>
                      </a:pPr>
                      <a:r>
                        <a:rPr lang="en-US" dirty="0">
                          <a:effectLst/>
                        </a:rPr>
                        <a:t>Depressed</a:t>
                      </a:r>
                    </a:p>
                  </a:txBody>
                  <a:tcPr anchor="ctr"/>
                </a:tc>
                <a:tc>
                  <a:txBody>
                    <a:bodyPr/>
                    <a:lstStyle/>
                    <a:p>
                      <a:pPr lvl="0">
                        <a:buNone/>
                      </a:pPr>
                      <a:r>
                        <a:rPr lang="en-US" dirty="0">
                          <a:effectLst/>
                        </a:rPr>
                        <a:t>Not Depressed</a:t>
                      </a:r>
                    </a:p>
                  </a:txBody>
                  <a:tcPr anchor="ctr"/>
                </a:tc>
                <a:tc>
                  <a:txBody>
                    <a:bodyPr/>
                    <a:lstStyle/>
                    <a:p>
                      <a:endParaRPr lang="en-US" dirty="0">
                        <a:effectLst/>
                      </a:endParaRPr>
                    </a:p>
                  </a:txBody>
                  <a:tcPr anchor="ctr"/>
                </a:tc>
                <a:extLst>
                  <a:ext uri="{0D108BD9-81ED-4DB2-BD59-A6C34878D82A}">
                    <a16:rowId xmlns:a16="http://schemas.microsoft.com/office/drawing/2014/main" val="1486655683"/>
                  </a:ext>
                </a:extLst>
              </a:tr>
              <a:tr h="369357">
                <a:tc>
                  <a:txBody>
                    <a:bodyPr/>
                    <a:lstStyle/>
                    <a:p>
                      <a:pPr lvl="0">
                        <a:buNone/>
                      </a:pPr>
                      <a:r>
                        <a:rPr lang="en-US" dirty="0">
                          <a:effectLst/>
                        </a:rPr>
                        <a:t>0.5</a:t>
                      </a:r>
                    </a:p>
                  </a:txBody>
                  <a:tcPr anchor="ctr"/>
                </a:tc>
                <a:tc>
                  <a:txBody>
                    <a:bodyPr/>
                    <a:lstStyle/>
                    <a:p>
                      <a:r>
                        <a:rPr lang="en-US" dirty="0">
                          <a:effectLst/>
                        </a:rPr>
                        <a:t>0.40</a:t>
                      </a:r>
                    </a:p>
                  </a:txBody>
                  <a:tcPr anchor="ctr"/>
                </a:tc>
                <a:tc>
                  <a:txBody>
                    <a:bodyPr/>
                    <a:lstStyle/>
                    <a:p>
                      <a:r>
                        <a:rPr lang="en-US" dirty="0">
                          <a:effectLst/>
                        </a:rPr>
                        <a:t>0.78</a:t>
                      </a:r>
                      <a:endParaRPr lang="en-US" dirty="0"/>
                    </a:p>
                  </a:txBody>
                  <a:tcPr anchor="ctr"/>
                </a:tc>
                <a:tc>
                  <a:txBody>
                    <a:bodyPr/>
                    <a:lstStyle/>
                    <a:p>
                      <a:r>
                        <a:rPr lang="en-US" dirty="0">
                          <a:effectLst/>
                        </a:rPr>
                        <a:t>0.45</a:t>
                      </a:r>
                    </a:p>
                  </a:txBody>
                  <a:tcPr anchor="ctr"/>
                </a:tc>
                <a:tc>
                  <a:txBody>
                    <a:bodyPr/>
                    <a:lstStyle/>
                    <a:p>
                      <a:r>
                        <a:rPr lang="en-US" dirty="0">
                          <a:effectLst/>
                        </a:rPr>
                        <a:t>0.75</a:t>
                      </a:r>
                    </a:p>
                  </a:txBody>
                  <a:tcPr anchor="ctr"/>
                </a:tc>
                <a:tc>
                  <a:txBody>
                    <a:bodyPr/>
                    <a:lstStyle/>
                    <a:p>
                      <a:r>
                        <a:rPr lang="en-US" dirty="0">
                          <a:effectLst/>
                        </a:rPr>
                        <a:t>0.68</a:t>
                      </a:r>
                    </a:p>
                  </a:txBody>
                  <a:tcPr anchor="ctr"/>
                </a:tc>
                <a:extLst>
                  <a:ext uri="{0D108BD9-81ED-4DB2-BD59-A6C34878D82A}">
                    <a16:rowId xmlns:a16="http://schemas.microsoft.com/office/drawing/2014/main" val="3339728050"/>
                  </a:ext>
                </a:extLst>
              </a:tr>
            </a:tbl>
          </a:graphicData>
        </a:graphic>
      </p:graphicFrame>
    </p:spTree>
    <p:extLst>
      <p:ext uri="{BB962C8B-B14F-4D97-AF65-F5344CB8AC3E}">
        <p14:creationId xmlns:p14="http://schemas.microsoft.com/office/powerpoint/2010/main" val="401726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9F577D-DB4A-EAA0-0DB1-C65DBFA1F262}"/>
              </a:ext>
            </a:extLst>
          </p:cNvPr>
          <p:cNvSpPr>
            <a:spLocks noGrp="1"/>
          </p:cNvSpPr>
          <p:nvPr>
            <p:ph type="title"/>
          </p:nvPr>
        </p:nvSpPr>
        <p:spPr>
          <a:xfrm>
            <a:off x="952108" y="954756"/>
            <a:ext cx="2730414" cy="4946003"/>
          </a:xfrm>
        </p:spPr>
        <p:txBody>
          <a:bodyPr>
            <a:normAutofit/>
          </a:bodyPr>
          <a:lstStyle/>
          <a:p>
            <a:r>
              <a:rPr lang="en-IN" sz="3200" dirty="0">
                <a:solidFill>
                  <a:srgbClr val="FFFFFF"/>
                </a:solidFill>
                <a:latin typeface="Britannic Bold"/>
              </a:rPr>
              <a:t>LSTM (Audio -Text)</a:t>
            </a:r>
            <a:endParaRPr lang="en-IN" sz="3400" dirty="0">
              <a:solidFill>
                <a:srgbClr val="FFFFFF"/>
              </a:solidFill>
              <a:latin typeface="Britannic Bold" panose="020B0903060703020204" pitchFamily="34" charset="77"/>
            </a:endParaRPr>
          </a:p>
        </p:txBody>
      </p:sp>
      <p:sp>
        <p:nvSpPr>
          <p:cNvPr id="33" name="Rectangle 3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FA3C-7D4C-C1DB-9B4B-9753CB8CE75E}"/>
              </a:ext>
            </a:extLst>
          </p:cNvPr>
          <p:cNvSpPr>
            <a:spLocks noGrp="1"/>
          </p:cNvSpPr>
          <p:nvPr>
            <p:ph idx="1"/>
          </p:nvPr>
        </p:nvSpPr>
        <p:spPr>
          <a:xfrm>
            <a:off x="5140934" y="469900"/>
            <a:ext cx="6475740" cy="4224564"/>
          </a:xfrm>
        </p:spPr>
        <p:txBody>
          <a:bodyPr vert="horz" lIns="91440" tIns="45720" rIns="91440" bIns="45720" rtlCol="0" anchor="ctr">
            <a:normAutofit lnSpcReduction="10000"/>
          </a:bodyPr>
          <a:lstStyle/>
          <a:p>
            <a:pPr marL="0" indent="0" algn="ctr">
              <a:lnSpc>
                <a:spcPct val="90000"/>
              </a:lnSpc>
              <a:buSzPct val="114999"/>
              <a:buNone/>
            </a:pPr>
            <a:r>
              <a:rPr lang="en-IN" sz="1800" b="1" dirty="0">
                <a:latin typeface="Arial"/>
                <a:cs typeface="Arial"/>
              </a:rPr>
              <a:t>LSTM – Long Short term Memory</a:t>
            </a:r>
          </a:p>
          <a:p>
            <a:pPr marL="0" indent="0" algn="just">
              <a:lnSpc>
                <a:spcPct val="90000"/>
              </a:lnSpc>
              <a:buSzPct val="114999"/>
              <a:buNone/>
            </a:pPr>
            <a:r>
              <a:rPr lang="en-IN" sz="1800" dirty="0">
                <a:latin typeface="Arial"/>
                <a:cs typeface="Arial"/>
              </a:rPr>
              <a:t>LSTM is good for contextual data (time series data) Because it have gates which can store context of previous data points. It is a type of RNN</a:t>
            </a:r>
          </a:p>
          <a:p>
            <a:pPr marL="0" indent="0" algn="just">
              <a:lnSpc>
                <a:spcPct val="90000"/>
              </a:lnSpc>
              <a:buSzPct val="114999"/>
              <a:buNone/>
            </a:pPr>
            <a:r>
              <a:rPr lang="en-IN" sz="1800" b="1" dirty="0">
                <a:latin typeface="Arial"/>
                <a:cs typeface="Arial"/>
              </a:rPr>
              <a:t>Highway layer:</a:t>
            </a:r>
          </a:p>
          <a:p>
            <a:pPr marL="0" indent="0" algn="just">
              <a:lnSpc>
                <a:spcPct val="90000"/>
              </a:lnSpc>
              <a:buSzPct val="114999"/>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Highway layer has 2 non-linear transforms: a carry and a transform gate which transforms the data which is passed to the dense layers. (Motivation of highway layer is to add nonlinearity to the data even before dense layers as we are using test data for prediction)</a:t>
            </a:r>
            <a:r>
              <a:rPr lang="en-IN" sz="1800" dirty="0">
                <a:effectLst/>
              </a:rPr>
              <a:t> </a:t>
            </a:r>
          </a:p>
          <a:p>
            <a:pPr marL="0" indent="0" algn="just">
              <a:lnSpc>
                <a:spcPct val="90000"/>
              </a:lnSpc>
              <a:buSzPct val="114999"/>
              <a:buNone/>
            </a:pPr>
            <a:r>
              <a:rPr lang="en-IN" sz="1800" b="1" dirty="0">
                <a:latin typeface="Arial"/>
                <a:cs typeface="Arial"/>
              </a:rPr>
              <a:t>Implementation:</a:t>
            </a:r>
          </a:p>
          <a:p>
            <a:pPr marL="0" indent="0" algn="just">
              <a:lnSpc>
                <a:spcPct val="90000"/>
              </a:lnSpc>
              <a:buSzPct val="114999"/>
              <a:buNone/>
            </a:pPr>
            <a:r>
              <a:rPr lang="en-IN" sz="1800" dirty="0">
                <a:latin typeface="Arial"/>
                <a:cs typeface="Arial"/>
              </a:rPr>
              <a:t>LSTM based model is used for processing both the audio and text at word level and Sentence level with dimension set to 300 vector for words and 1700 sentences is used for text. We got best results with 2 highway layers, 3 dense layers with 2 as batch size. </a:t>
            </a:r>
            <a:endParaRPr lang="en-US" sz="1800" dirty="0">
              <a:latin typeface="Garamond" panose="02020404030301010803"/>
              <a:cs typeface="Arial"/>
            </a:endParaRPr>
          </a:p>
          <a:p>
            <a:pPr algn="just">
              <a:lnSpc>
                <a:spcPct val="90000"/>
              </a:lnSpc>
              <a:buSzPct val="114999"/>
            </a:pPr>
            <a:endParaRPr lang="en-IN" sz="1800" dirty="0">
              <a:latin typeface="Arial"/>
              <a:cs typeface="Arial"/>
            </a:endParaRPr>
          </a:p>
        </p:txBody>
      </p:sp>
      <p:graphicFrame>
        <p:nvGraphicFramePr>
          <p:cNvPr id="4" name="Table 3">
            <a:extLst>
              <a:ext uri="{FF2B5EF4-FFF2-40B4-BE49-F238E27FC236}">
                <a16:creationId xmlns:a16="http://schemas.microsoft.com/office/drawing/2014/main" id="{7AB7130E-A560-97E7-6E4F-AEE2F64C68FF}"/>
              </a:ext>
            </a:extLst>
          </p:cNvPr>
          <p:cNvGraphicFramePr>
            <a:graphicFrameLocks noGrp="1"/>
          </p:cNvGraphicFramePr>
          <p:nvPr>
            <p:extLst>
              <p:ext uri="{D42A27DB-BD31-4B8C-83A1-F6EECF244321}">
                <p14:modId xmlns:p14="http://schemas.microsoft.com/office/powerpoint/2010/main" val="254013910"/>
              </p:ext>
            </p:extLst>
          </p:nvPr>
        </p:nvGraphicFramePr>
        <p:xfrm>
          <a:off x="5385290" y="4694250"/>
          <a:ext cx="5987028" cy="1923837"/>
        </p:xfrm>
        <a:graphic>
          <a:graphicData uri="http://schemas.openxmlformats.org/drawingml/2006/table">
            <a:tbl>
              <a:tblPr firstRow="1" bandRow="1">
                <a:tableStyleId>{5C22544A-7EE6-4342-B048-85BDC9FD1C3A}</a:tableStyleId>
              </a:tblPr>
              <a:tblGrid>
                <a:gridCol w="997838">
                  <a:extLst>
                    <a:ext uri="{9D8B030D-6E8A-4147-A177-3AD203B41FA5}">
                      <a16:colId xmlns:a16="http://schemas.microsoft.com/office/drawing/2014/main" val="806898020"/>
                    </a:ext>
                  </a:extLst>
                </a:gridCol>
                <a:gridCol w="997838">
                  <a:extLst>
                    <a:ext uri="{9D8B030D-6E8A-4147-A177-3AD203B41FA5}">
                      <a16:colId xmlns:a16="http://schemas.microsoft.com/office/drawing/2014/main" val="769009330"/>
                    </a:ext>
                  </a:extLst>
                </a:gridCol>
                <a:gridCol w="997838">
                  <a:extLst>
                    <a:ext uri="{9D8B030D-6E8A-4147-A177-3AD203B41FA5}">
                      <a16:colId xmlns:a16="http://schemas.microsoft.com/office/drawing/2014/main" val="4144057547"/>
                    </a:ext>
                  </a:extLst>
                </a:gridCol>
                <a:gridCol w="997838">
                  <a:extLst>
                    <a:ext uri="{9D8B030D-6E8A-4147-A177-3AD203B41FA5}">
                      <a16:colId xmlns:a16="http://schemas.microsoft.com/office/drawing/2014/main" val="78746806"/>
                    </a:ext>
                  </a:extLst>
                </a:gridCol>
                <a:gridCol w="997838">
                  <a:extLst>
                    <a:ext uri="{9D8B030D-6E8A-4147-A177-3AD203B41FA5}">
                      <a16:colId xmlns:a16="http://schemas.microsoft.com/office/drawing/2014/main" val="2605604194"/>
                    </a:ext>
                  </a:extLst>
                </a:gridCol>
                <a:gridCol w="997838">
                  <a:extLst>
                    <a:ext uri="{9D8B030D-6E8A-4147-A177-3AD203B41FA5}">
                      <a16:colId xmlns:a16="http://schemas.microsoft.com/office/drawing/2014/main" val="945919752"/>
                    </a:ext>
                  </a:extLst>
                </a:gridCol>
              </a:tblGrid>
              <a:tr h="0">
                <a:tc>
                  <a:txBody>
                    <a:bodyPr/>
                    <a:lstStyle/>
                    <a:p>
                      <a:endParaRPr lang="en-US" dirty="0">
                        <a:effectLst/>
                      </a:endParaRPr>
                    </a:p>
                  </a:txBody>
                  <a:tcPr anchor="ctr"/>
                </a:tc>
                <a:tc gridSpan="2">
                  <a:txBody>
                    <a:bodyPr/>
                    <a:lstStyle/>
                    <a:p>
                      <a:r>
                        <a:rPr lang="en-US" dirty="0">
                          <a:effectLst/>
                        </a:rPr>
                        <a:t>F1</a:t>
                      </a:r>
                    </a:p>
                  </a:txBody>
                  <a:tcPr anchor="ctr"/>
                </a:tc>
                <a:tc hMerge="1">
                  <a:txBody>
                    <a:bodyPr/>
                    <a:lstStyle/>
                    <a:p>
                      <a:endParaRPr lang="en-US"/>
                    </a:p>
                  </a:txBody>
                  <a:tcPr/>
                </a:tc>
                <a:tc gridSpan="2">
                  <a:txBody>
                    <a:bodyPr/>
                    <a:lstStyle/>
                    <a:p>
                      <a:r>
                        <a:rPr lang="en-US" dirty="0">
                          <a:effectLst/>
                        </a:rPr>
                        <a:t>Precision</a:t>
                      </a:r>
                    </a:p>
                  </a:txBody>
                  <a:tcPr anchor="ctr"/>
                </a:tc>
                <a:tc hMerge="1">
                  <a:txBody>
                    <a:bodyPr/>
                    <a:lstStyle/>
                    <a:p>
                      <a:endParaRPr lang="en-US"/>
                    </a:p>
                  </a:txBody>
                  <a:tcPr/>
                </a:tc>
                <a:tc>
                  <a:txBody>
                    <a:bodyPr/>
                    <a:lstStyle/>
                    <a:p>
                      <a:r>
                        <a:rPr lang="en-US" dirty="0">
                          <a:effectLst/>
                        </a:rPr>
                        <a:t>Accuracy</a:t>
                      </a:r>
                    </a:p>
                  </a:txBody>
                  <a:tcPr anchor="ctr"/>
                </a:tc>
                <a:extLst>
                  <a:ext uri="{0D108BD9-81ED-4DB2-BD59-A6C34878D82A}">
                    <a16:rowId xmlns:a16="http://schemas.microsoft.com/office/drawing/2014/main" val="1286568763"/>
                  </a:ext>
                </a:extLst>
              </a:tr>
              <a:tr h="369357">
                <a:tc>
                  <a:txBody>
                    <a:bodyPr/>
                    <a:lstStyle/>
                    <a:p>
                      <a:r>
                        <a:rPr lang="en-US" dirty="0">
                          <a:effectLst/>
                        </a:rPr>
                        <a:t>Threshold</a:t>
                      </a:r>
                    </a:p>
                  </a:txBody>
                  <a:tcPr anchor="ctr"/>
                </a:tc>
                <a:tc>
                  <a:txBody>
                    <a:bodyPr/>
                    <a:lstStyle/>
                    <a:p>
                      <a:r>
                        <a:rPr lang="en-US" dirty="0">
                          <a:effectLst/>
                        </a:rPr>
                        <a:t>Depressed</a:t>
                      </a:r>
                    </a:p>
                  </a:txBody>
                  <a:tcPr anchor="ctr"/>
                </a:tc>
                <a:tc>
                  <a:txBody>
                    <a:bodyPr/>
                    <a:lstStyle/>
                    <a:p>
                      <a:pPr lvl="0">
                        <a:buNone/>
                      </a:pPr>
                      <a:r>
                        <a:rPr lang="en-US" dirty="0">
                          <a:effectLst/>
                        </a:rPr>
                        <a:t>Not Depressed</a:t>
                      </a:r>
                    </a:p>
                  </a:txBody>
                  <a:tcPr anchor="ctr"/>
                </a:tc>
                <a:tc>
                  <a:txBody>
                    <a:bodyPr/>
                    <a:lstStyle/>
                    <a:p>
                      <a:pPr lvl="0">
                        <a:buNone/>
                      </a:pPr>
                      <a:r>
                        <a:rPr lang="en-US" dirty="0">
                          <a:effectLst/>
                        </a:rPr>
                        <a:t>Depressed</a:t>
                      </a:r>
                    </a:p>
                  </a:txBody>
                  <a:tcPr anchor="ctr"/>
                </a:tc>
                <a:tc>
                  <a:txBody>
                    <a:bodyPr/>
                    <a:lstStyle/>
                    <a:p>
                      <a:pPr lvl="0">
                        <a:buNone/>
                      </a:pPr>
                      <a:r>
                        <a:rPr lang="en-US" dirty="0">
                          <a:effectLst/>
                        </a:rPr>
                        <a:t>Not Depressed</a:t>
                      </a:r>
                    </a:p>
                  </a:txBody>
                  <a:tcPr anchor="ctr"/>
                </a:tc>
                <a:tc>
                  <a:txBody>
                    <a:bodyPr/>
                    <a:lstStyle/>
                    <a:p>
                      <a:endParaRPr lang="en-US" dirty="0">
                        <a:effectLst/>
                      </a:endParaRPr>
                    </a:p>
                  </a:txBody>
                  <a:tcPr anchor="ctr"/>
                </a:tc>
                <a:extLst>
                  <a:ext uri="{0D108BD9-81ED-4DB2-BD59-A6C34878D82A}">
                    <a16:rowId xmlns:a16="http://schemas.microsoft.com/office/drawing/2014/main" val="1486655683"/>
                  </a:ext>
                </a:extLst>
              </a:tr>
              <a:tr h="369357">
                <a:tc>
                  <a:txBody>
                    <a:bodyPr/>
                    <a:lstStyle/>
                    <a:p>
                      <a:pPr lvl="0">
                        <a:buNone/>
                      </a:pPr>
                      <a:r>
                        <a:rPr lang="en-US" dirty="0">
                          <a:effectLst/>
                        </a:rPr>
                        <a:t>0.6</a:t>
                      </a:r>
                    </a:p>
                  </a:txBody>
                  <a:tcPr anchor="ctr"/>
                </a:tc>
                <a:tc>
                  <a:txBody>
                    <a:bodyPr/>
                    <a:lstStyle/>
                    <a:p>
                      <a:r>
                        <a:rPr lang="en-US" dirty="0">
                          <a:effectLst/>
                        </a:rPr>
                        <a:t>0.45</a:t>
                      </a:r>
                    </a:p>
                  </a:txBody>
                  <a:tcPr anchor="ctr"/>
                </a:tc>
                <a:tc>
                  <a:txBody>
                    <a:bodyPr/>
                    <a:lstStyle/>
                    <a:p>
                      <a:r>
                        <a:rPr lang="en-US" dirty="0">
                          <a:effectLst/>
                        </a:rPr>
                        <a:t>0.85</a:t>
                      </a:r>
                      <a:endParaRPr lang="en-US" dirty="0"/>
                    </a:p>
                  </a:txBody>
                  <a:tcPr anchor="ctr"/>
                </a:tc>
                <a:tc>
                  <a:txBody>
                    <a:bodyPr/>
                    <a:lstStyle/>
                    <a:p>
                      <a:r>
                        <a:rPr lang="en-US" dirty="0">
                          <a:effectLst/>
                        </a:rPr>
                        <a:t>0.45</a:t>
                      </a:r>
                    </a:p>
                  </a:txBody>
                  <a:tcPr anchor="ctr"/>
                </a:tc>
                <a:tc>
                  <a:txBody>
                    <a:bodyPr/>
                    <a:lstStyle/>
                    <a:p>
                      <a:r>
                        <a:rPr lang="en-US" dirty="0">
                          <a:effectLst/>
                        </a:rPr>
                        <a:t>0.80</a:t>
                      </a:r>
                    </a:p>
                  </a:txBody>
                  <a:tcPr anchor="ctr"/>
                </a:tc>
                <a:tc>
                  <a:txBody>
                    <a:bodyPr/>
                    <a:lstStyle/>
                    <a:p>
                      <a:r>
                        <a:rPr lang="en-US" dirty="0">
                          <a:effectLst/>
                        </a:rPr>
                        <a:t>0.77</a:t>
                      </a:r>
                    </a:p>
                  </a:txBody>
                  <a:tcPr anchor="ctr"/>
                </a:tc>
                <a:extLst>
                  <a:ext uri="{0D108BD9-81ED-4DB2-BD59-A6C34878D82A}">
                    <a16:rowId xmlns:a16="http://schemas.microsoft.com/office/drawing/2014/main" val="3339728050"/>
                  </a:ext>
                </a:extLst>
              </a:tr>
            </a:tbl>
          </a:graphicData>
        </a:graphic>
      </p:graphicFrame>
    </p:spTree>
    <p:extLst>
      <p:ext uri="{BB962C8B-B14F-4D97-AF65-F5344CB8AC3E}">
        <p14:creationId xmlns:p14="http://schemas.microsoft.com/office/powerpoint/2010/main" val="284888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9F577D-DB4A-EAA0-0DB1-C65DBFA1F262}"/>
              </a:ext>
            </a:extLst>
          </p:cNvPr>
          <p:cNvSpPr>
            <a:spLocks noGrp="1"/>
          </p:cNvSpPr>
          <p:nvPr>
            <p:ph type="title"/>
          </p:nvPr>
        </p:nvSpPr>
        <p:spPr>
          <a:xfrm>
            <a:off x="952108" y="954756"/>
            <a:ext cx="2730414" cy="4946003"/>
          </a:xfrm>
        </p:spPr>
        <p:txBody>
          <a:bodyPr>
            <a:normAutofit/>
          </a:bodyPr>
          <a:lstStyle/>
          <a:p>
            <a:r>
              <a:rPr lang="en-IN" sz="3200" dirty="0">
                <a:solidFill>
                  <a:srgbClr val="FFFFFF"/>
                </a:solidFill>
                <a:latin typeface="Britannic Bold"/>
              </a:rPr>
              <a:t>Experiments and Possible Optimization Challenges</a:t>
            </a:r>
            <a:endParaRPr lang="en-IN" sz="3400" dirty="0">
              <a:solidFill>
                <a:srgbClr val="FFFFFF"/>
              </a:solidFill>
              <a:latin typeface="Britannic Bold" panose="020B0903060703020204" pitchFamily="34" charset="77"/>
            </a:endParaRPr>
          </a:p>
        </p:txBody>
      </p:sp>
      <p:sp>
        <p:nvSpPr>
          <p:cNvPr id="33" name="Rectangle 3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FA3C-7D4C-C1DB-9B4B-9753CB8CE75E}"/>
              </a:ext>
            </a:extLst>
          </p:cNvPr>
          <p:cNvSpPr>
            <a:spLocks noGrp="1"/>
          </p:cNvSpPr>
          <p:nvPr>
            <p:ph idx="1"/>
          </p:nvPr>
        </p:nvSpPr>
        <p:spPr>
          <a:xfrm>
            <a:off x="5140934" y="469900"/>
            <a:ext cx="6475740" cy="5824764"/>
          </a:xfrm>
        </p:spPr>
        <p:txBody>
          <a:bodyPr vert="horz" lIns="91440" tIns="45720" rIns="91440" bIns="45720" rtlCol="0" anchor="ctr">
            <a:normAutofit/>
          </a:bodyPr>
          <a:lstStyle/>
          <a:p>
            <a:pPr algn="just">
              <a:spcBef>
                <a:spcPts val="0"/>
              </a:spcBef>
            </a:pPr>
            <a:r>
              <a:rPr lang="en-US" sz="1800" dirty="0">
                <a:latin typeface="Arial"/>
                <a:ea typeface="+mn-lt"/>
                <a:cs typeface="+mn-lt"/>
              </a:rPr>
              <a:t>Tried to pass the probabilities of CNN and LSTM models predictions, to logistic regression to find the patten and get the better results. Motivation for this is that CNN is predicts based on the amplitude of the entire conversation. LSTM is predicting based on the text (words and sentences). Logistic regression is finding a patten on both models and giving predictions.</a:t>
            </a:r>
          </a:p>
          <a:p>
            <a:pPr algn="just">
              <a:spcBef>
                <a:spcPts val="0"/>
              </a:spcBef>
            </a:pPr>
            <a:r>
              <a:rPr lang="en-US" sz="1800" dirty="0">
                <a:latin typeface="Arial"/>
                <a:ea typeface="+mn-lt"/>
                <a:cs typeface="+mn-lt"/>
              </a:rPr>
              <a:t>Issue: the train data size and prediction data size is not big enough (we have to take the test data set from CNN and LSTM, we got only 40 data points)</a:t>
            </a:r>
          </a:p>
          <a:p>
            <a:pPr algn="just">
              <a:spcBef>
                <a:spcPts val="0"/>
              </a:spcBef>
            </a:pPr>
            <a:r>
              <a:rPr lang="en-US" sz="1800" dirty="0">
                <a:latin typeface="Arial"/>
                <a:ea typeface="+mn-lt"/>
                <a:cs typeface="+mn-lt"/>
              </a:rPr>
              <a:t>Using Lexical analysis in addition to speech analysis.</a:t>
            </a:r>
          </a:p>
          <a:p>
            <a:pPr algn="just">
              <a:spcBef>
                <a:spcPts val="0"/>
              </a:spcBef>
              <a:buSzPct val="114999"/>
            </a:pPr>
            <a:r>
              <a:rPr lang="en-US" sz="1800" dirty="0">
                <a:latin typeface="Arial"/>
                <a:ea typeface="+mn-lt"/>
                <a:cs typeface="+mn-lt"/>
              </a:rPr>
              <a:t>Focusing on features like audio frequencies.</a:t>
            </a:r>
          </a:p>
          <a:p>
            <a:pPr algn="just">
              <a:spcBef>
                <a:spcPts val="0"/>
              </a:spcBef>
              <a:buSzPct val="114999"/>
            </a:pPr>
            <a:r>
              <a:rPr lang="en-US" sz="1800" dirty="0">
                <a:latin typeface="Arial"/>
                <a:ea typeface="+mn-lt"/>
                <a:cs typeface="+mn-lt"/>
              </a:rPr>
              <a:t>Investigating more features to add such as amplitude, pause durations etc.</a:t>
            </a:r>
            <a:endParaRPr lang="en-GB" sz="1800" dirty="0">
              <a:latin typeface="Arial"/>
              <a:ea typeface="+mn-lt"/>
              <a:cs typeface="+mn-lt"/>
            </a:endParaRPr>
          </a:p>
          <a:p>
            <a:pPr algn="just">
              <a:spcBef>
                <a:spcPts val="0"/>
              </a:spcBef>
              <a:buSzPct val="114999"/>
            </a:pPr>
            <a:r>
              <a:rPr lang="en-US" sz="1800" dirty="0">
                <a:latin typeface="Arial"/>
                <a:ea typeface="+mn-lt"/>
                <a:cs typeface="+mn-lt"/>
              </a:rPr>
              <a:t>Using regression to score depression (say 0-10) onset chances rather than just a binary classification.</a:t>
            </a:r>
          </a:p>
        </p:txBody>
      </p:sp>
    </p:spTree>
    <p:extLst>
      <p:ext uri="{BB962C8B-B14F-4D97-AF65-F5344CB8AC3E}">
        <p14:creationId xmlns:p14="http://schemas.microsoft.com/office/powerpoint/2010/main" val="157825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9F577D-DB4A-EAA0-0DB1-C65DBFA1F262}"/>
              </a:ext>
            </a:extLst>
          </p:cNvPr>
          <p:cNvSpPr>
            <a:spLocks noGrp="1"/>
          </p:cNvSpPr>
          <p:nvPr>
            <p:ph type="title"/>
          </p:nvPr>
        </p:nvSpPr>
        <p:spPr>
          <a:xfrm>
            <a:off x="952108" y="954756"/>
            <a:ext cx="2730414" cy="4946003"/>
          </a:xfrm>
        </p:spPr>
        <p:txBody>
          <a:bodyPr>
            <a:normAutofit/>
          </a:bodyPr>
          <a:lstStyle/>
          <a:p>
            <a:r>
              <a:rPr lang="en-IN" sz="3200" dirty="0">
                <a:solidFill>
                  <a:srgbClr val="FFFFFF"/>
                </a:solidFill>
                <a:latin typeface="Britannic Bold"/>
              </a:rPr>
              <a:t>Transformer (BERT)</a:t>
            </a:r>
            <a:endParaRPr lang="en-IN" sz="3400" dirty="0">
              <a:solidFill>
                <a:srgbClr val="FFFFFF"/>
              </a:solidFill>
              <a:latin typeface="Britannic Bold" panose="020B0903060703020204" pitchFamily="34" charset="77"/>
            </a:endParaRPr>
          </a:p>
        </p:txBody>
      </p:sp>
      <p:sp>
        <p:nvSpPr>
          <p:cNvPr id="33" name="Rectangle 3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FA3C-7D4C-C1DB-9B4B-9753CB8CE75E}"/>
              </a:ext>
            </a:extLst>
          </p:cNvPr>
          <p:cNvSpPr>
            <a:spLocks noGrp="1"/>
          </p:cNvSpPr>
          <p:nvPr>
            <p:ph idx="1"/>
          </p:nvPr>
        </p:nvSpPr>
        <p:spPr>
          <a:xfrm>
            <a:off x="5140934" y="469900"/>
            <a:ext cx="6475740" cy="5645856"/>
          </a:xfrm>
        </p:spPr>
        <p:txBody>
          <a:bodyPr vert="horz" lIns="91440" tIns="45720" rIns="91440" bIns="45720" rtlCol="0" anchor="ctr">
            <a:normAutofit/>
          </a:bodyPr>
          <a:lstStyle/>
          <a:p>
            <a:pPr marL="0" indent="0" algn="just">
              <a:lnSpc>
                <a:spcPct val="90000"/>
              </a:lnSpc>
              <a:buSzPct val="114999"/>
              <a:buNone/>
            </a:pPr>
            <a:endParaRPr lang="en-IN" sz="2400" dirty="0">
              <a:latin typeface="Arial"/>
              <a:cs typeface="Arial"/>
            </a:endParaRPr>
          </a:p>
          <a:p>
            <a:pPr algn="just">
              <a:lnSpc>
                <a:spcPct val="90000"/>
              </a:lnSpc>
              <a:buSzPct val="114999"/>
            </a:pPr>
            <a:r>
              <a:rPr lang="en-IN" sz="2400" dirty="0">
                <a:latin typeface="Arial"/>
                <a:cs typeface="Arial"/>
              </a:rPr>
              <a:t>A BERT based transformer model is used for classifying the text data (transcript)</a:t>
            </a:r>
          </a:p>
          <a:p>
            <a:pPr algn="just">
              <a:lnSpc>
                <a:spcPct val="90000"/>
              </a:lnSpc>
              <a:buSzPct val="114999"/>
            </a:pPr>
            <a:r>
              <a:rPr lang="en-IN" sz="2400" dirty="0">
                <a:latin typeface="Arial"/>
                <a:cs typeface="Arial"/>
              </a:rPr>
              <a:t>2 Encoders (pre-trained, locally trained) are tried for input.</a:t>
            </a:r>
          </a:p>
          <a:p>
            <a:pPr algn="just">
              <a:lnSpc>
                <a:spcPct val="90000"/>
              </a:lnSpc>
              <a:buSzPct val="114999"/>
            </a:pPr>
            <a:r>
              <a:rPr lang="en-IN" sz="2400" dirty="0">
                <a:latin typeface="Arial"/>
                <a:cs typeface="Arial"/>
              </a:rPr>
              <a:t>Takes huge time and resources for the training part and the final result is worse than the results observed with simpler models.</a:t>
            </a:r>
          </a:p>
          <a:p>
            <a:pPr algn="just">
              <a:lnSpc>
                <a:spcPct val="90000"/>
              </a:lnSpc>
              <a:buSzPct val="114999"/>
            </a:pPr>
            <a:endParaRPr lang="en-IN" sz="2400" dirty="0">
              <a:latin typeface="Arial"/>
              <a:cs typeface="Arial"/>
            </a:endParaRPr>
          </a:p>
          <a:p>
            <a:pPr algn="just">
              <a:lnSpc>
                <a:spcPct val="90000"/>
              </a:lnSpc>
              <a:buSzPct val="114999"/>
            </a:pPr>
            <a:endParaRPr lang="en-IN" sz="2400" dirty="0">
              <a:latin typeface="Arial"/>
              <a:cs typeface="Arial"/>
            </a:endParaRPr>
          </a:p>
        </p:txBody>
      </p:sp>
      <p:graphicFrame>
        <p:nvGraphicFramePr>
          <p:cNvPr id="4" name="Table 3">
            <a:extLst>
              <a:ext uri="{FF2B5EF4-FFF2-40B4-BE49-F238E27FC236}">
                <a16:creationId xmlns:a16="http://schemas.microsoft.com/office/drawing/2014/main" id="{5F90582B-BC88-D6B7-C228-C3D2BE17C8C2}"/>
              </a:ext>
            </a:extLst>
          </p:cNvPr>
          <p:cNvGraphicFramePr>
            <a:graphicFrameLocks noGrp="1"/>
          </p:cNvGraphicFramePr>
          <p:nvPr>
            <p:extLst>
              <p:ext uri="{D42A27DB-BD31-4B8C-83A1-F6EECF244321}">
                <p14:modId xmlns:p14="http://schemas.microsoft.com/office/powerpoint/2010/main" val="1399846589"/>
              </p:ext>
            </p:extLst>
          </p:nvPr>
        </p:nvGraphicFramePr>
        <p:xfrm>
          <a:off x="5343304" y="4661819"/>
          <a:ext cx="5987028" cy="1923837"/>
        </p:xfrm>
        <a:graphic>
          <a:graphicData uri="http://schemas.openxmlformats.org/drawingml/2006/table">
            <a:tbl>
              <a:tblPr firstRow="1" bandRow="1">
                <a:tableStyleId>{5C22544A-7EE6-4342-B048-85BDC9FD1C3A}</a:tableStyleId>
              </a:tblPr>
              <a:tblGrid>
                <a:gridCol w="997838">
                  <a:extLst>
                    <a:ext uri="{9D8B030D-6E8A-4147-A177-3AD203B41FA5}">
                      <a16:colId xmlns:a16="http://schemas.microsoft.com/office/drawing/2014/main" val="806898020"/>
                    </a:ext>
                  </a:extLst>
                </a:gridCol>
                <a:gridCol w="997838">
                  <a:extLst>
                    <a:ext uri="{9D8B030D-6E8A-4147-A177-3AD203B41FA5}">
                      <a16:colId xmlns:a16="http://schemas.microsoft.com/office/drawing/2014/main" val="769009330"/>
                    </a:ext>
                  </a:extLst>
                </a:gridCol>
                <a:gridCol w="997838">
                  <a:extLst>
                    <a:ext uri="{9D8B030D-6E8A-4147-A177-3AD203B41FA5}">
                      <a16:colId xmlns:a16="http://schemas.microsoft.com/office/drawing/2014/main" val="4144057547"/>
                    </a:ext>
                  </a:extLst>
                </a:gridCol>
                <a:gridCol w="997838">
                  <a:extLst>
                    <a:ext uri="{9D8B030D-6E8A-4147-A177-3AD203B41FA5}">
                      <a16:colId xmlns:a16="http://schemas.microsoft.com/office/drawing/2014/main" val="78746806"/>
                    </a:ext>
                  </a:extLst>
                </a:gridCol>
                <a:gridCol w="997838">
                  <a:extLst>
                    <a:ext uri="{9D8B030D-6E8A-4147-A177-3AD203B41FA5}">
                      <a16:colId xmlns:a16="http://schemas.microsoft.com/office/drawing/2014/main" val="2605604194"/>
                    </a:ext>
                  </a:extLst>
                </a:gridCol>
                <a:gridCol w="997838">
                  <a:extLst>
                    <a:ext uri="{9D8B030D-6E8A-4147-A177-3AD203B41FA5}">
                      <a16:colId xmlns:a16="http://schemas.microsoft.com/office/drawing/2014/main" val="945919752"/>
                    </a:ext>
                  </a:extLst>
                </a:gridCol>
              </a:tblGrid>
              <a:tr h="369357">
                <a:tc>
                  <a:txBody>
                    <a:bodyPr/>
                    <a:lstStyle/>
                    <a:p>
                      <a:endParaRPr lang="en-US" dirty="0">
                        <a:effectLst/>
                      </a:endParaRPr>
                    </a:p>
                  </a:txBody>
                  <a:tcPr anchor="ctr"/>
                </a:tc>
                <a:tc gridSpan="2">
                  <a:txBody>
                    <a:bodyPr/>
                    <a:lstStyle/>
                    <a:p>
                      <a:r>
                        <a:rPr lang="en-US" dirty="0">
                          <a:effectLst/>
                        </a:rPr>
                        <a:t>F1</a:t>
                      </a:r>
                    </a:p>
                  </a:txBody>
                  <a:tcPr anchor="ctr"/>
                </a:tc>
                <a:tc hMerge="1">
                  <a:txBody>
                    <a:bodyPr/>
                    <a:lstStyle/>
                    <a:p>
                      <a:endParaRPr lang="en-US"/>
                    </a:p>
                  </a:txBody>
                  <a:tcPr/>
                </a:tc>
                <a:tc gridSpan="2">
                  <a:txBody>
                    <a:bodyPr/>
                    <a:lstStyle/>
                    <a:p>
                      <a:r>
                        <a:rPr lang="en-US" dirty="0">
                          <a:effectLst/>
                        </a:rPr>
                        <a:t>Precision</a:t>
                      </a:r>
                    </a:p>
                  </a:txBody>
                  <a:tcPr anchor="ctr"/>
                </a:tc>
                <a:tc hMerge="1">
                  <a:txBody>
                    <a:bodyPr/>
                    <a:lstStyle/>
                    <a:p>
                      <a:endParaRPr lang="en-US"/>
                    </a:p>
                  </a:txBody>
                  <a:tcPr/>
                </a:tc>
                <a:tc>
                  <a:txBody>
                    <a:bodyPr/>
                    <a:lstStyle/>
                    <a:p>
                      <a:r>
                        <a:rPr lang="en-US" dirty="0">
                          <a:effectLst/>
                        </a:rPr>
                        <a:t>Accuracy</a:t>
                      </a:r>
                    </a:p>
                  </a:txBody>
                  <a:tcPr anchor="ctr"/>
                </a:tc>
                <a:extLst>
                  <a:ext uri="{0D108BD9-81ED-4DB2-BD59-A6C34878D82A}">
                    <a16:rowId xmlns:a16="http://schemas.microsoft.com/office/drawing/2014/main" val="1286568763"/>
                  </a:ext>
                </a:extLst>
              </a:tr>
              <a:tr h="369357">
                <a:tc>
                  <a:txBody>
                    <a:bodyPr/>
                    <a:lstStyle/>
                    <a:p>
                      <a:r>
                        <a:rPr lang="en-US" dirty="0">
                          <a:effectLst/>
                        </a:rPr>
                        <a:t>Threshold</a:t>
                      </a:r>
                    </a:p>
                  </a:txBody>
                  <a:tcPr anchor="ctr"/>
                </a:tc>
                <a:tc>
                  <a:txBody>
                    <a:bodyPr/>
                    <a:lstStyle/>
                    <a:p>
                      <a:r>
                        <a:rPr lang="en-US" dirty="0">
                          <a:effectLst/>
                        </a:rPr>
                        <a:t>Depressed</a:t>
                      </a:r>
                    </a:p>
                  </a:txBody>
                  <a:tcPr anchor="ctr"/>
                </a:tc>
                <a:tc>
                  <a:txBody>
                    <a:bodyPr/>
                    <a:lstStyle/>
                    <a:p>
                      <a:pPr lvl="0">
                        <a:buNone/>
                      </a:pPr>
                      <a:r>
                        <a:rPr lang="en-US" dirty="0">
                          <a:effectLst/>
                        </a:rPr>
                        <a:t>Not Depressed</a:t>
                      </a:r>
                    </a:p>
                  </a:txBody>
                  <a:tcPr anchor="ctr"/>
                </a:tc>
                <a:tc>
                  <a:txBody>
                    <a:bodyPr/>
                    <a:lstStyle/>
                    <a:p>
                      <a:pPr lvl="0">
                        <a:buNone/>
                      </a:pPr>
                      <a:r>
                        <a:rPr lang="en-US" dirty="0">
                          <a:effectLst/>
                        </a:rPr>
                        <a:t>Depressed</a:t>
                      </a:r>
                    </a:p>
                  </a:txBody>
                  <a:tcPr anchor="ctr"/>
                </a:tc>
                <a:tc>
                  <a:txBody>
                    <a:bodyPr/>
                    <a:lstStyle/>
                    <a:p>
                      <a:pPr lvl="0">
                        <a:buNone/>
                      </a:pPr>
                      <a:r>
                        <a:rPr lang="en-US" dirty="0">
                          <a:effectLst/>
                        </a:rPr>
                        <a:t>Not Depressed</a:t>
                      </a:r>
                    </a:p>
                  </a:txBody>
                  <a:tcPr anchor="ctr"/>
                </a:tc>
                <a:tc>
                  <a:txBody>
                    <a:bodyPr/>
                    <a:lstStyle/>
                    <a:p>
                      <a:endParaRPr lang="en-US" dirty="0">
                        <a:effectLst/>
                      </a:endParaRPr>
                    </a:p>
                  </a:txBody>
                  <a:tcPr anchor="ctr"/>
                </a:tc>
                <a:extLst>
                  <a:ext uri="{0D108BD9-81ED-4DB2-BD59-A6C34878D82A}">
                    <a16:rowId xmlns:a16="http://schemas.microsoft.com/office/drawing/2014/main" val="1486655683"/>
                  </a:ext>
                </a:extLst>
              </a:tr>
              <a:tr h="369357">
                <a:tc>
                  <a:txBody>
                    <a:bodyPr/>
                    <a:lstStyle/>
                    <a:p>
                      <a:pPr lvl="0">
                        <a:buNone/>
                      </a:pPr>
                      <a:r>
                        <a:rPr lang="en-US" dirty="0">
                          <a:effectLst/>
                        </a:rPr>
                        <a:t>0.4</a:t>
                      </a:r>
                    </a:p>
                  </a:txBody>
                  <a:tcPr anchor="ctr"/>
                </a:tc>
                <a:tc>
                  <a:txBody>
                    <a:bodyPr/>
                    <a:lstStyle/>
                    <a:p>
                      <a:r>
                        <a:rPr lang="en-US" dirty="0">
                          <a:effectLst/>
                        </a:rPr>
                        <a:t>0.4</a:t>
                      </a:r>
                    </a:p>
                  </a:txBody>
                  <a:tcPr anchor="ctr"/>
                </a:tc>
                <a:tc>
                  <a:txBody>
                    <a:bodyPr/>
                    <a:lstStyle/>
                    <a:p>
                      <a:r>
                        <a:rPr lang="en-US" dirty="0">
                          <a:effectLst/>
                        </a:rPr>
                        <a:t>0.67</a:t>
                      </a:r>
                      <a:endParaRPr lang="en-US" dirty="0"/>
                    </a:p>
                  </a:txBody>
                  <a:tcPr anchor="ctr"/>
                </a:tc>
                <a:tc>
                  <a:txBody>
                    <a:bodyPr/>
                    <a:lstStyle/>
                    <a:p>
                      <a:endParaRPr lang="en-US" dirty="0">
                        <a:effectLst/>
                      </a:endParaRPr>
                    </a:p>
                  </a:txBody>
                  <a:tcPr anchor="ctr"/>
                </a:tc>
                <a:tc>
                  <a:txBody>
                    <a:bodyPr/>
                    <a:lstStyle/>
                    <a:p>
                      <a:endParaRPr lang="en-US" dirty="0">
                        <a:effectLst/>
                      </a:endParaRPr>
                    </a:p>
                  </a:txBody>
                  <a:tcPr anchor="ctr"/>
                </a:tc>
                <a:tc>
                  <a:txBody>
                    <a:bodyPr/>
                    <a:lstStyle/>
                    <a:p>
                      <a:endParaRPr lang="en-US" dirty="0">
                        <a:effectLst/>
                      </a:endParaRPr>
                    </a:p>
                  </a:txBody>
                  <a:tcPr anchor="ctr"/>
                </a:tc>
                <a:extLst>
                  <a:ext uri="{0D108BD9-81ED-4DB2-BD59-A6C34878D82A}">
                    <a16:rowId xmlns:a16="http://schemas.microsoft.com/office/drawing/2014/main" val="3339728050"/>
                  </a:ext>
                </a:extLst>
              </a:tr>
            </a:tbl>
          </a:graphicData>
        </a:graphic>
      </p:graphicFrame>
    </p:spTree>
    <p:extLst>
      <p:ext uri="{BB962C8B-B14F-4D97-AF65-F5344CB8AC3E}">
        <p14:creationId xmlns:p14="http://schemas.microsoft.com/office/powerpoint/2010/main" val="300817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9F577D-DB4A-EAA0-0DB1-C65DBFA1F262}"/>
              </a:ext>
            </a:extLst>
          </p:cNvPr>
          <p:cNvSpPr>
            <a:spLocks noGrp="1"/>
          </p:cNvSpPr>
          <p:nvPr>
            <p:ph type="title"/>
          </p:nvPr>
        </p:nvSpPr>
        <p:spPr>
          <a:xfrm>
            <a:off x="952108" y="954756"/>
            <a:ext cx="2730414" cy="4946003"/>
          </a:xfrm>
        </p:spPr>
        <p:txBody>
          <a:bodyPr>
            <a:normAutofit/>
          </a:bodyPr>
          <a:lstStyle/>
          <a:p>
            <a:r>
              <a:rPr lang="en-IN" sz="3200" dirty="0">
                <a:solidFill>
                  <a:srgbClr val="FFFFFF"/>
                </a:solidFill>
                <a:latin typeface="Britannic Bold"/>
              </a:rPr>
              <a:t>Conclusions</a:t>
            </a:r>
            <a:endParaRPr lang="en-IN" sz="3400" dirty="0">
              <a:solidFill>
                <a:srgbClr val="FFFFFF"/>
              </a:solidFill>
              <a:latin typeface="Britannic Bold" panose="020B0903060703020204" pitchFamily="34" charset="77"/>
            </a:endParaRPr>
          </a:p>
        </p:txBody>
      </p:sp>
      <p:sp>
        <p:nvSpPr>
          <p:cNvPr id="33" name="Rectangle 3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FA3C-7D4C-C1DB-9B4B-9753CB8CE75E}"/>
              </a:ext>
            </a:extLst>
          </p:cNvPr>
          <p:cNvSpPr>
            <a:spLocks noGrp="1"/>
          </p:cNvSpPr>
          <p:nvPr>
            <p:ph idx="1"/>
          </p:nvPr>
        </p:nvSpPr>
        <p:spPr>
          <a:xfrm>
            <a:off x="5140934" y="469900"/>
            <a:ext cx="6475740" cy="5824764"/>
          </a:xfrm>
        </p:spPr>
        <p:txBody>
          <a:bodyPr vert="horz" lIns="91440" tIns="45720" rIns="91440" bIns="45720" rtlCol="0" anchor="ctr">
            <a:normAutofit/>
          </a:bodyPr>
          <a:lstStyle/>
          <a:p>
            <a:pPr algn="just" rtl="0"/>
            <a:r>
              <a:rPr lang="en-IN" sz="1800" dirty="0">
                <a:effectLst/>
                <a:latin typeface="-apple-system"/>
              </a:rPr>
              <a:t>The LSTM Word level model performs the best with an </a:t>
            </a:r>
            <a:r>
              <a:rPr lang="en-IN" sz="1800" b="1" dirty="0">
                <a:effectLst/>
                <a:latin typeface="-apple-system"/>
              </a:rPr>
              <a:t>F1-score of 0.77</a:t>
            </a:r>
            <a:r>
              <a:rPr lang="en-IN" sz="1800" dirty="0">
                <a:effectLst/>
                <a:latin typeface="-apple-system"/>
              </a:rPr>
              <a:t>, which is higher than the other models. The LSTM Sentence Level model also performs relatively well, with an </a:t>
            </a:r>
            <a:r>
              <a:rPr lang="en-IN" sz="1800" b="1" dirty="0">
                <a:effectLst/>
                <a:latin typeface="-apple-system"/>
              </a:rPr>
              <a:t>F1-score of 0.7</a:t>
            </a:r>
            <a:r>
              <a:rPr lang="en-IN" sz="1800" dirty="0">
                <a:effectLst/>
                <a:latin typeface="-apple-system"/>
              </a:rPr>
              <a:t>. On the other hand, both CNN models perform relatively poorly, with F1-scores below 0.7 for most classes.</a:t>
            </a:r>
          </a:p>
          <a:p>
            <a:pPr algn="just" rtl="0"/>
            <a:r>
              <a:rPr lang="en-IN" sz="1800" dirty="0">
                <a:effectLst/>
                <a:latin typeface="-apple-system"/>
              </a:rPr>
              <a:t>Looking at the precision metric, the LSTM models have a higher precision for the 0 class, while the CNN models have a higher precision for the 1 class. However, since we are considering F1-score as the metric of highest performance, we should prioritize models with a higher overall F1-score.</a:t>
            </a:r>
          </a:p>
          <a:p>
            <a:pPr algn="just" rtl="0"/>
            <a:r>
              <a:rPr lang="en-IN" sz="1800" dirty="0">
                <a:effectLst/>
                <a:latin typeface="-apple-system"/>
              </a:rPr>
              <a:t>In conclusion, based on the given data, the LSTM Word level model performs the best overall, with the highest F1-score.</a:t>
            </a:r>
          </a:p>
          <a:p>
            <a:pPr marL="0" indent="0" algn="just">
              <a:spcBef>
                <a:spcPts val="0"/>
              </a:spcBef>
              <a:buNone/>
            </a:pPr>
            <a:endParaRPr lang="en-US" sz="1800" dirty="0">
              <a:latin typeface="Arial"/>
              <a:ea typeface="+mn-lt"/>
              <a:cs typeface="+mn-lt"/>
            </a:endParaRPr>
          </a:p>
        </p:txBody>
      </p:sp>
    </p:spTree>
    <p:extLst>
      <p:ext uri="{BB962C8B-B14F-4D97-AF65-F5344CB8AC3E}">
        <p14:creationId xmlns:p14="http://schemas.microsoft.com/office/powerpoint/2010/main" val="23914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E6A2EC-C38E-BCF2-7E0D-21D8212EFEB8}"/>
              </a:ext>
            </a:extLst>
          </p:cNvPr>
          <p:cNvSpPr>
            <a:spLocks noGrp="1"/>
          </p:cNvSpPr>
          <p:nvPr>
            <p:ph type="title"/>
          </p:nvPr>
        </p:nvSpPr>
        <p:spPr>
          <a:xfrm>
            <a:off x="952108" y="954756"/>
            <a:ext cx="2730414" cy="4946003"/>
          </a:xfrm>
        </p:spPr>
        <p:txBody>
          <a:bodyPr>
            <a:normAutofit/>
          </a:bodyPr>
          <a:lstStyle/>
          <a:p>
            <a:r>
              <a:rPr lang="en-IN" sz="3600" b="0" i="0" dirty="0">
                <a:solidFill>
                  <a:srgbClr val="FFFFFF"/>
                </a:solidFill>
                <a:effectLst/>
                <a:latin typeface="Britannic Bold"/>
              </a:rPr>
              <a:t>Introduction</a:t>
            </a:r>
            <a:endParaRPr lang="en-US" sz="3600" dirty="0">
              <a:solidFill>
                <a:srgbClr val="FFFFFF"/>
              </a:solidFill>
              <a:latin typeface="Britannic Bold"/>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3ED055-0504-4989-3D93-E8D54A351B66}"/>
              </a:ext>
            </a:extLst>
          </p:cNvPr>
          <p:cNvSpPr>
            <a:spLocks noGrp="1"/>
          </p:cNvSpPr>
          <p:nvPr>
            <p:ph idx="1"/>
          </p:nvPr>
        </p:nvSpPr>
        <p:spPr>
          <a:xfrm>
            <a:off x="5140934" y="469900"/>
            <a:ext cx="6616852" cy="5420079"/>
          </a:xfrm>
        </p:spPr>
        <p:txBody>
          <a:bodyPr vert="horz" lIns="91440" tIns="45720" rIns="91440" bIns="45720" rtlCol="0" anchor="ctr">
            <a:normAutofit/>
          </a:bodyPr>
          <a:lstStyle/>
          <a:p>
            <a:pPr algn="just"/>
            <a:r>
              <a:rPr lang="en-IN" sz="2200" i="0" dirty="0">
                <a:effectLst/>
                <a:latin typeface="Arial"/>
                <a:cs typeface="Arial"/>
              </a:rPr>
              <a:t>Early detection and diagnosis of depression can significantly improve treatment outcomes, but it can be challenging to identify depression through traditional methods such as self-reported surveys or clinical interviews.</a:t>
            </a:r>
            <a:r>
              <a:rPr lang="en-IN" sz="2200" dirty="0">
                <a:latin typeface="Arial"/>
                <a:cs typeface="Arial"/>
              </a:rPr>
              <a:t> </a:t>
            </a:r>
            <a:endParaRPr lang="en-IN" sz="2200" i="0" dirty="0">
              <a:effectLst/>
              <a:latin typeface="Arial" panose="020B0604020202020204" pitchFamily="34" charset="0"/>
              <a:cs typeface="Arial" panose="020B0604020202020204" pitchFamily="34" charset="0"/>
            </a:endParaRPr>
          </a:p>
          <a:p>
            <a:pPr algn="just"/>
            <a:r>
              <a:rPr lang="en-IN" sz="2200" i="0" dirty="0">
                <a:effectLst/>
                <a:latin typeface="Arial"/>
                <a:cs typeface="Arial"/>
              </a:rPr>
              <a:t>In this project, we propose to use machine learning techniques to detect depression from speech and text analysis.</a:t>
            </a:r>
            <a:r>
              <a:rPr lang="en-IN" sz="2200" dirty="0">
                <a:latin typeface="Arial"/>
                <a:cs typeface="Arial"/>
              </a:rPr>
              <a:t> </a:t>
            </a:r>
            <a:endParaRPr lang="en-IN" sz="2200" i="0" dirty="0">
              <a:effectLst/>
              <a:latin typeface="Arial" panose="020B0604020202020204" pitchFamily="34" charset="0"/>
              <a:cs typeface="Arial" panose="020B0604020202020204" pitchFamily="34" charset="0"/>
            </a:endParaRPr>
          </a:p>
          <a:p>
            <a:pPr algn="just"/>
            <a:r>
              <a:rPr lang="en-IN" sz="2200" i="0" dirty="0">
                <a:effectLst/>
                <a:latin typeface="Arial"/>
                <a:cs typeface="Arial"/>
              </a:rPr>
              <a:t>The main objective of the project is to develop a machine learning model that can accurately predict the </a:t>
            </a:r>
            <a:r>
              <a:rPr lang="en-IN" sz="2200" dirty="0">
                <a:latin typeface="Arial"/>
                <a:cs typeface="Arial"/>
              </a:rPr>
              <a:t>presence of symptoms of</a:t>
            </a:r>
            <a:r>
              <a:rPr lang="en-IN" sz="2200" i="0" dirty="0">
                <a:effectLst/>
                <a:latin typeface="Arial"/>
                <a:cs typeface="Arial"/>
              </a:rPr>
              <a:t> depression in an individual based on their speech patterns and written text.</a:t>
            </a:r>
          </a:p>
        </p:txBody>
      </p:sp>
    </p:spTree>
    <p:extLst>
      <p:ext uri="{BB962C8B-B14F-4D97-AF65-F5344CB8AC3E}">
        <p14:creationId xmlns:p14="http://schemas.microsoft.com/office/powerpoint/2010/main" val="297757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7" name="Picture 26">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0" name="Picture 29">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31">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4" name="Rectangle 33">
            <a:extLst>
              <a:ext uri="{FF2B5EF4-FFF2-40B4-BE49-F238E27FC236}">
                <a16:creationId xmlns:a16="http://schemas.microsoft.com/office/drawing/2014/main" id="{9B347087-DEE1-4F23-8486-A2690AA19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BB81AE-EE4A-4AA4-8941-104B6C94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 name="Picture 6" descr="Magnifying glass on clear background">
            <a:extLst>
              <a:ext uri="{FF2B5EF4-FFF2-40B4-BE49-F238E27FC236}">
                <a16:creationId xmlns:a16="http://schemas.microsoft.com/office/drawing/2014/main" id="{64F96381-A59D-5BC9-4F39-9EF7E91B270C}"/>
              </a:ext>
            </a:extLst>
          </p:cNvPr>
          <p:cNvPicPr>
            <a:picLocks noChangeAspect="1"/>
          </p:cNvPicPr>
          <p:nvPr/>
        </p:nvPicPr>
        <p:blipFill rotWithShape="1">
          <a:blip r:embed="rId5">
            <a:alphaModFix amt="50000"/>
          </a:blip>
          <a:srcRect t="678" r="1" b="20819"/>
          <a:stretch/>
        </p:blipFill>
        <p:spPr>
          <a:xfrm>
            <a:off x="486138" y="488137"/>
            <a:ext cx="11227442" cy="5883295"/>
          </a:xfrm>
          <a:prstGeom prst="rect">
            <a:avLst/>
          </a:prstGeom>
        </p:spPr>
      </p:pic>
      <p:cxnSp>
        <p:nvCxnSpPr>
          <p:cNvPr id="38" name="Straight Connector 37">
            <a:extLst>
              <a:ext uri="{FF2B5EF4-FFF2-40B4-BE49-F238E27FC236}">
                <a16:creationId xmlns:a16="http://schemas.microsoft.com/office/drawing/2014/main" id="{4AA791FC-1AEF-4561-93B5-6B9E981BB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AA2202F-2A68-464D-8E53-CEBE9303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5B129734-DF6D-46B8-A0E0-4F178B3AD2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3" name="Rounded Rectangle 21">
              <a:extLst>
                <a:ext uri="{FF2B5EF4-FFF2-40B4-BE49-F238E27FC236}">
                  <a16:creationId xmlns:a16="http://schemas.microsoft.com/office/drawing/2014/main" id="{6A986578-4991-4E9B-94B7-056F6B09B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4" name="Picture 43">
              <a:extLst>
                <a:ext uri="{FF2B5EF4-FFF2-40B4-BE49-F238E27FC236}">
                  <a16:creationId xmlns:a16="http://schemas.microsoft.com/office/drawing/2014/main" id="{257D0097-ACF2-46A6-804C-C5D55A188FE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5" name="Rounded Rectangle 27">
              <a:extLst>
                <a:ext uri="{FF2B5EF4-FFF2-40B4-BE49-F238E27FC236}">
                  <a16:creationId xmlns:a16="http://schemas.microsoft.com/office/drawing/2014/main" id="{A71DA5EB-109A-4C2F-A093-7E5F6490B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6" name="Picture 45">
              <a:extLst>
                <a:ext uri="{FF2B5EF4-FFF2-40B4-BE49-F238E27FC236}">
                  <a16:creationId xmlns:a16="http://schemas.microsoft.com/office/drawing/2014/main" id="{DA85B8CE-EB01-4DD0-8B39-D413503D77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 name="Title 1">
            <a:extLst>
              <a:ext uri="{FF2B5EF4-FFF2-40B4-BE49-F238E27FC236}">
                <a16:creationId xmlns:a16="http://schemas.microsoft.com/office/drawing/2014/main" id="{B1D7C035-4616-FDA0-8A42-E04078D57D59}"/>
              </a:ext>
            </a:extLst>
          </p:cNvPr>
          <p:cNvSpPr>
            <a:spLocks noGrp="1"/>
          </p:cNvSpPr>
          <p:nvPr>
            <p:ph type="title"/>
          </p:nvPr>
        </p:nvSpPr>
        <p:spPr>
          <a:xfrm>
            <a:off x="2224403" y="1113698"/>
            <a:ext cx="8229600" cy="2345264"/>
          </a:xfrm>
        </p:spPr>
        <p:txBody>
          <a:bodyPr vert="horz" lIns="91440" tIns="45720" rIns="91440" bIns="45720" rtlCol="0" anchor="b">
            <a:normAutofit/>
          </a:bodyPr>
          <a:lstStyle/>
          <a:p>
            <a:r>
              <a:rPr lang="en-US" sz="7200">
                <a:solidFill>
                  <a:schemeClr val="bg1"/>
                </a:solidFill>
              </a:rPr>
              <a:t>Thank You</a:t>
            </a:r>
          </a:p>
        </p:txBody>
      </p:sp>
    </p:spTree>
    <p:extLst>
      <p:ext uri="{BB962C8B-B14F-4D97-AF65-F5344CB8AC3E}">
        <p14:creationId xmlns:p14="http://schemas.microsoft.com/office/powerpoint/2010/main" val="196801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b="0" i="0" dirty="0">
                <a:solidFill>
                  <a:srgbClr val="FFFFFF"/>
                </a:solidFill>
                <a:effectLst/>
                <a:latin typeface="Britannic Bold"/>
              </a:rPr>
              <a:t>Data Collection</a:t>
            </a:r>
            <a:br>
              <a:rPr lang="en-IN" dirty="0">
                <a:solidFill>
                  <a:srgbClr val="FFFFFF"/>
                </a:solidFill>
                <a:latin typeface="Britannic Bold"/>
              </a:rPr>
            </a:br>
            <a:r>
              <a:rPr lang="en-IN" dirty="0">
                <a:solidFill>
                  <a:srgbClr val="FFFFFF"/>
                </a:solidFill>
                <a:latin typeface="Britannic Bold"/>
              </a:rPr>
              <a:t>&amp;</a:t>
            </a:r>
            <a:br>
              <a:rPr lang="en-IN" dirty="0">
                <a:solidFill>
                  <a:srgbClr val="FFFFFF"/>
                </a:solidFill>
                <a:latin typeface="Britannic Bold"/>
              </a:rPr>
            </a:br>
            <a:r>
              <a:rPr lang="en-IN" dirty="0">
                <a:solidFill>
                  <a:srgbClr val="FFFFFF"/>
                </a:solidFill>
                <a:latin typeface="Britannic Bold"/>
              </a:rPr>
              <a:t>Strategy</a:t>
            </a:r>
            <a:endParaRPr lang="en-IN"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5140934" y="469900"/>
            <a:ext cx="6870852" cy="5420079"/>
          </a:xfrm>
        </p:spPr>
        <p:txBody>
          <a:bodyPr vert="horz" lIns="91440" tIns="45720" rIns="91440" bIns="45720" rtlCol="0" anchor="ctr">
            <a:normAutofit/>
          </a:bodyPr>
          <a:lstStyle/>
          <a:p>
            <a:pPr algn="just"/>
            <a:r>
              <a:rPr lang="en-IN" b="0" i="0" dirty="0">
                <a:solidFill>
                  <a:srgbClr val="000000"/>
                </a:solidFill>
                <a:effectLst/>
                <a:latin typeface="Times"/>
              </a:rPr>
              <a:t>We are using the DIAC-WOZ dataset compiled by the University of Southern California. </a:t>
            </a:r>
          </a:p>
          <a:p>
            <a:pPr algn="just"/>
            <a:r>
              <a:rPr lang="en-IN" b="0" i="0" dirty="0">
                <a:solidFill>
                  <a:srgbClr val="000000"/>
                </a:solidFill>
                <a:effectLst/>
                <a:latin typeface="Times"/>
              </a:rPr>
              <a:t>This is a part of the larger Distress Analysis Interview Corpus (DIAC), which contains clinical interviews that are designed to support the diagnosis of conditions such as depression, anxiety, PTSD, etc.</a:t>
            </a:r>
          </a:p>
          <a:p>
            <a:pPr algn="just"/>
            <a:r>
              <a:rPr lang="en-IN" dirty="0">
                <a:latin typeface="Arial"/>
                <a:cs typeface="Arial"/>
              </a:rPr>
              <a:t>Dataset is a multi-modal dataset</a:t>
            </a:r>
          </a:p>
          <a:p>
            <a:pPr lvl="1" algn="just">
              <a:buSzPct val="114999"/>
            </a:pPr>
            <a:r>
              <a:rPr lang="en-IN" dirty="0">
                <a:latin typeface="Arial"/>
                <a:cs typeface="Arial"/>
              </a:rPr>
              <a:t>Audio files</a:t>
            </a:r>
            <a:endParaRPr lang="en-IN" dirty="0">
              <a:latin typeface="Garamond" panose="02020404030301010803"/>
              <a:cs typeface="Arial"/>
            </a:endParaRPr>
          </a:p>
          <a:p>
            <a:pPr lvl="1" algn="just">
              <a:buSzPct val="114999"/>
            </a:pPr>
            <a:r>
              <a:rPr lang="en-IN" dirty="0">
                <a:latin typeface="Arial"/>
                <a:cs typeface="Arial"/>
              </a:rPr>
              <a:t>Video feature files</a:t>
            </a:r>
            <a:endParaRPr lang="en-IN" dirty="0">
              <a:latin typeface="Garamond" panose="02020404030301010803"/>
              <a:cs typeface="Arial"/>
            </a:endParaRPr>
          </a:p>
          <a:p>
            <a:pPr lvl="1" algn="just">
              <a:buSzPct val="114999"/>
            </a:pPr>
            <a:r>
              <a:rPr lang="en-IN" dirty="0">
                <a:latin typeface="Arial"/>
                <a:cs typeface="Arial"/>
              </a:rPr>
              <a:t>Speech transcripts</a:t>
            </a:r>
            <a:endParaRPr lang="en-IN" dirty="0">
              <a:latin typeface="Garamond" panose="02020404030301010803"/>
              <a:cs typeface="Arial"/>
            </a:endParaRPr>
          </a:p>
          <a:p>
            <a:pPr algn="just">
              <a:buSzPct val="114999"/>
            </a:pPr>
            <a:endParaRPr lang="en-IN" dirty="0">
              <a:latin typeface="Arial"/>
              <a:cs typeface="Arial"/>
            </a:endParaRPr>
          </a:p>
        </p:txBody>
      </p:sp>
    </p:spTree>
    <p:extLst>
      <p:ext uri="{BB962C8B-B14F-4D97-AF65-F5344CB8AC3E}">
        <p14:creationId xmlns:p14="http://schemas.microsoft.com/office/powerpoint/2010/main" val="17077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sz="2800" b="0" i="0" dirty="0">
                <a:solidFill>
                  <a:srgbClr val="FFFFFF"/>
                </a:solidFill>
                <a:effectLst/>
                <a:latin typeface="Britannic Bold"/>
              </a:rPr>
              <a:t>Data </a:t>
            </a:r>
            <a:r>
              <a:rPr lang="en-IN" sz="2800" b="0" i="0" dirty="0" err="1">
                <a:solidFill>
                  <a:srgbClr val="FFFFFF"/>
                </a:solidFill>
                <a:effectLst/>
                <a:latin typeface="Britannic Bold"/>
              </a:rPr>
              <a:t>Preprocessing</a:t>
            </a:r>
            <a:endParaRPr lang="en-IN" sz="2800"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5140934" y="469900"/>
            <a:ext cx="6870852" cy="5420079"/>
          </a:xfrm>
        </p:spPr>
        <p:txBody>
          <a:bodyPr vert="horz" lIns="91440" tIns="45720" rIns="91440" bIns="45720" rtlCol="0" anchor="ctr">
            <a:normAutofit/>
          </a:bodyPr>
          <a:lstStyle/>
          <a:p>
            <a:pPr algn="l"/>
            <a:r>
              <a:rPr lang="en-IN" b="0" i="0" dirty="0">
                <a:solidFill>
                  <a:srgbClr val="000000"/>
                </a:solidFill>
                <a:effectLst/>
                <a:latin typeface="Times"/>
              </a:rPr>
              <a:t>For the DIAC-WOZ dataset, we first accessed and downloaded the zipped data files of each interviewed participant from the DIAC-WOZ database. </a:t>
            </a:r>
          </a:p>
          <a:p>
            <a:pPr algn="l"/>
            <a:r>
              <a:rPr lang="en-IN" dirty="0">
                <a:solidFill>
                  <a:srgbClr val="000000"/>
                </a:solidFill>
                <a:latin typeface="Times"/>
              </a:rPr>
              <a:t>U</a:t>
            </a:r>
            <a:r>
              <a:rPr lang="en-IN" b="0" i="0" dirty="0">
                <a:solidFill>
                  <a:srgbClr val="000000"/>
                </a:solidFill>
                <a:effectLst/>
                <a:latin typeface="Times"/>
              </a:rPr>
              <a:t>nzipped the folders for each participant which contained the files of the interview transcript, audio feature files and video feature files. </a:t>
            </a:r>
          </a:p>
          <a:p>
            <a:pPr algn="l"/>
            <a:r>
              <a:rPr lang="en-IN" b="0" i="0" dirty="0">
                <a:solidFill>
                  <a:srgbClr val="000000"/>
                </a:solidFill>
                <a:effectLst/>
                <a:latin typeface="Times"/>
              </a:rPr>
              <a:t>Created separate folders for train, development and test sets according to the contents of the files train_split_Depression_AVEC2017.csv, dev_split_Depression_AVEC2017.csv and test_split_Depre-ssion_AVEC2017.csv.</a:t>
            </a:r>
          </a:p>
          <a:p>
            <a:pPr algn="just">
              <a:buSzPct val="114999"/>
            </a:pPr>
            <a:endParaRPr lang="en-IN" dirty="0">
              <a:latin typeface="Arial"/>
              <a:cs typeface="Arial"/>
            </a:endParaRPr>
          </a:p>
        </p:txBody>
      </p:sp>
    </p:spTree>
    <p:extLst>
      <p:ext uri="{BB962C8B-B14F-4D97-AF65-F5344CB8AC3E}">
        <p14:creationId xmlns:p14="http://schemas.microsoft.com/office/powerpoint/2010/main" val="164940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sz="2800" b="0" i="0" dirty="0">
                <a:solidFill>
                  <a:srgbClr val="FFFFFF"/>
                </a:solidFill>
                <a:effectLst/>
                <a:latin typeface="Britannic Bold"/>
              </a:rPr>
              <a:t>Models Used</a:t>
            </a:r>
            <a:endParaRPr lang="en-IN" sz="2800"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5140934" y="469900"/>
            <a:ext cx="6870852" cy="5420079"/>
          </a:xfrm>
        </p:spPr>
        <p:txBody>
          <a:bodyPr vert="horz" lIns="91440" tIns="45720" rIns="91440" bIns="45720" rtlCol="0" anchor="ctr">
            <a:normAutofit/>
          </a:bodyPr>
          <a:lstStyle/>
          <a:p>
            <a:pPr rtl="0"/>
            <a:r>
              <a:rPr lang="en-IN" dirty="0">
                <a:effectLst/>
              </a:rPr>
              <a:t>Following are the models tried on DIAC-WOZ dataset to detect depression.</a:t>
            </a:r>
          </a:p>
          <a:p>
            <a:pPr lvl="1"/>
            <a:r>
              <a:rPr lang="en-IN" dirty="0">
                <a:effectLst/>
              </a:rPr>
              <a:t>CNN for Text</a:t>
            </a:r>
          </a:p>
          <a:p>
            <a:pPr lvl="1"/>
            <a:r>
              <a:rPr lang="en-IN" dirty="0">
                <a:effectLst/>
              </a:rPr>
              <a:t>CNN for Audio </a:t>
            </a:r>
          </a:p>
          <a:p>
            <a:pPr lvl="1"/>
            <a:r>
              <a:rPr lang="en-IN" dirty="0">
                <a:effectLst/>
              </a:rPr>
              <a:t>LSTM on Text (Word level)</a:t>
            </a:r>
          </a:p>
          <a:p>
            <a:pPr lvl="1"/>
            <a:r>
              <a:rPr lang="en-IN" dirty="0">
                <a:effectLst/>
              </a:rPr>
              <a:t>LSTM on Text + Audio (Sentence level)</a:t>
            </a:r>
          </a:p>
          <a:p>
            <a:pPr lvl="1"/>
            <a:r>
              <a:rPr lang="en-IN" dirty="0"/>
              <a:t>Transformers (Exploration)</a:t>
            </a:r>
            <a:endParaRPr lang="en-IN" dirty="0">
              <a:effectLst/>
            </a:endParaRPr>
          </a:p>
          <a:p>
            <a:pPr algn="just">
              <a:buSzPct val="114999"/>
            </a:pPr>
            <a:endParaRPr lang="en-IN" dirty="0">
              <a:latin typeface="Arial"/>
              <a:cs typeface="Arial"/>
            </a:endParaRPr>
          </a:p>
        </p:txBody>
      </p:sp>
    </p:spTree>
    <p:extLst>
      <p:ext uri="{BB962C8B-B14F-4D97-AF65-F5344CB8AC3E}">
        <p14:creationId xmlns:p14="http://schemas.microsoft.com/office/powerpoint/2010/main" val="362722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sz="4000" b="0" i="0" dirty="0">
                <a:solidFill>
                  <a:srgbClr val="FFFFFF"/>
                </a:solidFill>
                <a:effectLst/>
                <a:latin typeface="Britannic Bold"/>
              </a:rPr>
              <a:t>CNN for Text Processing</a:t>
            </a:r>
            <a:endParaRPr lang="en-IN" sz="4000"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4963886" y="469900"/>
            <a:ext cx="6947807" cy="5420079"/>
          </a:xfrm>
        </p:spPr>
        <p:txBody>
          <a:bodyPr vert="horz" lIns="91440" tIns="45720" rIns="91440" bIns="45720" rtlCol="0" anchor="ctr">
            <a:normAutofit/>
          </a:bodyPr>
          <a:lstStyle/>
          <a:p>
            <a:pPr indent="182880" algn="just">
              <a:lnSpc>
                <a:spcPct val="95000"/>
              </a:lnSpc>
              <a:spcAft>
                <a:spcPts val="600"/>
              </a:spcAft>
              <a:tabLst>
                <a:tab pos="182880" algn="l"/>
              </a:tabLst>
            </a:pPr>
            <a:r>
              <a:rPr lang="x-none" sz="2000" spc="-5">
                <a:effectLst/>
                <a:latin typeface="Times New Roman" panose="02020603050405020304" pitchFamily="18" charset="0"/>
                <a:ea typeface="SimSun" panose="02010600030101010101" pitchFamily="2" charset="-122"/>
              </a:rPr>
              <a:t>Convolution Neural Network is a type of deep neural network</a:t>
            </a:r>
            <a:endParaRPr lang="en-US" sz="2000" spc="-5" dirty="0">
              <a:effectLst/>
              <a:latin typeface="Times New Roman" panose="02020603050405020304" pitchFamily="18" charset="0"/>
              <a:ea typeface="SimSun" panose="02010600030101010101" pitchFamily="2" charset="-122"/>
            </a:endParaRPr>
          </a:p>
          <a:p>
            <a:pPr indent="0" algn="just">
              <a:lnSpc>
                <a:spcPct val="95000"/>
              </a:lnSpc>
              <a:spcAft>
                <a:spcPts val="600"/>
              </a:spcAft>
              <a:buNone/>
              <a:tabLst>
                <a:tab pos="182880" algn="l"/>
              </a:tabLst>
            </a:pPr>
            <a:r>
              <a:rPr lang="x-none" sz="2000" spc="-5">
                <a:effectLst/>
                <a:latin typeface="Times New Roman" panose="02020603050405020304" pitchFamily="18" charset="0"/>
                <a:ea typeface="SimSun" panose="02010600030101010101" pitchFamily="2" charset="-122"/>
              </a:rPr>
              <a:t> </a:t>
            </a:r>
            <a:endParaRPr lang="en-US" sz="20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2000" spc="-5" dirty="0">
                <a:effectLst/>
                <a:latin typeface="Times New Roman" panose="02020603050405020304" pitchFamily="18" charset="0"/>
                <a:ea typeface="SimSun" panose="02010600030101010101" pitchFamily="2" charset="-122"/>
              </a:rPr>
              <a:t>C</a:t>
            </a:r>
            <a:r>
              <a:rPr lang="x-none" sz="2000" spc="-5">
                <a:effectLst/>
                <a:latin typeface="Times New Roman" panose="02020603050405020304" pitchFamily="18" charset="0"/>
                <a:ea typeface="SimSun" panose="02010600030101010101" pitchFamily="2" charset="-122"/>
              </a:rPr>
              <a:t>ommonly used for text analysis </a:t>
            </a:r>
            <a:r>
              <a:rPr lang="en-US" sz="2000" spc="-5" dirty="0">
                <a:effectLst/>
                <a:latin typeface="Times New Roman" panose="02020603050405020304" pitchFamily="18" charset="0"/>
                <a:ea typeface="SimSun" panose="02010600030101010101" pitchFamily="2" charset="-122"/>
              </a:rPr>
              <a:t>for </a:t>
            </a:r>
            <a:r>
              <a:rPr lang="x-none" sz="2000" spc="-5">
                <a:effectLst/>
                <a:latin typeface="Times New Roman" panose="02020603050405020304" pitchFamily="18" charset="0"/>
                <a:ea typeface="SimSun" panose="02010600030101010101" pitchFamily="2" charset="-122"/>
              </a:rPr>
              <a:t>tasks such as sentiment analysis, depression detection, etc</a:t>
            </a:r>
            <a:r>
              <a:rPr lang="en-US" sz="2000" spc="-5" dirty="0">
                <a:effectLst/>
                <a:latin typeface="Times New Roman" panose="02020603050405020304" pitchFamily="18" charset="0"/>
                <a:ea typeface="SimSun" panose="02010600030101010101" pitchFamily="2" charset="-122"/>
              </a:rPr>
              <a:t> and </a:t>
            </a:r>
            <a:r>
              <a:rPr lang="x-none" sz="2000" spc="-5">
                <a:effectLst/>
                <a:latin typeface="Times New Roman" panose="02020603050405020304" pitchFamily="18" charset="0"/>
                <a:ea typeface="SimSun" panose="02010600030101010101" pitchFamily="2" charset="-122"/>
              </a:rPr>
              <a:t>image classification</a:t>
            </a:r>
            <a:endParaRPr lang="en-US" sz="2000" spc="-5" dirty="0">
              <a:effectLst/>
              <a:latin typeface="Times New Roman" panose="02020603050405020304" pitchFamily="18" charset="0"/>
              <a:ea typeface="SimSun" panose="02010600030101010101" pitchFamily="2" charset="-122"/>
            </a:endParaRPr>
          </a:p>
          <a:p>
            <a:pPr indent="0" algn="just">
              <a:lnSpc>
                <a:spcPct val="95000"/>
              </a:lnSpc>
              <a:spcAft>
                <a:spcPts val="600"/>
              </a:spcAft>
              <a:buNone/>
              <a:tabLst>
                <a:tab pos="182880" algn="l"/>
              </a:tabLst>
            </a:pPr>
            <a:r>
              <a:rPr lang="x-none" sz="2000" spc="-5">
                <a:effectLst/>
                <a:latin typeface="Times New Roman" panose="02020603050405020304" pitchFamily="18" charset="0"/>
                <a:ea typeface="SimSun" panose="02010600030101010101" pitchFamily="2" charset="-122"/>
              </a:rPr>
              <a:t> </a:t>
            </a:r>
            <a:endParaRPr lang="en-US" sz="20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2000" spc="-5" dirty="0">
                <a:latin typeface="Times New Roman" panose="02020603050405020304" pitchFamily="18" charset="0"/>
                <a:ea typeface="SimSun" panose="02010600030101010101" pitchFamily="2" charset="-122"/>
              </a:rPr>
              <a:t>CNNs are t</a:t>
            </a:r>
            <a:r>
              <a:rPr lang="x-none" sz="2000" spc="-5">
                <a:effectLst/>
                <a:latin typeface="Times New Roman" panose="02020603050405020304" pitchFamily="18" charset="0"/>
                <a:ea typeface="SimSun" panose="02010600030101010101" pitchFamily="2" charset="-122"/>
              </a:rPr>
              <a:t>ranslation invariant and help in identifying patterns of words irrespective of their position in the sentence.</a:t>
            </a:r>
            <a:endParaRPr lang="en-US" sz="20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endParaRPr lang="en-US" sz="2000" spc="-5" dirty="0">
              <a:effectLst/>
              <a:latin typeface="Times New Roman" panose="02020603050405020304" pitchFamily="18" charset="0"/>
              <a:ea typeface="SimSun" panose="02010600030101010101" pitchFamily="2" charset="-122"/>
            </a:endParaRPr>
          </a:p>
          <a:p>
            <a:pPr indent="182880" algn="just">
              <a:lnSpc>
                <a:spcPct val="95000"/>
              </a:lnSpc>
              <a:tabLst>
                <a:tab pos="182880" algn="l"/>
              </a:tabLst>
            </a:pPr>
            <a:r>
              <a:rPr lang="en-US" sz="2000" spc="-5" dirty="0">
                <a:effectLst/>
                <a:latin typeface="Times New Roman" panose="02020603050405020304" pitchFamily="18" charset="0"/>
                <a:ea typeface="SimSun" panose="02010600030101010101" pitchFamily="2" charset="-122"/>
              </a:rPr>
              <a:t>Text Analysis is done </a:t>
            </a:r>
            <a:r>
              <a:rPr lang="x-none" sz="2000" spc="-5">
                <a:effectLst/>
                <a:latin typeface="Times New Roman" panose="02020603050405020304" pitchFamily="18" charset="0"/>
                <a:ea typeface="SimSun" panose="02010600030101010101" pitchFamily="2" charset="-122"/>
              </a:rPr>
              <a:t>by using word embeddings as input. </a:t>
            </a:r>
            <a:endParaRPr lang="en-US" sz="2000" spc="-5" dirty="0">
              <a:effectLst/>
              <a:latin typeface="Times New Roman" panose="02020603050405020304" pitchFamily="18" charset="0"/>
              <a:ea typeface="SimSun" panose="02010600030101010101" pitchFamily="2" charset="-122"/>
            </a:endParaRPr>
          </a:p>
          <a:p>
            <a:pPr indent="0" algn="just">
              <a:lnSpc>
                <a:spcPct val="95000"/>
              </a:lnSpc>
              <a:buNone/>
              <a:tabLst>
                <a:tab pos="182880" algn="l"/>
              </a:tabLst>
            </a:pPr>
            <a:endParaRPr lang="en-US" sz="20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2000" dirty="0">
                <a:effectLst/>
                <a:latin typeface="Times New Roman" panose="02020603050405020304" pitchFamily="18" charset="0"/>
                <a:ea typeface="SimSun" panose="02010600030101010101" pitchFamily="2" charset="-122"/>
              </a:rPr>
              <a:t>Used Google News Vectors as a pre trained word embedding 	model. </a:t>
            </a:r>
            <a:endParaRPr lang="en-IN" sz="20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226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sz="4000" b="0" i="0" dirty="0">
                <a:solidFill>
                  <a:srgbClr val="FFFFFF"/>
                </a:solidFill>
                <a:effectLst/>
                <a:latin typeface="Britannic Bold"/>
              </a:rPr>
              <a:t>CNN for Text Processing</a:t>
            </a:r>
            <a:endParaRPr lang="en-IN" sz="4000"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5140934" y="469900"/>
            <a:ext cx="6870852" cy="5420079"/>
          </a:xfrm>
        </p:spPr>
        <p:txBody>
          <a:bodyPr vert="horz" lIns="91440" tIns="45720" rIns="91440" bIns="45720" rtlCol="0" anchor="ctr">
            <a:normAutofit/>
          </a:bodyPr>
          <a:lstStyle/>
          <a:p>
            <a:pPr indent="0" algn="ctr">
              <a:lnSpc>
                <a:spcPct val="95000"/>
              </a:lnSpc>
              <a:spcAft>
                <a:spcPts val="600"/>
              </a:spcAft>
              <a:buNone/>
              <a:tabLst>
                <a:tab pos="182880" algn="l"/>
              </a:tabLst>
            </a:pPr>
            <a:r>
              <a:rPr lang="en-US" b="1" spc="-5" dirty="0">
                <a:effectLst/>
                <a:latin typeface="Times New Roman" panose="02020603050405020304" pitchFamily="18" charset="0"/>
                <a:ea typeface="SimSun" panose="02010600030101010101" pitchFamily="2" charset="-122"/>
              </a:rPr>
              <a:t>Preprocessing</a:t>
            </a:r>
          </a:p>
          <a:p>
            <a:pPr indent="0" algn="ctr">
              <a:lnSpc>
                <a:spcPct val="95000"/>
              </a:lnSpc>
              <a:spcAft>
                <a:spcPts val="600"/>
              </a:spcAft>
              <a:buNone/>
              <a:tabLst>
                <a:tab pos="182880" algn="l"/>
              </a:tabLst>
            </a:pPr>
            <a:endParaRPr lang="en-IN" sz="1200" b="1"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itchFamily="2" charset="2"/>
              <a:buChar char=""/>
              <a:tabLst>
                <a:tab pos="182880" algn="l"/>
              </a:tabLst>
            </a:pPr>
            <a:r>
              <a:rPr lang="en-US" sz="1800" spc="-5" dirty="0">
                <a:latin typeface="Times New Roman" panose="02020603050405020304" pitchFamily="18" charset="0"/>
                <a:ea typeface="SimSun" panose="02010600030101010101" pitchFamily="2" charset="-122"/>
              </a:rPr>
              <a:t>T</a:t>
            </a:r>
            <a:r>
              <a:rPr lang="x-none" sz="1800" spc="-5">
                <a:effectLst/>
                <a:latin typeface="Times New Roman" panose="02020603050405020304" pitchFamily="18" charset="0"/>
                <a:ea typeface="SimSun" panose="02010600030101010101" pitchFamily="2" charset="-122"/>
              </a:rPr>
              <a:t>ranscript for each </a:t>
            </a:r>
            <a:r>
              <a:rPr lang="en-US" sz="1800" spc="-5" dirty="0">
                <a:effectLst/>
                <a:latin typeface="Times New Roman" panose="02020603050405020304" pitchFamily="18" charset="0"/>
                <a:ea typeface="SimSun" panose="02010600030101010101" pitchFamily="2" charset="-122"/>
              </a:rPr>
              <a:t>interviewed </a:t>
            </a:r>
            <a:r>
              <a:rPr lang="x-none" sz="1800" spc="-5">
                <a:effectLst/>
                <a:latin typeface="Times New Roman" panose="02020603050405020304" pitchFamily="18" charset="0"/>
                <a:ea typeface="SimSun" panose="02010600030101010101" pitchFamily="2" charset="-122"/>
              </a:rPr>
              <a:t>participant extracted and stored along with the participant ID. This was done for train</a:t>
            </a:r>
            <a:r>
              <a:rPr lang="en-US" sz="1800" spc="-5" dirty="0" err="1">
                <a:effectLst/>
                <a:latin typeface="Times New Roman" panose="02020603050405020304" pitchFamily="18" charset="0"/>
                <a:ea typeface="SimSun" panose="02010600030101010101" pitchFamily="2" charset="-122"/>
              </a:rPr>
              <a:t>ing</a:t>
            </a:r>
            <a:r>
              <a:rPr lang="x-none" sz="1800" spc="-5">
                <a:effectLst/>
                <a:latin typeface="Times New Roman" panose="02020603050405020304" pitchFamily="18" charset="0"/>
                <a:ea typeface="SimSun" panose="02010600030101010101" pitchFamily="2" charset="-122"/>
              </a:rPr>
              <a:t>, development and test sets.</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itchFamily="2" charset="2"/>
              <a:buChar char=""/>
              <a:tabLst>
                <a:tab pos="182880" algn="l"/>
              </a:tabLst>
            </a:pPr>
            <a:r>
              <a:rPr lang="en-US" sz="1800" spc="-5" dirty="0">
                <a:effectLst/>
                <a:latin typeface="Times New Roman" panose="02020603050405020304" pitchFamily="18" charset="0"/>
                <a:ea typeface="SimSun" panose="02010600030101010101" pitchFamily="2" charset="-122"/>
              </a:rPr>
              <a:t>I</a:t>
            </a:r>
            <a:r>
              <a:rPr lang="x-none" sz="1800" spc="-5">
                <a:effectLst/>
                <a:latin typeface="Times New Roman" panose="02020603050405020304" pitchFamily="18" charset="0"/>
                <a:ea typeface="SimSun" panose="02010600030101010101" pitchFamily="2" charset="-122"/>
              </a:rPr>
              <a:t>nterview transcript for all 3 set</a:t>
            </a:r>
            <a:r>
              <a:rPr lang="en-US" sz="1800" spc="-5" dirty="0">
                <a:effectLst/>
                <a:latin typeface="Times New Roman" panose="02020603050405020304" pitchFamily="18" charset="0"/>
                <a:ea typeface="SimSun" panose="02010600030101010101" pitchFamily="2" charset="-122"/>
              </a:rPr>
              <a:t>s</a:t>
            </a:r>
            <a:r>
              <a:rPr lang="x-none" sz="1800" spc="-5">
                <a:effectLst/>
                <a:latin typeface="Times New Roman" panose="02020603050405020304" pitchFamily="18" charset="0"/>
                <a:ea typeface="SimSun" panose="02010600030101010101" pitchFamily="2" charset="-122"/>
              </a:rPr>
              <a:t> processed to remove stop words using the nltk.corpus.</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itchFamily="2" charset="2"/>
              <a:buChar char=""/>
              <a:tabLst>
                <a:tab pos="182880" algn="l"/>
              </a:tabLst>
            </a:pPr>
            <a:r>
              <a:rPr lang="en-US" sz="1800" spc="-5" dirty="0">
                <a:effectLst/>
                <a:latin typeface="Times New Roman" panose="02020603050405020304" pitchFamily="18" charset="0"/>
                <a:ea typeface="SimSun" panose="02010600030101010101" pitchFamily="2" charset="-122"/>
              </a:rPr>
              <a:t>Due to </a:t>
            </a:r>
            <a:r>
              <a:rPr lang="x-none" sz="1800" spc="-5">
                <a:effectLst/>
                <a:latin typeface="Times New Roman" panose="02020603050405020304" pitchFamily="18" charset="0"/>
                <a:ea typeface="SimSun" panose="02010600030101010101" pitchFamily="2" charset="-122"/>
              </a:rPr>
              <a:t>imbalance in the dataset, we use</a:t>
            </a:r>
            <a:r>
              <a:rPr lang="en-US" sz="1800" spc="-5" dirty="0">
                <a:effectLst/>
                <a:latin typeface="Times New Roman" panose="02020603050405020304" pitchFamily="18" charset="0"/>
                <a:ea typeface="SimSun" panose="02010600030101010101" pitchFamily="2" charset="-122"/>
              </a:rPr>
              <a:t>d</a:t>
            </a:r>
            <a:r>
              <a:rPr lang="x-none" sz="1800" spc="-5">
                <a:effectLst/>
                <a:latin typeface="Times New Roman" panose="02020603050405020304" pitchFamily="18" charset="0"/>
                <a:ea typeface="SimSun" panose="02010600030101010101" pitchFamily="2" charset="-122"/>
              </a:rPr>
              <a:t> upsampling.</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itchFamily="2" charset="2"/>
              <a:buChar char=""/>
              <a:tabLst>
                <a:tab pos="182880" algn="l"/>
              </a:tabLst>
            </a:pPr>
            <a:r>
              <a:rPr lang="x-none" sz="1800" spc="-5">
                <a:effectLst/>
                <a:latin typeface="Times New Roman" panose="02020603050405020304" pitchFamily="18" charset="0"/>
                <a:ea typeface="SimSun" panose="02010600030101010101" pitchFamily="2" charset="-122"/>
              </a:rPr>
              <a:t>The transcript for each participant converted into a sequence of word embeddings that represent the text data of the transcript. </a:t>
            </a:r>
            <a:endParaRPr lang="en-US"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itchFamily="2" charset="2"/>
              <a:buChar char=""/>
              <a:tabLst>
                <a:tab pos="182880" algn="l"/>
              </a:tabLst>
            </a:pPr>
            <a:r>
              <a:rPr lang="x-none" sz="1800" spc="-5">
                <a:effectLst/>
                <a:latin typeface="Times New Roman" panose="02020603050405020304" pitchFamily="18" charset="0"/>
                <a:ea typeface="SimSun" panose="02010600030101010101" pitchFamily="2" charset="-122"/>
              </a:rPr>
              <a:t>Each word then converted into its corresponding vector representation using the GoogleNews-vectors-negative300.</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itchFamily="2" charset="2"/>
              <a:buChar char=""/>
              <a:tabLst>
                <a:tab pos="182880" algn="l"/>
              </a:tabLst>
            </a:pPr>
            <a:r>
              <a:rPr lang="x-none" sz="1800" spc="-5">
                <a:effectLst/>
                <a:latin typeface="Times New Roman" panose="02020603050405020304" pitchFamily="18" charset="0"/>
                <a:ea typeface="SimSun" panose="02010600030101010101" pitchFamily="2" charset="-122"/>
              </a:rPr>
              <a:t>This data is </a:t>
            </a:r>
            <a:r>
              <a:rPr lang="en-US" sz="1800" spc="-5" dirty="0">
                <a:effectLst/>
                <a:latin typeface="Times New Roman" panose="02020603050405020304" pitchFamily="18" charset="0"/>
                <a:ea typeface="SimSun" panose="02010600030101010101" pitchFamily="2" charset="-122"/>
              </a:rPr>
              <a:t>then</a:t>
            </a:r>
            <a:r>
              <a:rPr lang="x-none" sz="1800" spc="-5">
                <a:effectLst/>
                <a:latin typeface="Times New Roman" panose="02020603050405020304" pitchFamily="18" charset="0"/>
                <a:ea typeface="SimSun" panose="02010600030101010101" pitchFamily="2" charset="-122"/>
              </a:rPr>
              <a:t> fed into the Convolutional Neural Network.</a:t>
            </a: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7003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sz="4000" b="0" i="0" dirty="0">
                <a:solidFill>
                  <a:srgbClr val="FFFFFF"/>
                </a:solidFill>
                <a:effectLst/>
                <a:latin typeface="Britannic Bold"/>
              </a:rPr>
              <a:t>CNN for Text Processing</a:t>
            </a:r>
            <a:endParaRPr lang="en-IN" sz="4000"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5140934" y="469900"/>
            <a:ext cx="6870852" cy="5420079"/>
          </a:xfrm>
        </p:spPr>
        <p:txBody>
          <a:bodyPr vert="horz" lIns="91440" tIns="45720" rIns="91440" bIns="45720" rtlCol="0" anchor="ctr">
            <a:normAutofit/>
          </a:bodyPr>
          <a:lstStyle/>
          <a:p>
            <a:pPr indent="0" algn="ctr">
              <a:lnSpc>
                <a:spcPct val="95000"/>
              </a:lnSpc>
              <a:spcAft>
                <a:spcPts val="600"/>
              </a:spcAft>
              <a:buNone/>
              <a:tabLst>
                <a:tab pos="182880" algn="l"/>
              </a:tabLst>
            </a:pPr>
            <a:r>
              <a:rPr lang="en-US" b="1" dirty="0">
                <a:effectLst/>
                <a:latin typeface="Times New Roman" panose="02020603050405020304" pitchFamily="18" charset="0"/>
                <a:ea typeface="SimSun" panose="02010600030101010101" pitchFamily="2" charset="-122"/>
              </a:rPr>
              <a:t>Model</a:t>
            </a:r>
          </a:p>
          <a:p>
            <a:pPr indent="0" algn="just">
              <a:lnSpc>
                <a:spcPct val="95000"/>
              </a:lnSpc>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The CNN model used for text analysis consists of 2 Conv2D layers, 2 </a:t>
            </a:r>
            <a:r>
              <a:rPr lang="en-US" sz="1800" dirty="0" err="1">
                <a:effectLst/>
                <a:latin typeface="Times New Roman" panose="02020603050405020304" pitchFamily="18" charset="0"/>
                <a:ea typeface="SimSun" panose="02010600030101010101" pitchFamily="2" charset="-122"/>
              </a:rPr>
              <a:t>MaxPooling</a:t>
            </a:r>
            <a:r>
              <a:rPr lang="en-US" sz="1800" dirty="0">
                <a:effectLst/>
                <a:latin typeface="Times New Roman" panose="02020603050405020304" pitchFamily="18" charset="0"/>
                <a:ea typeface="SimSun" panose="02010600030101010101" pitchFamily="2" charset="-122"/>
              </a:rPr>
              <a:t> layers and 2 Dense Layers. </a:t>
            </a:r>
          </a:p>
          <a:p>
            <a:pPr marL="571500" algn="just">
              <a:lnSpc>
                <a:spcPct val="95000"/>
              </a:lnSpc>
              <a:tabLst>
                <a:tab pos="182880" algn="l"/>
              </a:tabLst>
            </a:pPr>
            <a:r>
              <a:rPr lang="en-US" sz="1800" dirty="0">
                <a:effectLst/>
                <a:latin typeface="Times New Roman" panose="02020603050405020304" pitchFamily="18" charset="0"/>
                <a:ea typeface="SimSun" panose="02010600030101010101" pitchFamily="2" charset="-122"/>
              </a:rPr>
              <a:t>Has a Conv2D layer with 150 nodes, kernel of (1,5) and </a:t>
            </a:r>
            <a:r>
              <a:rPr lang="en-US" sz="1800" dirty="0" err="1">
                <a:effectLst/>
                <a:latin typeface="Times New Roman" panose="02020603050405020304" pitchFamily="18" charset="0"/>
                <a:ea typeface="SimSun" panose="02010600030101010101" pitchFamily="2" charset="-122"/>
              </a:rPr>
              <a:t>ReLU</a:t>
            </a:r>
            <a:r>
              <a:rPr lang="en-US" sz="1800" dirty="0">
                <a:effectLst/>
                <a:latin typeface="Times New Roman" panose="02020603050405020304" pitchFamily="18" charset="0"/>
                <a:ea typeface="SimSun" panose="02010600030101010101" pitchFamily="2" charset="-122"/>
              </a:rPr>
              <a:t> as activation function</a:t>
            </a:r>
          </a:p>
          <a:p>
            <a:pPr marL="571500" algn="just">
              <a:lnSpc>
                <a:spcPct val="95000"/>
              </a:lnSpc>
              <a:tabLst>
                <a:tab pos="182880" algn="l"/>
              </a:tabLst>
            </a:pPr>
            <a:r>
              <a:rPr lang="en-US" sz="1800" dirty="0">
                <a:latin typeface="Times New Roman" panose="02020603050405020304" pitchFamily="18" charset="0"/>
                <a:ea typeface="SimSun" panose="02010600030101010101" pitchFamily="2" charset="-122"/>
              </a:rPr>
              <a:t>Has a </a:t>
            </a:r>
            <a:r>
              <a:rPr lang="en-US" sz="1800" dirty="0" err="1">
                <a:latin typeface="Times New Roman" panose="02020603050405020304" pitchFamily="18" charset="0"/>
                <a:ea typeface="SimSun" panose="02010600030101010101" pitchFamily="2" charset="-122"/>
              </a:rPr>
              <a:t>MaxPooling</a:t>
            </a:r>
            <a:r>
              <a:rPr lang="en-US" sz="1800" dirty="0">
                <a:latin typeface="Times New Roman" panose="02020603050405020304" pitchFamily="18" charset="0"/>
                <a:ea typeface="SimSun" panose="02010600030101010101" pitchFamily="2" charset="-122"/>
              </a:rPr>
              <a:t> Layer of (1,3)</a:t>
            </a:r>
          </a:p>
          <a:p>
            <a:pPr marL="571500" algn="just">
              <a:lnSpc>
                <a:spcPct val="95000"/>
              </a:lnSpc>
              <a:tabLst>
                <a:tab pos="182880" algn="l"/>
              </a:tabLst>
            </a:pPr>
            <a:r>
              <a:rPr lang="en-US" sz="1800" dirty="0">
                <a:effectLst/>
                <a:latin typeface="Times New Roman" panose="02020603050405020304" pitchFamily="18" charset="0"/>
                <a:ea typeface="SimSun" panose="02010600030101010101" pitchFamily="2" charset="-122"/>
              </a:rPr>
              <a:t>Conv2D layer with 75 nodes, kernel of (1,3) and </a:t>
            </a:r>
            <a:r>
              <a:rPr lang="en-US" sz="1800" dirty="0" err="1">
                <a:effectLst/>
                <a:latin typeface="Times New Roman" panose="02020603050405020304" pitchFamily="18" charset="0"/>
                <a:ea typeface="SimSun" panose="02010600030101010101" pitchFamily="2" charset="-122"/>
              </a:rPr>
              <a:t>ReLU</a:t>
            </a:r>
            <a:r>
              <a:rPr lang="en-US" sz="1800" dirty="0">
                <a:effectLst/>
                <a:latin typeface="Times New Roman" panose="02020603050405020304" pitchFamily="18" charset="0"/>
                <a:ea typeface="SimSun" panose="02010600030101010101" pitchFamily="2" charset="-122"/>
              </a:rPr>
              <a:t> activation function</a:t>
            </a:r>
          </a:p>
          <a:p>
            <a:pPr marL="571500" algn="just">
              <a:lnSpc>
                <a:spcPct val="95000"/>
              </a:lnSpc>
              <a:tabLst>
                <a:tab pos="182880" algn="l"/>
              </a:tabLst>
            </a:pPr>
            <a:r>
              <a:rPr lang="en-US" sz="1800" dirty="0" err="1">
                <a:latin typeface="Times New Roman" panose="02020603050405020304" pitchFamily="18" charset="0"/>
                <a:ea typeface="SimSun" panose="02010600030101010101" pitchFamily="2" charset="-122"/>
              </a:rPr>
              <a:t>MaxPooling</a:t>
            </a:r>
            <a:r>
              <a:rPr lang="en-US" sz="1800" dirty="0">
                <a:latin typeface="Times New Roman" panose="02020603050405020304" pitchFamily="18" charset="0"/>
                <a:ea typeface="SimSun" panose="02010600030101010101" pitchFamily="2" charset="-122"/>
              </a:rPr>
              <a:t> Layer of (1,2)</a:t>
            </a:r>
          </a:p>
          <a:p>
            <a:pPr marL="571500" algn="just">
              <a:lnSpc>
                <a:spcPct val="95000"/>
              </a:lnSpc>
              <a:tabLst>
                <a:tab pos="182880" algn="l"/>
              </a:tabLst>
            </a:pPr>
            <a:r>
              <a:rPr lang="en-US" sz="1800" dirty="0">
                <a:effectLst/>
                <a:latin typeface="Times New Roman" panose="02020603050405020304" pitchFamily="18" charset="0"/>
                <a:ea typeface="SimSun" panose="02010600030101010101" pitchFamily="2" charset="-122"/>
              </a:rPr>
              <a:t>Dense layer of 128 nodes with </a:t>
            </a:r>
            <a:r>
              <a:rPr lang="en-US" sz="1800" dirty="0" err="1">
                <a:effectLst/>
                <a:latin typeface="Times New Roman" panose="02020603050405020304" pitchFamily="18" charset="0"/>
                <a:ea typeface="SimSun" panose="02010600030101010101" pitchFamily="2" charset="-122"/>
              </a:rPr>
              <a:t>ReLU</a:t>
            </a:r>
            <a:r>
              <a:rPr lang="en-US" sz="1800" dirty="0">
                <a:effectLst/>
                <a:latin typeface="Times New Roman" panose="02020603050405020304" pitchFamily="18" charset="0"/>
                <a:ea typeface="SimSun" panose="02010600030101010101" pitchFamily="2" charset="-122"/>
              </a:rPr>
              <a:t> activation function</a:t>
            </a:r>
          </a:p>
          <a:p>
            <a:pPr marL="571500" algn="just">
              <a:lnSpc>
                <a:spcPct val="95000"/>
              </a:lnSpc>
              <a:tabLst>
                <a:tab pos="182880" algn="l"/>
              </a:tabLst>
            </a:pPr>
            <a:r>
              <a:rPr lang="en-US" sz="1800" dirty="0">
                <a:latin typeface="Times New Roman" panose="02020603050405020304" pitchFamily="18" charset="0"/>
                <a:ea typeface="SimSun" panose="02010600030101010101" pitchFamily="2" charset="-122"/>
              </a:rPr>
              <a:t>Output layer with 1 node and Sigmoid activation function</a:t>
            </a:r>
            <a:endParaRPr lang="en-US" sz="1800" dirty="0">
              <a:effectLst/>
              <a:latin typeface="Times New Roman" panose="02020603050405020304" pitchFamily="18" charset="0"/>
              <a:ea typeface="SimSun" panose="02010600030101010101" pitchFamily="2" charset="-122"/>
            </a:endParaRPr>
          </a:p>
          <a:p>
            <a:pPr marL="571500" algn="just">
              <a:lnSpc>
                <a:spcPct val="95000"/>
              </a:lnSpc>
              <a:tabLst>
                <a:tab pos="182880" algn="l"/>
              </a:tabLst>
            </a:pPr>
            <a:r>
              <a:rPr lang="en-US" sz="1800" dirty="0">
                <a:latin typeface="Times New Roman" panose="02020603050405020304" pitchFamily="18" charset="0"/>
                <a:ea typeface="SimSun" panose="02010600030101010101" pitchFamily="2" charset="-122"/>
              </a:rPr>
              <a:t>U</a:t>
            </a:r>
            <a:r>
              <a:rPr lang="en-US" sz="1800" dirty="0">
                <a:effectLst/>
                <a:latin typeface="Times New Roman" panose="02020603050405020304" pitchFamily="18" charset="0"/>
                <a:ea typeface="SimSun" panose="02010600030101010101" pitchFamily="2" charset="-122"/>
              </a:rPr>
              <a:t>sed Adam optimizer with binary </a:t>
            </a:r>
            <a:r>
              <a:rPr lang="en-US" sz="1800" dirty="0" err="1">
                <a:effectLst/>
                <a:latin typeface="Times New Roman" panose="02020603050405020304" pitchFamily="18" charset="0"/>
                <a:ea typeface="SimSun" panose="02010600030101010101" pitchFamily="2" charset="-122"/>
              </a:rPr>
              <a:t>crossentropy</a:t>
            </a:r>
            <a:r>
              <a:rPr lang="en-US" sz="1800" dirty="0">
                <a:effectLst/>
                <a:latin typeface="Times New Roman" panose="02020603050405020304" pitchFamily="18" charset="0"/>
                <a:ea typeface="SimSun" panose="02010600030101010101" pitchFamily="2" charset="-122"/>
              </a:rPr>
              <a:t> loss.</a:t>
            </a:r>
            <a:r>
              <a:rPr lang="en-IN" sz="1400" dirty="0">
                <a:effectLst/>
              </a:rPr>
              <a:t> </a:t>
            </a:r>
            <a:endParaRPr lang="en-IN" dirty="0">
              <a:latin typeface="Arial"/>
              <a:cs typeface="Arial"/>
            </a:endParaRPr>
          </a:p>
        </p:txBody>
      </p:sp>
    </p:spTree>
    <p:extLst>
      <p:ext uri="{BB962C8B-B14F-4D97-AF65-F5344CB8AC3E}">
        <p14:creationId xmlns:p14="http://schemas.microsoft.com/office/powerpoint/2010/main" val="330276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950F9-0C51-BC96-C423-ACE325F4D9BD}"/>
              </a:ext>
            </a:extLst>
          </p:cNvPr>
          <p:cNvSpPr>
            <a:spLocks noGrp="1"/>
          </p:cNvSpPr>
          <p:nvPr>
            <p:ph type="title"/>
          </p:nvPr>
        </p:nvSpPr>
        <p:spPr>
          <a:xfrm>
            <a:off x="952108" y="954756"/>
            <a:ext cx="2730414" cy="4946003"/>
          </a:xfrm>
        </p:spPr>
        <p:txBody>
          <a:bodyPr>
            <a:normAutofit/>
          </a:bodyPr>
          <a:lstStyle/>
          <a:p>
            <a:r>
              <a:rPr lang="en-IN" sz="4000" b="0" i="0" dirty="0">
                <a:solidFill>
                  <a:srgbClr val="FFFFFF"/>
                </a:solidFill>
                <a:effectLst/>
                <a:latin typeface="Britannic Bold"/>
              </a:rPr>
              <a:t>CNN for Text Processing</a:t>
            </a:r>
            <a:endParaRPr lang="en-IN" sz="4000" dirty="0">
              <a:solidFill>
                <a:srgbClr val="FFFFFF"/>
              </a:solidFill>
              <a:latin typeface="Britannic Bold" panose="020B0903060703020204" pitchFamily="34" charset="77"/>
            </a:endParaRPr>
          </a:p>
        </p:txBody>
      </p:sp>
      <p:sp>
        <p:nvSpPr>
          <p:cNvPr id="16"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6846-7D30-11E2-85D6-F44D8C52C69C}"/>
              </a:ext>
            </a:extLst>
          </p:cNvPr>
          <p:cNvSpPr>
            <a:spLocks noGrp="1"/>
          </p:cNvSpPr>
          <p:nvPr>
            <p:ph idx="1"/>
          </p:nvPr>
        </p:nvSpPr>
        <p:spPr>
          <a:xfrm>
            <a:off x="5140934" y="469900"/>
            <a:ext cx="6870852" cy="5420079"/>
          </a:xfrm>
        </p:spPr>
        <p:txBody>
          <a:bodyPr vert="horz" lIns="91440" tIns="45720" rIns="91440" bIns="45720" rtlCol="0" anchor="ctr">
            <a:normAutofit/>
          </a:bodyPr>
          <a:lstStyle/>
          <a:p>
            <a:pPr indent="0" algn="ctr">
              <a:lnSpc>
                <a:spcPct val="95000"/>
              </a:lnSpc>
              <a:spcAft>
                <a:spcPts val="600"/>
              </a:spcAft>
              <a:buNone/>
              <a:tabLst>
                <a:tab pos="182880" algn="l"/>
              </a:tabLst>
            </a:pPr>
            <a:r>
              <a:rPr lang="en-US" b="1" dirty="0">
                <a:effectLst/>
                <a:latin typeface="Times New Roman" panose="02020603050405020304" pitchFamily="18" charset="0"/>
                <a:ea typeface="SimSun" panose="02010600030101010101" pitchFamily="2" charset="-122"/>
              </a:rPr>
              <a:t>Results</a:t>
            </a:r>
          </a:p>
          <a:p>
            <a:pPr indent="0" algn="ctr">
              <a:lnSpc>
                <a:spcPct val="95000"/>
              </a:lnSpc>
              <a:spcAft>
                <a:spcPts val="600"/>
              </a:spcAft>
              <a:buNone/>
              <a:tabLst>
                <a:tab pos="182880" algn="l"/>
              </a:tabLst>
            </a:pPr>
            <a:endParaRPr lang="en-US" b="1" dirty="0">
              <a:effectLst/>
              <a:latin typeface="Times New Roman" panose="02020603050405020304" pitchFamily="18" charset="0"/>
              <a:ea typeface="SimSun" panose="02010600030101010101" pitchFamily="2" charset="-122"/>
            </a:endParaRPr>
          </a:p>
          <a:p>
            <a:pPr marL="628650" indent="-342900" algn="just">
              <a:lnSpc>
                <a:spcPct val="95000"/>
              </a:lnSpc>
              <a:tabLst>
                <a:tab pos="182880" algn="l"/>
              </a:tabLst>
            </a:pPr>
            <a:r>
              <a:rPr lang="en-US" sz="2000" dirty="0">
                <a:latin typeface="Times New Roman" panose="02020603050405020304" pitchFamily="18" charset="0"/>
                <a:ea typeface="SimSun" panose="02010600030101010101" pitchFamily="2" charset="-122"/>
              </a:rPr>
              <a:t>Ran the model with various combinations of hyperparameters </a:t>
            </a:r>
          </a:p>
          <a:p>
            <a:pPr marL="628650" indent="-342900" algn="just">
              <a:lnSpc>
                <a:spcPct val="95000"/>
              </a:lnSpc>
              <a:tabLst>
                <a:tab pos="182880" algn="l"/>
              </a:tabLst>
            </a:pPr>
            <a:endParaRPr lang="en-US" sz="2000" dirty="0">
              <a:latin typeface="Times New Roman" panose="02020603050405020304" pitchFamily="18" charset="0"/>
              <a:ea typeface="SimSun" panose="02010600030101010101" pitchFamily="2" charset="-122"/>
            </a:endParaRPr>
          </a:p>
          <a:p>
            <a:pPr marL="628650" indent="-342900" algn="just">
              <a:lnSpc>
                <a:spcPct val="95000"/>
              </a:lnSpc>
              <a:tabLst>
                <a:tab pos="182880" algn="l"/>
              </a:tabLst>
            </a:pPr>
            <a:r>
              <a:rPr lang="en-US" sz="2000" dirty="0">
                <a:effectLst/>
                <a:latin typeface="Times New Roman" panose="02020603050405020304" pitchFamily="18" charset="0"/>
                <a:ea typeface="SimSun" panose="02010600030101010101" pitchFamily="2" charset="-122"/>
              </a:rPr>
              <a:t>CNN model for text performed with the highest F1 of </a:t>
            </a:r>
            <a:r>
              <a:rPr lang="en-US" sz="2000" b="1" dirty="0">
                <a:effectLst/>
                <a:latin typeface="Times New Roman" panose="02020603050405020304" pitchFamily="18" charset="0"/>
                <a:ea typeface="SimSun" panose="02010600030101010101" pitchFamily="2" charset="-122"/>
              </a:rPr>
              <a:t>Depression Class: 0.47</a:t>
            </a:r>
            <a:r>
              <a:rPr lang="en-US" sz="2000" dirty="0">
                <a:effectLst/>
                <a:latin typeface="Times New Roman" panose="02020603050405020304" pitchFamily="18" charset="0"/>
                <a:ea typeface="SimSun" panose="02010600030101010101" pitchFamily="2" charset="-122"/>
              </a:rPr>
              <a:t> and </a:t>
            </a:r>
            <a:r>
              <a:rPr lang="en-US" sz="2000" b="1" dirty="0">
                <a:effectLst/>
                <a:latin typeface="Times New Roman" panose="02020603050405020304" pitchFamily="18" charset="0"/>
                <a:ea typeface="SimSun" panose="02010600030101010101" pitchFamily="2" charset="-122"/>
              </a:rPr>
              <a:t>Not Depression Class: 0.67</a:t>
            </a:r>
            <a:r>
              <a:rPr lang="en-US" sz="2000" dirty="0">
                <a:effectLst/>
                <a:latin typeface="Times New Roman" panose="02020603050405020304" pitchFamily="18" charset="0"/>
                <a:ea typeface="SimSun" panose="02010600030101010101" pitchFamily="2" charset="-122"/>
              </a:rPr>
              <a:t>  when we used the </a:t>
            </a:r>
            <a:r>
              <a:rPr lang="en-US" sz="2000" b="1" dirty="0">
                <a:effectLst/>
                <a:latin typeface="Times New Roman" panose="02020603050405020304" pitchFamily="18" charset="0"/>
                <a:ea typeface="SimSun" panose="02010600030101010101" pitchFamily="2" charset="-122"/>
              </a:rPr>
              <a:t>threshold: 0.45</a:t>
            </a:r>
            <a:r>
              <a:rPr lang="en-US" sz="2000" dirty="0">
                <a:effectLst/>
                <a:latin typeface="Times New Roman" panose="02020603050405020304" pitchFamily="18" charset="0"/>
                <a:ea typeface="SimSun" panose="02010600030101010101" pitchFamily="2" charset="-122"/>
              </a:rPr>
              <a:t> </a:t>
            </a:r>
          </a:p>
          <a:p>
            <a:pPr marL="628650" indent="-342900" algn="just">
              <a:lnSpc>
                <a:spcPct val="95000"/>
              </a:lnSpc>
              <a:tabLst>
                <a:tab pos="182880" algn="l"/>
              </a:tabLst>
            </a:pPr>
            <a:endParaRPr lang="en-US" sz="2000" b="1" dirty="0">
              <a:latin typeface="Times New Roman" panose="02020603050405020304" pitchFamily="18" charset="0"/>
              <a:ea typeface="SimSun" panose="02010600030101010101" pitchFamily="2" charset="-122"/>
            </a:endParaRPr>
          </a:p>
          <a:p>
            <a:pPr marL="628650" indent="-342900" algn="just">
              <a:lnSpc>
                <a:spcPct val="95000"/>
              </a:lnSpc>
              <a:tabLst>
                <a:tab pos="182880" algn="l"/>
              </a:tabLst>
            </a:pPr>
            <a:endParaRPr lang="en-US" sz="2000" b="1" dirty="0">
              <a:effectLst/>
              <a:latin typeface="Times New Roman" panose="02020603050405020304" pitchFamily="18" charset="0"/>
              <a:ea typeface="SimSun" panose="02010600030101010101" pitchFamily="2" charset="-122"/>
            </a:endParaRPr>
          </a:p>
        </p:txBody>
      </p:sp>
      <p:graphicFrame>
        <p:nvGraphicFramePr>
          <p:cNvPr id="4" name="Table 3">
            <a:extLst>
              <a:ext uri="{FF2B5EF4-FFF2-40B4-BE49-F238E27FC236}">
                <a16:creationId xmlns:a16="http://schemas.microsoft.com/office/drawing/2014/main" id="{6A795EE5-E4CE-F926-180E-D2D59D051DDD}"/>
              </a:ext>
            </a:extLst>
          </p:cNvPr>
          <p:cNvGraphicFramePr>
            <a:graphicFrameLocks noGrp="1"/>
          </p:cNvGraphicFramePr>
          <p:nvPr>
            <p:extLst>
              <p:ext uri="{D42A27DB-BD31-4B8C-83A1-F6EECF244321}">
                <p14:modId xmlns:p14="http://schemas.microsoft.com/office/powerpoint/2010/main" val="3160458366"/>
              </p:ext>
            </p:extLst>
          </p:nvPr>
        </p:nvGraphicFramePr>
        <p:xfrm>
          <a:off x="5013903" y="4586056"/>
          <a:ext cx="6925686" cy="1636436"/>
        </p:xfrm>
        <a:graphic>
          <a:graphicData uri="http://schemas.openxmlformats.org/drawingml/2006/table">
            <a:tbl>
              <a:tblPr firstRow="1" bandRow="1">
                <a:tableStyleId>{5C22544A-7EE6-4342-B048-85BDC9FD1C3A}</a:tableStyleId>
              </a:tblPr>
              <a:tblGrid>
                <a:gridCol w="1154281">
                  <a:extLst>
                    <a:ext uri="{9D8B030D-6E8A-4147-A177-3AD203B41FA5}">
                      <a16:colId xmlns:a16="http://schemas.microsoft.com/office/drawing/2014/main" val="2942581019"/>
                    </a:ext>
                  </a:extLst>
                </a:gridCol>
                <a:gridCol w="1154281">
                  <a:extLst>
                    <a:ext uri="{9D8B030D-6E8A-4147-A177-3AD203B41FA5}">
                      <a16:colId xmlns:a16="http://schemas.microsoft.com/office/drawing/2014/main" val="3326209998"/>
                    </a:ext>
                  </a:extLst>
                </a:gridCol>
                <a:gridCol w="1154281">
                  <a:extLst>
                    <a:ext uri="{9D8B030D-6E8A-4147-A177-3AD203B41FA5}">
                      <a16:colId xmlns:a16="http://schemas.microsoft.com/office/drawing/2014/main" val="1275090966"/>
                    </a:ext>
                  </a:extLst>
                </a:gridCol>
                <a:gridCol w="1154281">
                  <a:extLst>
                    <a:ext uri="{9D8B030D-6E8A-4147-A177-3AD203B41FA5}">
                      <a16:colId xmlns:a16="http://schemas.microsoft.com/office/drawing/2014/main" val="911739893"/>
                    </a:ext>
                  </a:extLst>
                </a:gridCol>
                <a:gridCol w="1154281">
                  <a:extLst>
                    <a:ext uri="{9D8B030D-6E8A-4147-A177-3AD203B41FA5}">
                      <a16:colId xmlns:a16="http://schemas.microsoft.com/office/drawing/2014/main" val="77078966"/>
                    </a:ext>
                  </a:extLst>
                </a:gridCol>
                <a:gridCol w="1154281">
                  <a:extLst>
                    <a:ext uri="{9D8B030D-6E8A-4147-A177-3AD203B41FA5}">
                      <a16:colId xmlns:a16="http://schemas.microsoft.com/office/drawing/2014/main" val="3552201742"/>
                    </a:ext>
                  </a:extLst>
                </a:gridCol>
              </a:tblGrid>
              <a:tr h="441957">
                <a:tc>
                  <a:txBody>
                    <a:bodyPr/>
                    <a:lstStyle/>
                    <a:p>
                      <a:endParaRPr lang="en-US" dirty="0">
                        <a:effectLst/>
                      </a:endParaRPr>
                    </a:p>
                  </a:txBody>
                  <a:tcPr anchor="ctr"/>
                </a:tc>
                <a:tc gridSpan="2">
                  <a:txBody>
                    <a:bodyPr/>
                    <a:lstStyle/>
                    <a:p>
                      <a:r>
                        <a:rPr lang="en-US" dirty="0">
                          <a:effectLst/>
                        </a:rPr>
                        <a:t>F1</a:t>
                      </a:r>
                    </a:p>
                  </a:txBody>
                  <a:tcPr anchor="ctr"/>
                </a:tc>
                <a:tc hMerge="1">
                  <a:txBody>
                    <a:bodyPr/>
                    <a:lstStyle/>
                    <a:p>
                      <a:endParaRPr lang="en-US"/>
                    </a:p>
                  </a:txBody>
                  <a:tcPr/>
                </a:tc>
                <a:tc gridSpan="2">
                  <a:txBody>
                    <a:bodyPr/>
                    <a:lstStyle/>
                    <a:p>
                      <a:r>
                        <a:rPr lang="en-US" dirty="0">
                          <a:effectLst/>
                        </a:rPr>
                        <a:t>Precision</a:t>
                      </a:r>
                    </a:p>
                  </a:txBody>
                  <a:tcPr anchor="ctr"/>
                </a:tc>
                <a:tc hMerge="1">
                  <a:txBody>
                    <a:bodyPr/>
                    <a:lstStyle/>
                    <a:p>
                      <a:endParaRPr lang="en-US"/>
                    </a:p>
                  </a:txBody>
                  <a:tcPr/>
                </a:tc>
                <a:tc>
                  <a:txBody>
                    <a:bodyPr/>
                    <a:lstStyle/>
                    <a:p>
                      <a:r>
                        <a:rPr lang="en-US" dirty="0">
                          <a:effectLst/>
                        </a:rPr>
                        <a:t>Accuracy</a:t>
                      </a:r>
                    </a:p>
                  </a:txBody>
                  <a:tcPr anchor="ctr"/>
                </a:tc>
                <a:extLst>
                  <a:ext uri="{0D108BD9-81ED-4DB2-BD59-A6C34878D82A}">
                    <a16:rowId xmlns:a16="http://schemas.microsoft.com/office/drawing/2014/main" val="1584266664"/>
                  </a:ext>
                </a:extLst>
              </a:tr>
              <a:tr h="752522">
                <a:tc>
                  <a:txBody>
                    <a:bodyPr/>
                    <a:lstStyle/>
                    <a:p>
                      <a:r>
                        <a:rPr lang="en-US" dirty="0">
                          <a:effectLst/>
                        </a:rPr>
                        <a:t>Threshold</a:t>
                      </a:r>
                    </a:p>
                  </a:txBody>
                  <a:tcPr anchor="ctr"/>
                </a:tc>
                <a:tc>
                  <a:txBody>
                    <a:bodyPr/>
                    <a:lstStyle/>
                    <a:p>
                      <a:r>
                        <a:rPr lang="en-US" dirty="0">
                          <a:effectLst/>
                        </a:rPr>
                        <a:t>Depressed</a:t>
                      </a:r>
                    </a:p>
                  </a:txBody>
                  <a:tcPr anchor="ctr"/>
                </a:tc>
                <a:tc>
                  <a:txBody>
                    <a:bodyPr/>
                    <a:lstStyle/>
                    <a:p>
                      <a:pPr lvl="0">
                        <a:buNone/>
                      </a:pPr>
                      <a:r>
                        <a:rPr lang="en-US" dirty="0">
                          <a:effectLst/>
                        </a:rPr>
                        <a:t>Not Depressed</a:t>
                      </a:r>
                    </a:p>
                  </a:txBody>
                  <a:tcPr anchor="ctr"/>
                </a:tc>
                <a:tc>
                  <a:txBody>
                    <a:bodyPr/>
                    <a:lstStyle/>
                    <a:p>
                      <a:pPr lvl="0">
                        <a:buNone/>
                      </a:pPr>
                      <a:r>
                        <a:rPr lang="en-US" dirty="0">
                          <a:effectLst/>
                        </a:rPr>
                        <a:t>Depressed</a:t>
                      </a:r>
                    </a:p>
                  </a:txBody>
                  <a:tcPr anchor="ctr"/>
                </a:tc>
                <a:tc>
                  <a:txBody>
                    <a:bodyPr/>
                    <a:lstStyle/>
                    <a:p>
                      <a:pPr lvl="0">
                        <a:buNone/>
                      </a:pPr>
                      <a:r>
                        <a:rPr lang="en-US" dirty="0">
                          <a:effectLst/>
                        </a:rPr>
                        <a:t>Not Depressed</a:t>
                      </a:r>
                    </a:p>
                  </a:txBody>
                  <a:tcPr anchor="ctr"/>
                </a:tc>
                <a:tc>
                  <a:txBody>
                    <a:bodyPr/>
                    <a:lstStyle/>
                    <a:p>
                      <a:endParaRPr lang="en-US" dirty="0">
                        <a:effectLst/>
                      </a:endParaRPr>
                    </a:p>
                  </a:txBody>
                  <a:tcPr anchor="ctr"/>
                </a:tc>
                <a:extLst>
                  <a:ext uri="{0D108BD9-81ED-4DB2-BD59-A6C34878D82A}">
                    <a16:rowId xmlns:a16="http://schemas.microsoft.com/office/drawing/2014/main" val="2768709198"/>
                  </a:ext>
                </a:extLst>
              </a:tr>
              <a:tr h="441957">
                <a:tc>
                  <a:txBody>
                    <a:bodyPr/>
                    <a:lstStyle/>
                    <a:p>
                      <a:pPr lvl="0">
                        <a:buNone/>
                      </a:pPr>
                      <a:r>
                        <a:rPr lang="en-US" dirty="0">
                          <a:effectLst/>
                        </a:rPr>
                        <a:t>0.45</a:t>
                      </a:r>
                    </a:p>
                  </a:txBody>
                  <a:tcPr anchor="ctr"/>
                </a:tc>
                <a:tc>
                  <a:txBody>
                    <a:bodyPr/>
                    <a:lstStyle/>
                    <a:p>
                      <a:r>
                        <a:rPr lang="en-US" dirty="0">
                          <a:effectLst/>
                        </a:rPr>
                        <a:t>0.47</a:t>
                      </a:r>
                      <a:endParaRPr lang="en-US" dirty="0"/>
                    </a:p>
                  </a:txBody>
                  <a:tcPr anchor="ctr"/>
                </a:tc>
                <a:tc>
                  <a:txBody>
                    <a:bodyPr/>
                    <a:lstStyle/>
                    <a:p>
                      <a:r>
                        <a:rPr lang="en-US" dirty="0">
                          <a:effectLst/>
                        </a:rPr>
                        <a:t>0.67</a:t>
                      </a:r>
                      <a:endParaRPr lang="en-US" dirty="0"/>
                    </a:p>
                  </a:txBody>
                  <a:tcPr anchor="ctr"/>
                </a:tc>
                <a:tc>
                  <a:txBody>
                    <a:bodyPr/>
                    <a:lstStyle/>
                    <a:p>
                      <a:r>
                        <a:rPr lang="en-US" dirty="0">
                          <a:effectLst/>
                        </a:rPr>
                        <a:t>0.64</a:t>
                      </a:r>
                    </a:p>
                  </a:txBody>
                  <a:tcPr anchor="ctr"/>
                </a:tc>
                <a:tc>
                  <a:txBody>
                    <a:bodyPr/>
                    <a:lstStyle/>
                    <a:p>
                      <a:r>
                        <a:rPr lang="en-US" dirty="0">
                          <a:effectLst/>
                        </a:rPr>
                        <a:t>0.53</a:t>
                      </a:r>
                    </a:p>
                  </a:txBody>
                  <a:tcPr anchor="ctr"/>
                </a:tc>
                <a:tc>
                  <a:txBody>
                    <a:bodyPr/>
                    <a:lstStyle/>
                    <a:p>
                      <a:r>
                        <a:rPr lang="en-US" dirty="0">
                          <a:effectLst/>
                        </a:rPr>
                        <a:t>0.55</a:t>
                      </a:r>
                    </a:p>
                  </a:txBody>
                  <a:tcPr anchor="ctr"/>
                </a:tc>
                <a:extLst>
                  <a:ext uri="{0D108BD9-81ED-4DB2-BD59-A6C34878D82A}">
                    <a16:rowId xmlns:a16="http://schemas.microsoft.com/office/drawing/2014/main" val="3697519263"/>
                  </a:ext>
                </a:extLst>
              </a:tr>
            </a:tbl>
          </a:graphicData>
        </a:graphic>
      </p:graphicFrame>
    </p:spTree>
    <p:extLst>
      <p:ext uri="{BB962C8B-B14F-4D97-AF65-F5344CB8AC3E}">
        <p14:creationId xmlns:p14="http://schemas.microsoft.com/office/powerpoint/2010/main" val="6196426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FAD8BD168BD448B7547CDE458DEC6" ma:contentTypeVersion="12" ma:contentTypeDescription="Create a new document." ma:contentTypeScope="" ma:versionID="73c729e99b7838d750681b653000de5a">
  <xsd:schema xmlns:xsd="http://www.w3.org/2001/XMLSchema" xmlns:xs="http://www.w3.org/2001/XMLSchema" xmlns:p="http://schemas.microsoft.com/office/2006/metadata/properties" xmlns:ns2="827c9616-726d-404b-9d3e-08ce8fe28f87" xmlns:ns3="2f23a9ce-2b25-403e-a60d-01e7607c59d3" targetNamespace="http://schemas.microsoft.com/office/2006/metadata/properties" ma:root="true" ma:fieldsID="ca446c9761883efff2c11efaee4f08da" ns2:_="" ns3:_="">
    <xsd:import namespace="827c9616-726d-404b-9d3e-08ce8fe28f87"/>
    <xsd:import namespace="2f23a9ce-2b25-403e-a60d-01e7607c59d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c9616-726d-404b-9d3e-08ce8fe28f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3a9ce-2b25-403e-a60d-01e7607c59d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4a471e9-49a4-43b7-82b7-61ec35015642}" ma:internalName="TaxCatchAll" ma:showField="CatchAllData" ma:web="2f23a9ce-2b25-403e-a60d-01e7607c59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f23a9ce-2b25-403e-a60d-01e7607c59d3" xsi:nil="true"/>
    <lcf76f155ced4ddcb4097134ff3c332f xmlns="827c9616-726d-404b-9d3e-08ce8fe28f8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D5D1FE-36D0-4FD3-B537-2DB429B796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c9616-726d-404b-9d3e-08ce8fe28f87"/>
    <ds:schemaRef ds:uri="2f23a9ce-2b25-403e-a60d-01e7607c59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D97CB0-6CE9-45CA-9B76-5C43EDCEF621}">
  <ds:schemaRefs>
    <ds:schemaRef ds:uri="http://schemas.microsoft.com/sharepoint/v3/contenttype/forms"/>
  </ds:schemaRefs>
</ds:datastoreItem>
</file>

<file path=customXml/itemProps3.xml><?xml version="1.0" encoding="utf-8"?>
<ds:datastoreItem xmlns:ds="http://schemas.openxmlformats.org/officeDocument/2006/customXml" ds:itemID="{B7FE2B77-B78A-4930-BFEA-89C2DD7E774F}">
  <ds:schemaRefs>
    <ds:schemaRef ds:uri="http://schemas.microsoft.com/office/2006/metadata/properties"/>
    <ds:schemaRef ds:uri="http://schemas.microsoft.com/office/infopath/2007/PartnerControls"/>
    <ds:schemaRef ds:uri="2f23a9ce-2b25-403e-a60d-01e7607c59d3"/>
    <ds:schemaRef ds:uri="827c9616-726d-404b-9d3e-08ce8fe28f87"/>
  </ds:schemaRefs>
</ds:datastoreItem>
</file>

<file path=docProps/app.xml><?xml version="1.0" encoding="utf-8"?>
<Properties xmlns="http://schemas.openxmlformats.org/officeDocument/2006/extended-properties" xmlns:vt="http://schemas.openxmlformats.org/officeDocument/2006/docPropsVTypes">
  <Template>Circuit</Template>
  <TotalTime>158</TotalTime>
  <Words>1672</Words>
  <Application>Microsoft Macintosh PowerPoint</Application>
  <PresentationFormat>Widescreen</PresentationFormat>
  <Paragraphs>196</Paragraphs>
  <Slides>20</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Britannic Bold</vt:lpstr>
      <vt:lpstr>Calibri</vt:lpstr>
      <vt:lpstr>Garamond</vt:lpstr>
      <vt:lpstr>Symbol</vt:lpstr>
      <vt:lpstr>Times</vt:lpstr>
      <vt:lpstr>Times New Roman</vt:lpstr>
      <vt:lpstr>Organic</vt:lpstr>
      <vt:lpstr>Depression Detection Using  Speech &amp; Text Analysis</vt:lpstr>
      <vt:lpstr>Introduction</vt:lpstr>
      <vt:lpstr>Data Collection &amp; Strategy</vt:lpstr>
      <vt:lpstr>Data Preprocessing</vt:lpstr>
      <vt:lpstr>Models Used</vt:lpstr>
      <vt:lpstr>CNN for Text Processing</vt:lpstr>
      <vt:lpstr>CNN for Text Processing</vt:lpstr>
      <vt:lpstr>CNN for Text Processing</vt:lpstr>
      <vt:lpstr>CNN for Text Processing</vt:lpstr>
      <vt:lpstr>CNN for Audio Processing</vt:lpstr>
      <vt:lpstr>CNN for Audio  Processing</vt:lpstr>
      <vt:lpstr>CNN for Audio  Processing</vt:lpstr>
      <vt:lpstr>CNN for Audio  Processing</vt:lpstr>
      <vt:lpstr>CNN for Audio  Processing</vt:lpstr>
      <vt:lpstr>LSTM Sentence Level</vt:lpstr>
      <vt:lpstr>LSTM (Audio -Text)</vt:lpstr>
      <vt:lpstr>Experiments and Possible Optimization Challenges</vt:lpstr>
      <vt:lpstr>Transformer (BERT)</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 Using  Speech &amp; Text Analysis</dc:title>
  <dc:creator>Kavin Arthanareeswaran (karthana)</dc:creator>
  <cp:lastModifiedBy>ANISH ARALIKATTI (anaralik)</cp:lastModifiedBy>
  <cp:revision>178</cp:revision>
  <cp:lastPrinted>2023-04-25T11:56:34Z</cp:lastPrinted>
  <dcterms:created xsi:type="dcterms:W3CDTF">2023-02-09T09:47:28Z</dcterms:created>
  <dcterms:modified xsi:type="dcterms:W3CDTF">2023-04-26T05:37:06Z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0x010100ED5FAD8BD168BD448B7547CDE458DEC6</vt:lpwstr>
  </property>
  <property fmtid="{D5CDD505-2E9C-101B-9397-08002B2CF9AE}" pid="3" name="MediaServiceImageTags">
    <vt:lpwstr/>
  </property>
</Properties>
</file>