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7" r:id="rId3"/>
    <p:sldId id="257" r:id="rId4"/>
    <p:sldId id="259" r:id="rId5"/>
    <p:sldId id="260" r:id="rId6"/>
    <p:sldId id="268" r:id="rId7"/>
    <p:sldId id="262" r:id="rId8"/>
    <p:sldId id="263" r:id="rId9"/>
    <p:sldId id="264" r:id="rId10"/>
    <p:sldId id="269" r:id="rId11"/>
    <p:sldId id="271" r:id="rId12"/>
    <p:sldId id="266" r:id="rId13"/>
  </p:sldIdLst>
  <p:sldSz cx="9144000" cy="5143500" type="screen16x9"/>
  <p:notesSz cx="6858000" cy="9144000"/>
  <p:embeddedFontLst>
    <p:embeddedFont>
      <p:font typeface="Maven Pro" charset="0"/>
      <p:regular r:id="rId15"/>
      <p:bold r:id="rId16"/>
    </p:embeddedFont>
    <p:embeddedFont>
      <p:font typeface="Nunito" charset="0"/>
      <p:regular r:id="rId17"/>
      <p:bold r:id="rId18"/>
      <p:italic r:id="rId19"/>
      <p:bold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8a9fb2479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8a9fb2479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498a6b92c0f98c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498a6b92c0f98c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a9fb2479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a9fb2479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a9fb2479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a9fb2479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a9fb2479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a9fb2479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a9fb2479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a9fb2479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a9fb2479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a9fb2479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a9fb2479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a9fb2479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a9fb2479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a9fb2479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326979" y="2701158"/>
            <a:ext cx="7037738" cy="13348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smtClean="0"/>
              <a:t>Project Summary</a:t>
            </a:r>
            <a:r>
              <a:rPr lang="en-IN" sz="5400" dirty="0" smtClean="0"/>
              <a:t/>
            </a:r>
            <a:br>
              <a:rPr lang="en-IN" sz="5400" dirty="0" smtClean="0"/>
            </a:br>
            <a:endParaRPr sz="5400"/>
          </a:p>
        </p:txBody>
      </p:sp>
      <p:sp>
        <p:nvSpPr>
          <p:cNvPr id="3" name="TextBox 2"/>
          <p:cNvSpPr txBox="1"/>
          <p:nvPr/>
        </p:nvSpPr>
        <p:spPr>
          <a:xfrm>
            <a:off x="504497" y="462455"/>
            <a:ext cx="8050924" cy="923330"/>
          </a:xfrm>
          <a:prstGeom prst="rect">
            <a:avLst/>
          </a:prstGeom>
          <a:noFill/>
        </p:spPr>
        <p:txBody>
          <a:bodyPr wrap="square" rtlCol="0">
            <a:spAutoFit/>
          </a:bodyPr>
          <a:lstStyle/>
          <a:p>
            <a:r>
              <a:rPr lang="en-IN" sz="5400" b="1" dirty="0" smtClean="0">
                <a:solidFill>
                  <a:schemeClr val="bg1"/>
                </a:solidFill>
                <a:latin typeface="Maven Pro" charset="0"/>
              </a:rPr>
              <a:t>Face and Eye Detection</a:t>
            </a:r>
            <a:endParaRPr lang="en-US" sz="5400" b="1" dirty="0">
              <a:solidFill>
                <a:schemeClr val="bg1"/>
              </a:solidFill>
              <a:latin typeface="Maven Pro"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1317986" y="1571784"/>
            <a:ext cx="7132332"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What is the need of face and eye detection?</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70331-abstract-art-colorful-colors-design-illustration-light-theme-748x421.jpg"/>
          <p:cNvPicPr>
            <a:picLocks noChangeAspect="1"/>
          </p:cNvPicPr>
          <p:nvPr/>
        </p:nvPicPr>
        <p:blipFill>
          <a:blip r:embed="rId2"/>
          <a:stretch>
            <a:fillRect/>
          </a:stretch>
        </p:blipFill>
        <p:spPr>
          <a:xfrm>
            <a:off x="0" y="0"/>
            <a:ext cx="9144000" cy="5143499"/>
          </a:xfrm>
          <a:prstGeom prst="rect">
            <a:avLst/>
          </a:prstGeom>
        </p:spPr>
      </p:pic>
      <p:sp>
        <p:nvSpPr>
          <p:cNvPr id="5" name="TextBox 4"/>
          <p:cNvSpPr txBox="1"/>
          <p:nvPr/>
        </p:nvSpPr>
        <p:spPr>
          <a:xfrm>
            <a:off x="714703" y="1355835"/>
            <a:ext cx="7893269" cy="2554545"/>
          </a:xfrm>
          <a:prstGeom prst="rect">
            <a:avLst/>
          </a:prstGeom>
          <a:noFill/>
        </p:spPr>
        <p:txBody>
          <a:bodyPr wrap="square" rtlCol="0">
            <a:spAutoFit/>
          </a:bodyPr>
          <a:lstStyle/>
          <a:p>
            <a:pPr>
              <a:buClr>
                <a:schemeClr val="bg1"/>
              </a:buClr>
              <a:buSzPct val="114000"/>
              <a:buFont typeface="Arial" pitchFamily="34" charset="0"/>
              <a:buChar char="•"/>
            </a:pPr>
            <a:r>
              <a:rPr lang="en-GB" sz="3200" dirty="0" smtClean="0">
                <a:solidFill>
                  <a:schemeClr val="bg1"/>
                </a:solidFill>
                <a:latin typeface="Calibri" pitchFamily="34" charset="0"/>
                <a:cs typeface="Calibri" pitchFamily="34" charset="0"/>
              </a:rPr>
              <a:t> Face Detection is the first and essential step for face recognition.</a:t>
            </a:r>
          </a:p>
          <a:p>
            <a:pPr>
              <a:buClr>
                <a:schemeClr val="bg1"/>
              </a:buClr>
              <a:buSzPct val="114000"/>
              <a:buFont typeface="Arial" pitchFamily="34" charset="0"/>
              <a:buChar char="•"/>
            </a:pPr>
            <a:r>
              <a:rPr lang="en-GB" sz="3200" dirty="0" smtClean="0">
                <a:solidFill>
                  <a:schemeClr val="bg1"/>
                </a:solidFill>
                <a:latin typeface="Calibri" pitchFamily="34" charset="0"/>
                <a:cs typeface="Calibri" pitchFamily="34" charset="0"/>
              </a:rPr>
              <a:t>  It is used to capture face motion.</a:t>
            </a:r>
          </a:p>
          <a:p>
            <a:pPr>
              <a:buClr>
                <a:schemeClr val="bg1"/>
              </a:buClr>
              <a:buSzPct val="114000"/>
              <a:buFont typeface="Arial" pitchFamily="34" charset="0"/>
              <a:buChar char="•"/>
            </a:pPr>
            <a:r>
              <a:rPr lang="en-GB" sz="3200" dirty="0" smtClean="0">
                <a:solidFill>
                  <a:schemeClr val="bg1"/>
                </a:solidFill>
                <a:latin typeface="Calibri" pitchFamily="34" charset="0"/>
                <a:cs typeface="Calibri" pitchFamily="34" charset="0"/>
              </a:rPr>
              <a:t> Digital cameras use face detection for    autofocus.</a:t>
            </a:r>
            <a:endParaRPr lang="en-US" sz="3200" dirty="0">
              <a:solidFill>
                <a:schemeClr val="bg1"/>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a:t>
            </a:r>
            <a:endParaRPr/>
          </a:p>
        </p:txBody>
      </p:sp>
      <p:sp>
        <p:nvSpPr>
          <p:cNvPr id="342" name="Google Shape;342;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5100"/>
              <a:t>You</a:t>
            </a:r>
            <a:endParaRPr sz="53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jpg"/>
          <p:cNvPicPr>
            <a:picLocks noChangeAspect="1"/>
          </p:cNvPicPr>
          <p:nvPr/>
        </p:nvPicPr>
        <p:blipFill>
          <a:blip r:embed="rId2"/>
          <a:stretch>
            <a:fillRect/>
          </a:stretch>
        </p:blipFill>
        <p:spPr>
          <a:xfrm>
            <a:off x="0" y="1"/>
            <a:ext cx="9143999" cy="5143499"/>
          </a:xfrm>
          <a:prstGeom prst="rect">
            <a:avLst/>
          </a:prstGeom>
          <a:ln>
            <a:noFill/>
          </a:ln>
          <a:effectLst>
            <a:softEdge rad="112500"/>
          </a:effectLst>
        </p:spPr>
      </p:pic>
      <p:sp>
        <p:nvSpPr>
          <p:cNvPr id="4" name="TextBox 3"/>
          <p:cNvSpPr txBox="1"/>
          <p:nvPr/>
        </p:nvSpPr>
        <p:spPr>
          <a:xfrm>
            <a:off x="2827286" y="546540"/>
            <a:ext cx="5023945" cy="707886"/>
          </a:xfrm>
          <a:prstGeom prst="rect">
            <a:avLst/>
          </a:prstGeom>
          <a:noFill/>
        </p:spPr>
        <p:txBody>
          <a:bodyPr wrap="square" rtlCol="0">
            <a:spAutoFit/>
          </a:bodyPr>
          <a:lstStyle/>
          <a:p>
            <a:r>
              <a:rPr lang="en" sz="4000" b="1" dirty="0" smtClean="0">
                <a:solidFill>
                  <a:srgbClr val="FFFFFF"/>
                </a:solidFill>
                <a:latin typeface="Maven Pro" charset="0"/>
              </a:rPr>
              <a:t>Objectives...</a:t>
            </a:r>
            <a:endParaRPr lang="en-US" sz="4000" b="1" dirty="0">
              <a:latin typeface="Maven Pro" charset="0"/>
            </a:endParaRPr>
          </a:p>
        </p:txBody>
      </p:sp>
      <p:sp>
        <p:nvSpPr>
          <p:cNvPr id="5" name="TextBox 4"/>
          <p:cNvSpPr txBox="1"/>
          <p:nvPr/>
        </p:nvSpPr>
        <p:spPr>
          <a:xfrm>
            <a:off x="0" y="1173182"/>
            <a:ext cx="8933792" cy="3970318"/>
          </a:xfrm>
          <a:prstGeom prst="rect">
            <a:avLst/>
          </a:prstGeom>
          <a:noFill/>
        </p:spPr>
        <p:txBody>
          <a:bodyPr wrap="square" rtlCol="0">
            <a:spAutoFit/>
          </a:bodyPr>
          <a:lstStyle/>
          <a:p>
            <a:pPr marL="457200" lvl="0" indent="-368300" algn="ctr">
              <a:buClr>
                <a:srgbClr val="FFFFFF"/>
              </a:buClr>
              <a:buSzPts val="2200"/>
            </a:pPr>
            <a:endParaRPr lang="en-GB" sz="2800" b="1" dirty="0" smtClean="0">
              <a:solidFill>
                <a:srgbClr val="FFFFFF"/>
              </a:solidFill>
              <a:latin typeface="Nunito" charset="0"/>
            </a:endParaRPr>
          </a:p>
          <a:p>
            <a:pPr marL="457200" indent="-368300" algn="ctr">
              <a:buClr>
                <a:srgbClr val="FFFFFF"/>
              </a:buClr>
              <a:buSzPct val="126000"/>
              <a:buFont typeface="Arial" pitchFamily="34" charset="0"/>
              <a:buChar char="•"/>
            </a:pPr>
            <a:r>
              <a:rPr lang="en-GB" sz="2800" b="1" dirty="0" smtClean="0">
                <a:solidFill>
                  <a:srgbClr val="FFFFFF"/>
                </a:solidFill>
                <a:latin typeface="Nunito" charset="0"/>
              </a:rPr>
              <a:t>Introduction of Computer Vision, Haar Cascade Classifier</a:t>
            </a:r>
          </a:p>
          <a:p>
            <a:pPr marL="457200" lvl="0" indent="-368300" algn="ctr">
              <a:buClr>
                <a:srgbClr val="FFFFFF"/>
              </a:buClr>
              <a:buSzPts val="2200"/>
              <a:buChar char="●"/>
            </a:pPr>
            <a:r>
              <a:rPr lang="en-GB" sz="2800" b="1" dirty="0" smtClean="0">
                <a:solidFill>
                  <a:srgbClr val="FFFFFF"/>
                </a:solidFill>
                <a:latin typeface="Nunito" charset="0"/>
              </a:rPr>
              <a:t>Applications of the Haar Cascade Classifiers</a:t>
            </a:r>
          </a:p>
          <a:p>
            <a:pPr marL="457200" lvl="0" indent="-368300" algn="ctr">
              <a:buClr>
                <a:srgbClr val="FFFFFF"/>
              </a:buClr>
              <a:buSzPts val="2200"/>
              <a:buChar char="●"/>
            </a:pPr>
            <a:endParaRPr lang="en-GB" sz="2800" b="1" dirty="0" smtClean="0">
              <a:solidFill>
                <a:srgbClr val="FFFFFF"/>
              </a:solidFill>
              <a:latin typeface="Nunito" charset="0"/>
            </a:endParaRPr>
          </a:p>
          <a:p>
            <a:pPr marL="457200" lvl="0" indent="-368300" algn="ctr">
              <a:buClr>
                <a:srgbClr val="FFFFFF"/>
              </a:buClr>
              <a:buSzPts val="2200"/>
              <a:buChar char="●"/>
            </a:pPr>
            <a:r>
              <a:rPr lang="en-GB" sz="2800" b="1" dirty="0" smtClean="0">
                <a:solidFill>
                  <a:srgbClr val="FFFFFF"/>
                </a:solidFill>
                <a:latin typeface="Nunito" charset="0"/>
              </a:rPr>
              <a:t>How does face and eye detection works ?</a:t>
            </a:r>
          </a:p>
          <a:p>
            <a:pPr marL="457200" lvl="0" indent="-368300" algn="ctr">
              <a:buClr>
                <a:srgbClr val="FFFFFF"/>
              </a:buClr>
              <a:buSzPts val="2200"/>
              <a:buChar char="●"/>
            </a:pPr>
            <a:endParaRPr lang="en-GB" sz="2800" b="1" dirty="0" smtClean="0">
              <a:solidFill>
                <a:srgbClr val="FFFFFF"/>
              </a:solidFill>
              <a:latin typeface="Nunito" charset="0"/>
            </a:endParaRPr>
          </a:p>
          <a:p>
            <a:pPr marL="457200" lvl="0" indent="-368300" algn="ctr">
              <a:buClr>
                <a:srgbClr val="FFFFFF"/>
              </a:buClr>
              <a:buSzPts val="2200"/>
              <a:buChar char="●"/>
            </a:pPr>
            <a:r>
              <a:rPr lang="en-IN" sz="2800" b="1" dirty="0" smtClean="0">
                <a:solidFill>
                  <a:schemeClr val="bg1"/>
                </a:solidFill>
                <a:latin typeface="Nunito" charset="0"/>
              </a:rPr>
              <a:t>What is the need of face and detection?</a:t>
            </a:r>
            <a:endParaRPr lang="en-GB" sz="2800" b="1" dirty="0" smtClean="0">
              <a:solidFill>
                <a:schemeClr val="bg1"/>
              </a:solidFill>
              <a:latin typeface="Nunito" charset="0"/>
            </a:endParaRPr>
          </a:p>
          <a:p>
            <a:endParaRPr lang="en-US" sz="2800" dirty="0">
              <a:latin typeface="歨퐨ĳ餻欳"/>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a:solidFill>
                  <a:srgbClr val="EFEFEF"/>
                </a:solidFill>
              </a:rPr>
              <a:t>What is Computer Vision ?</a:t>
            </a:r>
            <a:endParaRPr sz="3400" b="1">
              <a:solidFill>
                <a:srgbClr val="EFEFEF"/>
              </a:solidFill>
            </a:endParaRPr>
          </a:p>
        </p:txBody>
      </p:sp>
      <p:sp>
        <p:nvSpPr>
          <p:cNvPr id="284" name="Google Shape;284;p14"/>
          <p:cNvSpPr txBox="1">
            <a:spLocks noGrp="1"/>
          </p:cNvSpPr>
          <p:nvPr>
            <p:ph type="body" idx="1"/>
          </p:nvPr>
        </p:nvSpPr>
        <p:spPr>
          <a:xfrm>
            <a:off x="311700" y="1466511"/>
            <a:ext cx="39999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sz="2000" dirty="0" smtClean="0">
                <a:solidFill>
                  <a:schemeClr val="bg1"/>
                </a:solidFill>
              </a:rPr>
              <a:t>Computer vision is a field of artificial intelligence</a:t>
            </a:r>
            <a:r>
              <a:rPr lang="en-GB" sz="2000" b="1" dirty="0" smtClean="0">
                <a:solidFill>
                  <a:schemeClr val="bg1"/>
                </a:solidFill>
              </a:rPr>
              <a:t> </a:t>
            </a:r>
            <a:r>
              <a:rPr lang="en-GB" sz="2000" dirty="0" smtClean="0">
                <a:solidFill>
                  <a:schemeClr val="bg1"/>
                </a:solidFill>
              </a:rPr>
              <a:t>that trains computers to understand the visual world using digital images from cameras and videos.</a:t>
            </a:r>
            <a:endParaRPr sz="1900">
              <a:solidFill>
                <a:schemeClr val="bg1"/>
              </a:solidFill>
            </a:endParaRPr>
          </a:p>
        </p:txBody>
      </p:sp>
      <p:sp>
        <p:nvSpPr>
          <p:cNvPr id="285" name="Google Shape;285;p14"/>
          <p:cNvSpPr txBox="1">
            <a:spLocks noGrp="1"/>
          </p:cNvSpPr>
          <p:nvPr>
            <p:ph type="body" idx="2"/>
          </p:nvPr>
        </p:nvSpPr>
        <p:spPr>
          <a:xfrm>
            <a:off x="5144090" y="1466496"/>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dirty="0">
                <a:solidFill>
                  <a:srgbClr val="EFEFEF"/>
                </a:solidFill>
              </a:rPr>
              <a:t>Computer vision involves seeing or sensing a visual stimulus, make sense of what it has seen and also extract complex information that could be used for other machine learning activities.</a:t>
            </a:r>
            <a:endParaRPr sz="1700">
              <a:solidFill>
                <a:srgbClr val="EFEFE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 what is Haar Cascade Classifier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Google Shape;301;p17"/>
          <p:cNvSpPr txBox="1"/>
          <p:nvPr/>
        </p:nvSpPr>
        <p:spPr>
          <a:xfrm>
            <a:off x="375175" y="109425"/>
            <a:ext cx="8284200" cy="45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FFFF"/>
                </a:solidFill>
                <a:latin typeface="Droid Sans"/>
                <a:ea typeface="Droid Sans"/>
                <a:cs typeface="Droid Sans"/>
                <a:sym typeface="Droid Sans"/>
              </a:rPr>
              <a:t>Object Detection using Haar feature-based cascade classifiers is an effective object detection method proposed by Paul Viola and Michael </a:t>
            </a:r>
            <a:r>
              <a:rPr lang="en" sz="1800" dirty="0" smtClean="0">
                <a:solidFill>
                  <a:srgbClr val="FFFFFF"/>
                </a:solidFill>
                <a:latin typeface="Droid Sans"/>
                <a:ea typeface="Droid Sans"/>
                <a:cs typeface="Droid Sans"/>
                <a:sym typeface="Droid Sans"/>
              </a:rPr>
              <a:t>Jones, </a:t>
            </a:r>
            <a:r>
              <a:rPr lang="en" sz="1800" dirty="0">
                <a:solidFill>
                  <a:srgbClr val="FFFFFF"/>
                </a:solidFill>
                <a:latin typeface="Droid Sans"/>
                <a:ea typeface="Droid Sans"/>
                <a:cs typeface="Droid Sans"/>
                <a:sym typeface="Droid Sans"/>
              </a:rPr>
              <a:t>"Rapid Object Detection using a Boosted Cascade of Simple Features" in 2001. It is a machine learning based approach where a cascade function is trained from a lot of positive and negative images. It is then used to detect objects in other images.</a:t>
            </a:r>
            <a:endParaRPr sz="1800">
              <a:solidFill>
                <a:srgbClr val="FFFFFF"/>
              </a:solidFill>
              <a:latin typeface="Droid Sans"/>
              <a:ea typeface="Droid Sans"/>
              <a:cs typeface="Droid Sans"/>
              <a:sym typeface="Droid Sans"/>
            </a:endParaRPr>
          </a:p>
          <a:p>
            <a:pPr marL="0" lvl="0" indent="0" algn="l" rtl="0">
              <a:spcBef>
                <a:spcPts val="0"/>
              </a:spcBef>
              <a:spcAft>
                <a:spcPts val="0"/>
              </a:spcAft>
              <a:buNone/>
            </a:pPr>
            <a:endParaRPr sz="1800">
              <a:solidFill>
                <a:srgbClr val="FFFFFF"/>
              </a:solidFill>
              <a:latin typeface="Droid Sans"/>
              <a:ea typeface="Droid Sans"/>
              <a:cs typeface="Droid Sans"/>
              <a:sym typeface="Droid Sans"/>
            </a:endParaRPr>
          </a:p>
          <a:p>
            <a:pPr marL="0" lvl="0" indent="0" algn="l" rtl="0">
              <a:spcBef>
                <a:spcPts val="0"/>
              </a:spcBef>
              <a:spcAft>
                <a:spcPts val="0"/>
              </a:spcAft>
              <a:buNone/>
            </a:pPr>
            <a:endParaRPr sz="1800">
              <a:solidFill>
                <a:srgbClr val="FFFFFF"/>
              </a:solidFill>
              <a:latin typeface="Droid Sans"/>
              <a:ea typeface="Droid Sans"/>
              <a:cs typeface="Droid Sans"/>
              <a:sym typeface="Droid Sans"/>
            </a:endParaRPr>
          </a:p>
          <a:p>
            <a:pPr marL="0" lvl="0" indent="0" algn="l" rtl="0">
              <a:spcBef>
                <a:spcPts val="0"/>
              </a:spcBef>
              <a:spcAft>
                <a:spcPts val="0"/>
              </a:spcAft>
              <a:buNone/>
            </a:pPr>
            <a:endParaRPr sz="1800">
              <a:solidFill>
                <a:srgbClr val="FFFFFF"/>
              </a:solidFill>
              <a:latin typeface="Droid Sans"/>
              <a:ea typeface="Droid Sans"/>
              <a:cs typeface="Droid Sans"/>
              <a:sym typeface="Droid Sans"/>
            </a:endParaRPr>
          </a:p>
          <a:p>
            <a:pPr marL="0" lvl="0" indent="0" algn="l" rtl="0">
              <a:spcBef>
                <a:spcPts val="0"/>
              </a:spcBef>
              <a:spcAft>
                <a:spcPts val="0"/>
              </a:spcAft>
              <a:buNone/>
            </a:pPr>
            <a:endParaRPr sz="1800">
              <a:solidFill>
                <a:srgbClr val="FFFFFF"/>
              </a:solidFill>
              <a:latin typeface="Droid Sans"/>
              <a:ea typeface="Droid Sans"/>
              <a:cs typeface="Droid Sans"/>
              <a:sym typeface="Droid Sans"/>
            </a:endParaRPr>
          </a:p>
          <a:p>
            <a:pPr marL="0" lvl="0" indent="0" algn="l" rtl="0">
              <a:spcBef>
                <a:spcPts val="0"/>
              </a:spcBef>
              <a:spcAft>
                <a:spcPts val="0"/>
              </a:spcAft>
              <a:buNone/>
            </a:pPr>
            <a:endParaRPr sz="1800">
              <a:solidFill>
                <a:srgbClr val="FFFFFF"/>
              </a:solidFill>
              <a:latin typeface="Droid Sans"/>
              <a:ea typeface="Droid Sans"/>
              <a:cs typeface="Droid Sans"/>
              <a:sym typeface="Droid Sans"/>
            </a:endParaRPr>
          </a:p>
          <a:p>
            <a:pPr marL="0" lvl="0" indent="0" algn="l" rtl="0">
              <a:spcBef>
                <a:spcPts val="0"/>
              </a:spcBef>
              <a:spcAft>
                <a:spcPts val="0"/>
              </a:spcAft>
              <a:buNone/>
            </a:pPr>
            <a:endParaRPr sz="1800">
              <a:solidFill>
                <a:srgbClr val="FFFFFF"/>
              </a:solidFill>
              <a:latin typeface="Droid Sans"/>
              <a:ea typeface="Droid Sans"/>
              <a:cs typeface="Droid Sans"/>
              <a:sym typeface="Droid Sans"/>
            </a:endParaRPr>
          </a:p>
          <a:p>
            <a:pPr marL="0" lvl="0" indent="0" algn="l" rtl="0">
              <a:spcBef>
                <a:spcPts val="0"/>
              </a:spcBef>
              <a:spcAft>
                <a:spcPts val="0"/>
              </a:spcAft>
              <a:buNone/>
            </a:pPr>
            <a:r>
              <a:rPr lang="en" sz="1800" dirty="0">
                <a:solidFill>
                  <a:srgbClr val="FFFFFF"/>
                </a:solidFill>
                <a:latin typeface="Droid Sans"/>
                <a:ea typeface="Droid Sans"/>
                <a:cs typeface="Droid Sans"/>
                <a:sym typeface="Droid Sans"/>
              </a:rPr>
              <a:t>A Haar Cascade is basically a classifier which is used to </a:t>
            </a:r>
            <a:r>
              <a:rPr lang="en" sz="1800" b="1" dirty="0">
                <a:solidFill>
                  <a:srgbClr val="FFFFFF"/>
                </a:solidFill>
                <a:latin typeface="Droid Sans"/>
                <a:ea typeface="Droid Sans"/>
                <a:cs typeface="Droid Sans"/>
                <a:sym typeface="Droid Sans"/>
              </a:rPr>
              <a:t>detect the object for which it has been trained for, from the source</a:t>
            </a:r>
            <a:r>
              <a:rPr lang="en" sz="1800" dirty="0">
                <a:solidFill>
                  <a:srgbClr val="FFFFFF"/>
                </a:solidFill>
                <a:latin typeface="Droid Sans"/>
                <a:ea typeface="Droid Sans"/>
                <a:cs typeface="Droid Sans"/>
                <a:sym typeface="Droid Sans"/>
              </a:rPr>
              <a:t>. The Haar Cascade is trained by superimposing the positive image over a set of negative images. The training is generally done on a server and on various stages.</a:t>
            </a:r>
            <a:endParaRPr sz="1800">
              <a:solidFill>
                <a:srgbClr val="FFFFFF"/>
              </a:solidFill>
              <a:latin typeface="Droid Sans"/>
              <a:ea typeface="Droid Sans"/>
              <a:cs typeface="Droid Sans"/>
              <a:sym typeface="Droid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could it be used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0"/>
        <p:cNvGrpSpPr/>
        <p:nvPr/>
      </p:nvGrpSpPr>
      <p:grpSpPr>
        <a:xfrm>
          <a:off x="0" y="0"/>
          <a:ext cx="0" cy="0"/>
          <a:chOff x="0" y="0"/>
          <a:chExt cx="0" cy="0"/>
        </a:xfrm>
      </p:grpSpPr>
      <p:pic>
        <p:nvPicPr>
          <p:cNvPr id="311" name="Google Shape;311;p19"/>
          <p:cNvPicPr preferRelativeResize="0"/>
          <p:nvPr/>
        </p:nvPicPr>
        <p:blipFill>
          <a:blip r:embed="rId3">
            <a:alphaModFix/>
          </a:blip>
          <a:stretch>
            <a:fillRect/>
          </a:stretch>
        </p:blipFill>
        <p:spPr>
          <a:xfrm>
            <a:off x="-12" y="2"/>
            <a:ext cx="2914525" cy="1806525"/>
          </a:xfrm>
          <a:prstGeom prst="rect">
            <a:avLst/>
          </a:prstGeom>
          <a:noFill/>
          <a:ln>
            <a:noFill/>
          </a:ln>
        </p:spPr>
      </p:pic>
      <p:pic>
        <p:nvPicPr>
          <p:cNvPr id="312" name="Google Shape;312;p19"/>
          <p:cNvPicPr preferRelativeResize="0"/>
          <p:nvPr/>
        </p:nvPicPr>
        <p:blipFill>
          <a:blip r:embed="rId4">
            <a:alphaModFix/>
          </a:blip>
          <a:stretch>
            <a:fillRect/>
          </a:stretch>
        </p:blipFill>
        <p:spPr>
          <a:xfrm>
            <a:off x="5572725" y="86726"/>
            <a:ext cx="3505200" cy="1806525"/>
          </a:xfrm>
          <a:prstGeom prst="rect">
            <a:avLst/>
          </a:prstGeom>
          <a:noFill/>
          <a:ln>
            <a:noFill/>
          </a:ln>
        </p:spPr>
      </p:pic>
      <p:pic>
        <p:nvPicPr>
          <p:cNvPr id="313" name="Google Shape;313;p19"/>
          <p:cNvPicPr preferRelativeResize="0"/>
          <p:nvPr/>
        </p:nvPicPr>
        <p:blipFill rotWithShape="1">
          <a:blip r:embed="rId5">
            <a:alphaModFix/>
          </a:blip>
          <a:srcRect r="-53775"/>
          <a:stretch/>
        </p:blipFill>
        <p:spPr>
          <a:xfrm>
            <a:off x="97675" y="2420351"/>
            <a:ext cx="2870750" cy="2143125"/>
          </a:xfrm>
          <a:prstGeom prst="rect">
            <a:avLst/>
          </a:prstGeom>
          <a:noFill/>
          <a:ln>
            <a:noFill/>
          </a:ln>
        </p:spPr>
      </p:pic>
      <p:pic>
        <p:nvPicPr>
          <p:cNvPr id="314" name="Google Shape;314;p19"/>
          <p:cNvPicPr preferRelativeResize="0"/>
          <p:nvPr/>
        </p:nvPicPr>
        <p:blipFill>
          <a:blip r:embed="rId6">
            <a:alphaModFix/>
          </a:blip>
          <a:stretch>
            <a:fillRect/>
          </a:stretch>
        </p:blipFill>
        <p:spPr>
          <a:xfrm>
            <a:off x="5638800" y="2420351"/>
            <a:ext cx="3505200" cy="2143125"/>
          </a:xfrm>
          <a:prstGeom prst="rect">
            <a:avLst/>
          </a:prstGeom>
          <a:noFill/>
          <a:ln>
            <a:noFill/>
          </a:ln>
        </p:spPr>
      </p:pic>
      <p:sp>
        <p:nvSpPr>
          <p:cNvPr id="315" name="Google Shape;315;p19"/>
          <p:cNvSpPr txBox="1"/>
          <p:nvPr/>
        </p:nvSpPr>
        <p:spPr>
          <a:xfrm>
            <a:off x="142275" y="4651025"/>
            <a:ext cx="2145000" cy="3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Nunito"/>
                <a:ea typeface="Nunito"/>
                <a:cs typeface="Nunito"/>
                <a:sym typeface="Nunito"/>
              </a:rPr>
              <a:t>Face and Eye Detection</a:t>
            </a:r>
            <a:endParaRPr>
              <a:solidFill>
                <a:srgbClr val="FFFFFF"/>
              </a:solidFill>
              <a:latin typeface="Nunito"/>
              <a:ea typeface="Nunito"/>
              <a:cs typeface="Nunito"/>
              <a:sym typeface="Nunito"/>
            </a:endParaRPr>
          </a:p>
        </p:txBody>
      </p:sp>
      <p:sp>
        <p:nvSpPr>
          <p:cNvPr id="316" name="Google Shape;316;p19"/>
          <p:cNvSpPr txBox="1"/>
          <p:nvPr/>
        </p:nvSpPr>
        <p:spPr>
          <a:xfrm>
            <a:off x="97675" y="1729075"/>
            <a:ext cx="2626500" cy="2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Nunito"/>
                <a:ea typeface="Nunito"/>
                <a:cs typeface="Nunito"/>
                <a:sym typeface="Nunito"/>
              </a:rPr>
              <a:t>Vehicle Detection from Streaming Video</a:t>
            </a:r>
            <a:endParaRPr>
              <a:solidFill>
                <a:srgbClr val="FFFFFF"/>
              </a:solidFill>
              <a:latin typeface="Nunito"/>
              <a:ea typeface="Nunito"/>
              <a:cs typeface="Nunito"/>
              <a:sym typeface="Nunito"/>
            </a:endParaRPr>
          </a:p>
        </p:txBody>
      </p:sp>
      <p:sp>
        <p:nvSpPr>
          <p:cNvPr id="317" name="Google Shape;317;p19"/>
          <p:cNvSpPr txBox="1"/>
          <p:nvPr/>
        </p:nvSpPr>
        <p:spPr>
          <a:xfrm>
            <a:off x="5646900" y="1991750"/>
            <a:ext cx="3431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Nunito"/>
                <a:ea typeface="Nunito"/>
                <a:cs typeface="Nunito"/>
                <a:sym typeface="Nunito"/>
              </a:rPr>
              <a:t>Human Detection from Streaming Video</a:t>
            </a:r>
            <a:endParaRPr>
              <a:solidFill>
                <a:srgbClr val="FFFFFF"/>
              </a:solidFill>
              <a:latin typeface="Nunito"/>
              <a:ea typeface="Nunito"/>
              <a:cs typeface="Nunito"/>
              <a:sym typeface="Nunito"/>
            </a:endParaRPr>
          </a:p>
        </p:txBody>
      </p:sp>
      <p:sp>
        <p:nvSpPr>
          <p:cNvPr id="318" name="Google Shape;318;p19"/>
          <p:cNvSpPr txBox="1"/>
          <p:nvPr/>
        </p:nvSpPr>
        <p:spPr>
          <a:xfrm>
            <a:off x="5646900" y="4649150"/>
            <a:ext cx="34311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Nunito"/>
                <a:ea typeface="Nunito"/>
                <a:cs typeface="Nunito"/>
                <a:sym typeface="Nunito"/>
              </a:rPr>
              <a:t>Object Detection by Autonomous Cars</a:t>
            </a:r>
            <a:endParaRPr>
              <a:solidFill>
                <a:srgbClr val="FFFFFF"/>
              </a:solidFill>
              <a:latin typeface="Nunito"/>
              <a:ea typeface="Nunito"/>
              <a:cs typeface="Nunito"/>
              <a:sym typeface="Nunito"/>
            </a:endParaRPr>
          </a:p>
        </p:txBody>
      </p:sp>
      <p:sp>
        <p:nvSpPr>
          <p:cNvPr id="319" name="Google Shape;319;p19"/>
          <p:cNvSpPr/>
          <p:nvPr/>
        </p:nvSpPr>
        <p:spPr>
          <a:xfrm>
            <a:off x="2724175" y="2352875"/>
            <a:ext cx="2484972" cy="656640"/>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txBox="1"/>
          <p:nvPr/>
        </p:nvSpPr>
        <p:spPr>
          <a:xfrm>
            <a:off x="2976675" y="2440425"/>
            <a:ext cx="1980900" cy="52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FFFFFF"/>
                </a:solidFill>
                <a:latin typeface="Nunito"/>
                <a:ea typeface="Nunito"/>
                <a:cs typeface="Nunito"/>
                <a:sym typeface="Nunito"/>
              </a:rPr>
              <a:t>APPLICATIONS</a:t>
            </a:r>
            <a:endParaRPr sz="1900" b="1">
              <a:solidFill>
                <a:srgbClr val="FFFFFF"/>
              </a:solidFill>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824000" y="1613825"/>
            <a:ext cx="7132332"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 how does </a:t>
            </a:r>
            <a:r>
              <a:rPr lang="en" dirty="0" smtClean="0"/>
              <a:t>Face and Eye Detection and eye </a:t>
            </a:r>
            <a:r>
              <a:rPr lang="en" dirty="0"/>
              <a:t>actually work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329"/>
        <p:cNvGrpSpPr/>
        <p:nvPr/>
      </p:nvGrpSpPr>
      <p:grpSpPr>
        <a:xfrm>
          <a:off x="0" y="0"/>
          <a:ext cx="0" cy="0"/>
          <a:chOff x="0" y="0"/>
          <a:chExt cx="0" cy="0"/>
        </a:xfrm>
      </p:grpSpPr>
      <p:sp>
        <p:nvSpPr>
          <p:cNvPr id="330" name="Google Shape;330;p21"/>
          <p:cNvSpPr txBox="1"/>
          <p:nvPr/>
        </p:nvSpPr>
        <p:spPr>
          <a:xfrm>
            <a:off x="65650" y="76600"/>
            <a:ext cx="9028500" cy="5012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Nunito"/>
              <a:buChar char="●"/>
            </a:pPr>
            <a:r>
              <a:rPr lang="en" dirty="0">
                <a:solidFill>
                  <a:srgbClr val="FFFFFF"/>
                </a:solidFill>
                <a:latin typeface="Nunito"/>
                <a:ea typeface="Nunito"/>
                <a:cs typeface="Nunito"/>
                <a:sym typeface="Nunito"/>
              </a:rPr>
              <a:t>First load the image and convert it into grayscale.</a:t>
            </a:r>
            <a:endParaRPr>
              <a:solidFill>
                <a:srgbClr val="FFFFFF"/>
              </a:solidFill>
              <a:latin typeface="Nunito"/>
              <a:ea typeface="Nunito"/>
              <a:cs typeface="Nunito"/>
              <a:sym typeface="Nunito"/>
            </a:endParaRPr>
          </a:p>
          <a:p>
            <a:pPr marL="457200" lvl="0" indent="0" algn="l" rtl="0">
              <a:spcBef>
                <a:spcPts val="0"/>
              </a:spcBef>
              <a:spcAft>
                <a:spcPts val="0"/>
              </a:spcAft>
              <a:buNone/>
            </a:pPr>
            <a:endParaRPr>
              <a:solidFill>
                <a:srgbClr val="FFFFFF"/>
              </a:solidFill>
              <a:latin typeface="Nunito"/>
              <a:ea typeface="Nunito"/>
              <a:cs typeface="Nunito"/>
              <a:sym typeface="Nunito"/>
            </a:endParaRPr>
          </a:p>
          <a:p>
            <a:pPr marL="0" lvl="0" indent="0" algn="l" rtl="0">
              <a:spcBef>
                <a:spcPts val="0"/>
              </a:spcBef>
              <a:spcAft>
                <a:spcPts val="0"/>
              </a:spcAft>
              <a:buNone/>
            </a:pPr>
            <a:r>
              <a:rPr lang="en" b="1" dirty="0">
                <a:solidFill>
                  <a:srgbClr val="FFFFFF"/>
                </a:solidFill>
                <a:latin typeface="Nunito"/>
                <a:ea typeface="Nunito"/>
                <a:cs typeface="Nunito"/>
                <a:sym typeface="Nunito"/>
              </a:rPr>
              <a:t>Although why do we have to convert it ? </a:t>
            </a:r>
            <a:endParaRPr b="1">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0" lvl="0" indent="0" algn="l" rtl="0">
              <a:spcBef>
                <a:spcPts val="0"/>
              </a:spcBef>
              <a:spcAft>
                <a:spcPts val="0"/>
              </a:spcAft>
              <a:buNone/>
            </a:pPr>
            <a:r>
              <a:rPr lang="en" dirty="0">
                <a:solidFill>
                  <a:srgbClr val="FFFFFF"/>
                </a:solidFill>
                <a:latin typeface="Nunito"/>
                <a:ea typeface="Nunito"/>
                <a:cs typeface="Nunito"/>
                <a:sym typeface="Nunito"/>
              </a:rPr>
              <a:t>Generally the images that we see are in the form of RGB channel(Red, Green, Blue). So, when OpenCV reads the RGB image, it usually stores the image in BGR (Blue, Green, Red) channel. For the purposes of image recognition, we need to convert this BGR channel to gray channel. The reason for this is gray channel is easy to process and is computationally less intensive as it contains only 1-channel of black-white.</a:t>
            </a: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457200" lvl="0" indent="-304800" algn="l" rtl="0">
              <a:spcBef>
                <a:spcPts val="0"/>
              </a:spcBef>
              <a:spcAft>
                <a:spcPts val="0"/>
              </a:spcAft>
              <a:buClr>
                <a:srgbClr val="FFFFFF"/>
              </a:buClr>
              <a:buSzPts val="1200"/>
              <a:buFont typeface="Nunito"/>
              <a:buChar char="●"/>
            </a:pPr>
            <a:r>
              <a:rPr lang="en" dirty="0">
                <a:solidFill>
                  <a:srgbClr val="FFFFFF"/>
                </a:solidFill>
                <a:latin typeface="Nunito"/>
                <a:ea typeface="Nunito"/>
                <a:cs typeface="Nunito"/>
                <a:sym typeface="Nunito"/>
              </a:rPr>
              <a:t>Now after converting the image from RGB to Gray, we will now try to locate the exact features in our face.</a:t>
            </a: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457200" lvl="0" indent="-317500" algn="l" rtl="0">
              <a:spcBef>
                <a:spcPts val="0"/>
              </a:spcBef>
              <a:spcAft>
                <a:spcPts val="0"/>
              </a:spcAft>
              <a:buClr>
                <a:srgbClr val="FFFFFF"/>
              </a:buClr>
              <a:buSzPts val="1400"/>
              <a:buFont typeface="Nunito"/>
              <a:buChar char="●"/>
            </a:pPr>
            <a:r>
              <a:rPr lang="en" dirty="0">
                <a:solidFill>
                  <a:srgbClr val="FFFFFF"/>
                </a:solidFill>
                <a:latin typeface="Nunito"/>
                <a:ea typeface="Nunito"/>
                <a:cs typeface="Nunito"/>
                <a:sym typeface="Nunito"/>
              </a:rPr>
              <a:t>We usually find out the x-coordinate, y-coordinate, width and height of the detected feature of the face.</a:t>
            </a: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457200" lvl="0" indent="-317500" algn="l" rtl="0">
              <a:spcBef>
                <a:spcPts val="0"/>
              </a:spcBef>
              <a:spcAft>
                <a:spcPts val="0"/>
              </a:spcAft>
              <a:buClr>
                <a:srgbClr val="FFFFFF"/>
              </a:buClr>
              <a:buSzPts val="1400"/>
              <a:buFont typeface="Nunito"/>
              <a:buChar char="●"/>
            </a:pPr>
            <a:r>
              <a:rPr lang="en" dirty="0">
                <a:solidFill>
                  <a:srgbClr val="FFFFFF"/>
                </a:solidFill>
                <a:latin typeface="Nunito"/>
                <a:ea typeface="Nunito"/>
                <a:cs typeface="Nunito"/>
                <a:sym typeface="Nunito"/>
              </a:rPr>
              <a:t>Based on these 4 values we draw a rectangle around the face</a:t>
            </a:r>
            <a:r>
              <a:rPr lang="en" dirty="0" smtClean="0">
                <a:solidFill>
                  <a:srgbClr val="FFFFFF"/>
                </a:solidFill>
                <a:latin typeface="Nunito"/>
                <a:ea typeface="Nunito"/>
                <a:cs typeface="Nunito"/>
                <a:sym typeface="Nunito"/>
              </a:rPr>
              <a:t>.</a:t>
            </a:r>
          </a:p>
          <a:p>
            <a:pPr marL="457200" lvl="0" indent="-317500" algn="l" rtl="0">
              <a:spcBef>
                <a:spcPts val="0"/>
              </a:spcBef>
              <a:spcAft>
                <a:spcPts val="0"/>
              </a:spcAft>
              <a:buClr>
                <a:srgbClr val="FFFFFF"/>
              </a:buClr>
              <a:buSzPts val="1400"/>
            </a:pPr>
            <a:endParaRPr lang="en" dirty="0" smtClean="0">
              <a:solidFill>
                <a:srgbClr val="FFFFFF"/>
              </a:solidFill>
              <a:latin typeface="Nunito"/>
              <a:ea typeface="Nunito"/>
              <a:cs typeface="Nunito"/>
              <a:sym typeface="Nunito"/>
            </a:endParaRPr>
          </a:p>
          <a:p>
            <a:pPr marL="457200" lvl="0" indent="-317500" algn="l" rtl="0">
              <a:spcBef>
                <a:spcPts val="0"/>
              </a:spcBef>
              <a:spcAft>
                <a:spcPts val="0"/>
              </a:spcAft>
              <a:buClr>
                <a:srgbClr val="FFFFFF"/>
              </a:buClr>
              <a:buSzPts val="1400"/>
              <a:buFont typeface="Nunito"/>
              <a:buChar char="●"/>
            </a:pPr>
            <a:r>
              <a:rPr lang="en" dirty="0" smtClean="0">
                <a:solidFill>
                  <a:srgbClr val="FFFFFF"/>
                </a:solidFill>
                <a:latin typeface="Nunito"/>
                <a:ea typeface="Nunito"/>
                <a:cs typeface="Nunito"/>
                <a:sym typeface="Nunito"/>
              </a:rPr>
              <a:t>Now our region of interest will be our face for eye detection and we draw a rectangle around the eyes.</a:t>
            </a: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457200" lvl="0" indent="-317500" algn="l" rtl="0">
              <a:spcBef>
                <a:spcPts val="0"/>
              </a:spcBef>
              <a:spcAft>
                <a:spcPts val="0"/>
              </a:spcAft>
              <a:buClr>
                <a:srgbClr val="FFFFFF"/>
              </a:buClr>
              <a:buSzPts val="1400"/>
              <a:buFont typeface="Nunito"/>
              <a:buChar char="●"/>
            </a:pPr>
            <a:r>
              <a:rPr lang="en" dirty="0">
                <a:solidFill>
                  <a:srgbClr val="FFFFFF"/>
                </a:solidFill>
                <a:latin typeface="Nunito"/>
                <a:ea typeface="Nunito"/>
                <a:cs typeface="Nunito"/>
                <a:sym typeface="Nunito"/>
              </a:rPr>
              <a:t>For the Haar Cascade Classifier to work, the face should be clearly visible.</a:t>
            </a: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a:p>
            <a:pPr marL="0" lvl="0" indent="0" algn="l" rtl="0">
              <a:spcBef>
                <a:spcPts val="0"/>
              </a:spcBef>
              <a:spcAft>
                <a:spcPts val="0"/>
              </a:spcAft>
              <a:buNone/>
            </a:pPr>
            <a:endParaRPr>
              <a:solidFill>
                <a:srgbClr val="FFFFFF"/>
              </a:solidFill>
              <a:latin typeface="Nunito"/>
              <a:ea typeface="Nunito"/>
              <a:cs typeface="Nunito"/>
              <a:sym typeface="Nunito"/>
            </a:endParaRPr>
          </a:p>
        </p:txBody>
      </p:sp>
      <p:sp>
        <p:nvSpPr>
          <p:cNvPr id="331" name="Google Shape;331;p21"/>
          <p:cNvSpPr txBox="1"/>
          <p:nvPr/>
        </p:nvSpPr>
        <p:spPr>
          <a:xfrm>
            <a:off x="755100" y="4016300"/>
            <a:ext cx="7616700" cy="8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b="1">
              <a:solidFill>
                <a:srgbClr val="FFFFFF"/>
              </a:solidFill>
              <a:latin typeface="Nunito"/>
              <a:ea typeface="Nunito"/>
              <a:cs typeface="Nunito"/>
              <a:sym typeface="Nuni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230</TotalTime>
  <Words>491</Words>
  <PresentationFormat>On-screen Show (16:9)</PresentationFormat>
  <Paragraphs>53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Maven Pro</vt:lpstr>
      <vt:lpstr>Nunito</vt:lpstr>
      <vt:lpstr>歨퐨ĳ餻欳</vt:lpstr>
      <vt:lpstr>Droid Sans</vt:lpstr>
      <vt:lpstr>Calibri</vt:lpstr>
      <vt:lpstr>Momentum</vt:lpstr>
      <vt:lpstr>Project Summary </vt:lpstr>
      <vt:lpstr>Slide 2</vt:lpstr>
      <vt:lpstr>What is Computer Vision ?</vt:lpstr>
      <vt:lpstr>So what is Haar Cascade Classifier ?</vt:lpstr>
      <vt:lpstr>Slide 5</vt:lpstr>
      <vt:lpstr>Where could it be used ?</vt:lpstr>
      <vt:lpstr>Slide 7</vt:lpstr>
      <vt:lpstr>So how does Face and Eye Detection and eye actually work ?</vt:lpstr>
      <vt:lpstr>Slide 9</vt:lpstr>
      <vt:lpstr>What is the need of face and eye detection?</vt:lpstr>
      <vt:lpstr>Slide 11</vt:lpstr>
      <vt:lpstr>Thank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Summary</dc:title>
  <cp:lastModifiedBy>Windows User</cp:lastModifiedBy>
  <cp:revision>22</cp:revision>
  <dcterms:modified xsi:type="dcterms:W3CDTF">2020-07-10T15:56:54Z</dcterms:modified>
</cp:coreProperties>
</file>