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65" r:id="rId5"/>
    <p:sldId id="274" r:id="rId6"/>
    <p:sldId id="273" r:id="rId7"/>
    <p:sldId id="267" r:id="rId8"/>
    <p:sldId id="279" r:id="rId9"/>
    <p:sldId id="281" r:id="rId10"/>
    <p:sldId id="282" r:id="rId11"/>
    <p:sldId id="283" r:id="rId12"/>
    <p:sldId id="284"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82C29-69E1-4525-BC23-A2098229E431}" v="2" dt="2020-05-01T19:59:08.739"/>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94706" autoAdjust="0"/>
  </p:normalViewPr>
  <p:slideViewPr>
    <p:cSldViewPr snapToGrid="0">
      <p:cViewPr varScale="1">
        <p:scale>
          <a:sx n="100" d="100"/>
          <a:sy n="100" d="100"/>
        </p:scale>
        <p:origin x="4676" y="4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id Hanna" userId="44cfaa4e-b64e-458d-9115-7707a76e35fe" providerId="ADAL" clId="{F9282C29-69E1-4525-BC23-A2098229E431}"/>
    <pc:docChg chg="undo custSel delSld modSld sldOrd">
      <pc:chgData name="Farid Hanna" userId="44cfaa4e-b64e-458d-9115-7707a76e35fe" providerId="ADAL" clId="{F9282C29-69E1-4525-BC23-A2098229E431}" dt="2020-05-01T19:59:19.884" v="120" actId="2696"/>
      <pc:docMkLst>
        <pc:docMk/>
      </pc:docMkLst>
      <pc:sldChg chg="del">
        <pc:chgData name="Farid Hanna" userId="44cfaa4e-b64e-458d-9115-7707a76e35fe" providerId="ADAL" clId="{F9282C29-69E1-4525-BC23-A2098229E431}" dt="2020-05-01T19:59:19.884" v="120" actId="2696"/>
        <pc:sldMkLst>
          <pc:docMk/>
          <pc:sldMk cId="1341470884" sldId="260"/>
        </pc:sldMkLst>
      </pc:sldChg>
      <pc:sldChg chg="ord">
        <pc:chgData name="Farid Hanna" userId="44cfaa4e-b64e-458d-9115-7707a76e35fe" providerId="ADAL" clId="{F9282C29-69E1-4525-BC23-A2098229E431}" dt="2020-05-01T19:59:08.739" v="117"/>
        <pc:sldMkLst>
          <pc:docMk/>
          <pc:sldMk cId="4064813429" sldId="261"/>
        </pc:sldMkLst>
      </pc:sldChg>
      <pc:sldChg chg="del">
        <pc:chgData name="Farid Hanna" userId="44cfaa4e-b64e-458d-9115-7707a76e35fe" providerId="ADAL" clId="{F9282C29-69E1-4525-BC23-A2098229E431}" dt="2020-05-01T19:59:16.982" v="119" actId="2696"/>
        <pc:sldMkLst>
          <pc:docMk/>
          <pc:sldMk cId="1891427728" sldId="262"/>
        </pc:sldMkLst>
      </pc:sldChg>
      <pc:sldChg chg="delSp">
        <pc:chgData name="Farid Hanna" userId="44cfaa4e-b64e-458d-9115-7707a76e35fe" providerId="ADAL" clId="{F9282C29-69E1-4525-BC23-A2098229E431}" dt="2020-05-01T19:55:10.500" v="70" actId="478"/>
        <pc:sldMkLst>
          <pc:docMk/>
          <pc:sldMk cId="1511206867" sldId="267"/>
        </pc:sldMkLst>
        <pc:spChg chg="del">
          <ac:chgData name="Farid Hanna" userId="44cfaa4e-b64e-458d-9115-7707a76e35fe" providerId="ADAL" clId="{F9282C29-69E1-4525-BC23-A2098229E431}" dt="2020-05-01T19:55:10.500" v="70" actId="478"/>
          <ac:spMkLst>
            <pc:docMk/>
            <pc:sldMk cId="1511206867" sldId="267"/>
            <ac:spMk id="5" creationId="{00000000-0000-0000-0000-000000000000}"/>
          </ac:spMkLst>
        </pc:spChg>
      </pc:sldChg>
      <pc:sldChg chg="modSp">
        <pc:chgData name="Farid Hanna" userId="44cfaa4e-b64e-458d-9115-7707a76e35fe" providerId="ADAL" clId="{F9282C29-69E1-4525-BC23-A2098229E431}" dt="2020-05-01T19:54:39.323" v="66" actId="313"/>
        <pc:sldMkLst>
          <pc:docMk/>
          <pc:sldMk cId="1495955062" sldId="273"/>
        </pc:sldMkLst>
        <pc:spChg chg="mod">
          <ac:chgData name="Farid Hanna" userId="44cfaa4e-b64e-458d-9115-7707a76e35fe" providerId="ADAL" clId="{F9282C29-69E1-4525-BC23-A2098229E431}" dt="2020-05-01T19:54:39.323" v="66" actId="313"/>
          <ac:spMkLst>
            <pc:docMk/>
            <pc:sldMk cId="1495955062" sldId="273"/>
            <ac:spMk id="14" creationId="{00000000-0000-0000-0000-000000000000}"/>
          </ac:spMkLst>
        </pc:spChg>
      </pc:sldChg>
      <pc:sldChg chg="modSp">
        <pc:chgData name="Farid Hanna" userId="44cfaa4e-b64e-458d-9115-7707a76e35fe" providerId="ADAL" clId="{F9282C29-69E1-4525-BC23-A2098229E431}" dt="2020-05-01T19:52:32.343" v="23" actId="6549"/>
        <pc:sldMkLst>
          <pc:docMk/>
          <pc:sldMk cId="1047887586" sldId="274"/>
        </pc:sldMkLst>
        <pc:spChg chg="mod">
          <ac:chgData name="Farid Hanna" userId="44cfaa4e-b64e-458d-9115-7707a76e35fe" providerId="ADAL" clId="{F9282C29-69E1-4525-BC23-A2098229E431}" dt="2020-05-01T19:52:32.343" v="23" actId="6549"/>
          <ac:spMkLst>
            <pc:docMk/>
            <pc:sldMk cId="1047887586" sldId="274"/>
            <ac:spMk id="3" creationId="{24882EF7-F767-4A50-9709-9C80CA7F1EC6}"/>
          </ac:spMkLst>
        </pc:spChg>
      </pc:sldChg>
      <pc:sldChg chg="addSp delSp modSp">
        <pc:chgData name="Farid Hanna" userId="44cfaa4e-b64e-458d-9115-7707a76e35fe" providerId="ADAL" clId="{F9282C29-69E1-4525-BC23-A2098229E431}" dt="2020-05-01T19:57:27.433" v="105" actId="108"/>
        <pc:sldMkLst>
          <pc:docMk/>
          <pc:sldMk cId="2301501593" sldId="279"/>
        </pc:sldMkLst>
        <pc:spChg chg="add del">
          <ac:chgData name="Farid Hanna" userId="44cfaa4e-b64e-458d-9115-7707a76e35fe" providerId="ADAL" clId="{F9282C29-69E1-4525-BC23-A2098229E431}" dt="2020-05-01T19:55:04.108" v="69" actId="478"/>
          <ac:spMkLst>
            <pc:docMk/>
            <pc:sldMk cId="2301501593" sldId="279"/>
            <ac:spMk id="2" creationId="{00000000-0000-0000-0000-000000000000}"/>
          </ac:spMkLst>
        </pc:spChg>
        <pc:spChg chg="mod">
          <ac:chgData name="Farid Hanna" userId="44cfaa4e-b64e-458d-9115-7707a76e35fe" providerId="ADAL" clId="{F9282C29-69E1-4525-BC23-A2098229E431}" dt="2020-05-01T19:57:27.433" v="105" actId="108"/>
          <ac:spMkLst>
            <pc:docMk/>
            <pc:sldMk cId="2301501593" sldId="279"/>
            <ac:spMk id="3" creationId="{00000000-0000-0000-0000-000000000000}"/>
          </ac:spMkLst>
        </pc:spChg>
      </pc:sldChg>
      <pc:sldChg chg="del">
        <pc:chgData name="Farid Hanna" userId="44cfaa4e-b64e-458d-9115-7707a76e35fe" providerId="ADAL" clId="{F9282C29-69E1-4525-BC23-A2098229E431}" dt="2020-05-01T19:59:15.466" v="118" actId="2696"/>
        <pc:sldMkLst>
          <pc:docMk/>
          <pc:sldMk cId="1582645835" sldId="280"/>
        </pc:sldMkLst>
      </pc:sldChg>
      <pc:sldChg chg="addSp delSp modSp">
        <pc:chgData name="Farid Hanna" userId="44cfaa4e-b64e-458d-9115-7707a76e35fe" providerId="ADAL" clId="{F9282C29-69E1-4525-BC23-A2098229E431}" dt="2020-05-01T19:57:47.410" v="106" actId="20577"/>
        <pc:sldMkLst>
          <pc:docMk/>
          <pc:sldMk cId="3394671337" sldId="281"/>
        </pc:sldMkLst>
        <pc:spChg chg="del">
          <ac:chgData name="Farid Hanna" userId="44cfaa4e-b64e-458d-9115-7707a76e35fe" providerId="ADAL" clId="{F9282C29-69E1-4525-BC23-A2098229E431}" dt="2020-05-01T19:56:54.266" v="102" actId="478"/>
          <ac:spMkLst>
            <pc:docMk/>
            <pc:sldMk cId="3394671337" sldId="281"/>
            <ac:spMk id="2" creationId="{00000000-0000-0000-0000-000000000000}"/>
          </ac:spMkLst>
        </pc:spChg>
        <pc:spChg chg="mod">
          <ac:chgData name="Farid Hanna" userId="44cfaa4e-b64e-458d-9115-7707a76e35fe" providerId="ADAL" clId="{F9282C29-69E1-4525-BC23-A2098229E431}" dt="2020-05-01T19:57:47.410" v="106" actId="20577"/>
          <ac:spMkLst>
            <pc:docMk/>
            <pc:sldMk cId="3394671337" sldId="281"/>
            <ac:spMk id="3" creationId="{00000000-0000-0000-0000-000000000000}"/>
          </ac:spMkLst>
        </pc:spChg>
        <pc:spChg chg="add del mod">
          <ac:chgData name="Farid Hanna" userId="44cfaa4e-b64e-458d-9115-7707a76e35fe" providerId="ADAL" clId="{F9282C29-69E1-4525-BC23-A2098229E431}" dt="2020-05-01T19:57:05.084" v="103" actId="478"/>
          <ac:spMkLst>
            <pc:docMk/>
            <pc:sldMk cId="3394671337" sldId="281"/>
            <ac:spMk id="5" creationId="{261B1212-4B85-4D26-B21E-80C59F7C1FFA}"/>
          </ac:spMkLst>
        </pc:spChg>
      </pc:sldChg>
      <pc:sldChg chg="modSp">
        <pc:chgData name="Farid Hanna" userId="44cfaa4e-b64e-458d-9115-7707a76e35fe" providerId="ADAL" clId="{F9282C29-69E1-4525-BC23-A2098229E431}" dt="2020-05-01T19:58:37.525" v="112" actId="20577"/>
        <pc:sldMkLst>
          <pc:docMk/>
          <pc:sldMk cId="2371852884" sldId="282"/>
        </pc:sldMkLst>
        <pc:spChg chg="mod">
          <ac:chgData name="Farid Hanna" userId="44cfaa4e-b64e-458d-9115-7707a76e35fe" providerId="ADAL" clId="{F9282C29-69E1-4525-BC23-A2098229E431}" dt="2020-05-01T19:58:07.769" v="107" actId="255"/>
          <ac:spMkLst>
            <pc:docMk/>
            <pc:sldMk cId="2371852884" sldId="282"/>
            <ac:spMk id="2" creationId="{00000000-0000-0000-0000-000000000000}"/>
          </ac:spMkLst>
        </pc:spChg>
        <pc:graphicFrameChg chg="modGraphic">
          <ac:chgData name="Farid Hanna" userId="44cfaa4e-b64e-458d-9115-7707a76e35fe" providerId="ADAL" clId="{F9282C29-69E1-4525-BC23-A2098229E431}" dt="2020-05-01T19:58:37.525" v="112" actId="20577"/>
          <ac:graphicFrameMkLst>
            <pc:docMk/>
            <pc:sldMk cId="2371852884" sldId="282"/>
            <ac:graphicFrameMk id="6" creationId="{A5E48F0D-443F-4E01-8EB4-49C02F3E3CEF}"/>
          </ac:graphicFrameMkLst>
        </pc:graphicFrameChg>
      </pc:sldChg>
      <pc:sldChg chg="addSp delSp modSp">
        <pc:chgData name="Farid Hanna" userId="44cfaa4e-b64e-458d-9115-7707a76e35fe" providerId="ADAL" clId="{F9282C29-69E1-4525-BC23-A2098229E431}" dt="2020-05-01T19:58:59.363" v="116" actId="313"/>
        <pc:sldMkLst>
          <pc:docMk/>
          <pc:sldMk cId="2404840383" sldId="284"/>
        </pc:sldMkLst>
        <pc:spChg chg="mod">
          <ac:chgData name="Farid Hanna" userId="44cfaa4e-b64e-458d-9115-7707a76e35fe" providerId="ADAL" clId="{F9282C29-69E1-4525-BC23-A2098229E431}" dt="2020-05-01T19:58:59.363" v="116" actId="313"/>
          <ac:spMkLst>
            <pc:docMk/>
            <pc:sldMk cId="2404840383" sldId="284"/>
            <ac:spMk id="4" creationId="{00000000-0000-0000-0000-000000000000}"/>
          </ac:spMkLst>
        </pc:spChg>
        <pc:spChg chg="add del">
          <ac:chgData name="Farid Hanna" userId="44cfaa4e-b64e-458d-9115-7707a76e35fe" providerId="ADAL" clId="{F9282C29-69E1-4525-BC23-A2098229E431}" dt="2020-05-01T19:58:55.715" v="115" actId="478"/>
          <ac:spMkLst>
            <pc:docMk/>
            <pc:sldMk cId="2404840383" sldId="28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5/1/2020</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5/1/2020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5/1/2020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5/1/2020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9E583DDF-CA54-461A-A486-592D2374C532}" type="datetimeFigureOut">
              <a:rPr lang="en-US"/>
              <a:t>5/1/2020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9E583DDF-CA54-461A-A486-592D2374C532}" type="datetimeFigureOut">
              <a:rPr lang="en-US"/>
              <a:t>5/1/2020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lvl1pPr>
              <a:defRPr>
                <a:solidFill>
                  <a:schemeClr val="tx2"/>
                </a:solidFill>
              </a:defRPr>
            </a:lvl1pPr>
          </a:lstStyle>
          <a:p>
            <a:endParaRPr/>
          </a:p>
        </p:txBody>
      </p:sp>
      <p:sp>
        <p:nvSpPr>
          <p:cNvPr id="4"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DD7D43D-6574-4C7B-808D-C6C12215A4D4}" type="datetimeFigureOut">
              <a:rPr lang="en-US"/>
              <a:t>5/1/2020</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9E583DDF-CA54-461A-A486-592D2374C532}" type="datetimeFigureOut">
              <a:rPr lang="en-US"/>
              <a:t>5/1/2020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9E583DDF-CA54-461A-A486-592D2374C532}" type="datetimeFigureOut">
              <a:rPr lang="en-US"/>
              <a:t>5/1/2020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lvl1pPr>
              <a:defRPr>
                <a:solidFill>
                  <a:schemeClr val="tx2"/>
                </a:solidFill>
              </a:defRPr>
            </a:lvl1pPr>
          </a:lstStyle>
          <a:p>
            <a:endParaRPr/>
          </a:p>
        </p:txBody>
      </p:sp>
      <p:sp>
        <p:nvSpPr>
          <p:cNvPr id="2" name="Date Placeholder 2"/>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5/1/2020</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9E583DDF-CA54-461A-A486-592D2374C532}" type="datetimeFigureOut">
              <a:rPr lang="en-US"/>
              <a:t>5/1/2020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5" name="Footer Placeholder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8" name="Rectangle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Date Placeholder 6"/>
          <p:cNvSpPr>
            <a:spLocks noGrp="1"/>
          </p:cNvSpPr>
          <p:nvPr>
            <p:ph type="dt" sz="half" idx="2"/>
          </p:nvPr>
        </p:nvSpPr>
        <p:spPr>
          <a:xfrm>
            <a:off x="8875776" y="6614494"/>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5/1/2020</a:t>
            </a:fld>
            <a:endParaRPr lang="en-US"/>
          </a:p>
        </p:txBody>
      </p:sp>
      <p:sp>
        <p:nvSpPr>
          <p:cNvPr id="6" name="Slide Number Placeholder 7"/>
          <p:cNvSpPr>
            <a:spLocks noGrp="1"/>
          </p:cNvSpPr>
          <p:nvPr>
            <p:ph type="sldNum" sz="quarter" idx="4"/>
          </p:nvPr>
        </p:nvSpPr>
        <p:spPr>
          <a:xfrm>
            <a:off x="10210800" y="6614494"/>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lack, green, air, man&#10;&#10;Description automatically generated">
            <a:extLst>
              <a:ext uri="{FF2B5EF4-FFF2-40B4-BE49-F238E27FC236}">
                <a16:creationId xmlns:a16="http://schemas.microsoft.com/office/drawing/2014/main" id="{F939B8CE-18CD-4334-B74C-DEE4C9E3F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3" y="-217210"/>
            <a:ext cx="12442198" cy="7306942"/>
          </a:xfrm>
          <a:prstGeom prst="rect">
            <a:avLst/>
          </a:prstGeom>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406481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Happy Project</a:t>
            </a:r>
          </a:p>
        </p:txBody>
      </p:sp>
      <p:sp>
        <p:nvSpPr>
          <p:cNvPr id="3" name="Content Placeholder 2">
            <a:extLst>
              <a:ext uri="{FF2B5EF4-FFF2-40B4-BE49-F238E27FC236}">
                <a16:creationId xmlns:a16="http://schemas.microsoft.com/office/drawing/2014/main" id="{24882EF7-F767-4A50-9709-9C80CA7F1EC6}"/>
              </a:ext>
            </a:extLst>
          </p:cNvPr>
          <p:cNvSpPr>
            <a:spLocks noGrp="1"/>
          </p:cNvSpPr>
          <p:nvPr>
            <p:ph idx="1"/>
          </p:nvPr>
        </p:nvSpPr>
        <p:spPr/>
        <p:txBody>
          <a:bodyPr/>
          <a:lstStyle/>
          <a:p>
            <a:pPr>
              <a:buFont typeface="Wingdings" panose="05000000000000000000" pitchFamily="2" charset="2"/>
              <a:buChar char="Ø"/>
            </a:pPr>
            <a:r>
              <a:rPr lang="en-US" dirty="0"/>
              <a:t>Happiness is  like a virus  that can be transmitted from Human to Human.</a:t>
            </a:r>
          </a:p>
          <a:p>
            <a:pPr>
              <a:buFont typeface="Wingdings" panose="05000000000000000000" pitchFamily="2" charset="2"/>
              <a:buChar char="Ø"/>
            </a:pPr>
            <a:r>
              <a:rPr lang="en-US" dirty="0"/>
              <a:t>All  tests designed  by well intentioned institution produced false positives until now.</a:t>
            </a:r>
          </a:p>
          <a:p>
            <a:pPr>
              <a:buFont typeface="Wingdings" panose="05000000000000000000" pitchFamily="2" charset="2"/>
              <a:buChar char="Ø"/>
            </a:pPr>
            <a:r>
              <a:rPr lang="en-US" dirty="0"/>
              <a:t>False positive  is when  your are told that you are happy but you DO NOT feel it.</a:t>
            </a:r>
          </a:p>
          <a:p>
            <a:pPr>
              <a:buFont typeface="Wingdings" panose="05000000000000000000" pitchFamily="2" charset="2"/>
              <a:buChar char="Ø"/>
            </a:pPr>
            <a:r>
              <a:rPr lang="en-US" dirty="0"/>
              <a:t>Team 3  came to the rescue and designed a test that matches your actual feelings. </a:t>
            </a:r>
          </a:p>
          <a:p>
            <a:pPr>
              <a:buFont typeface="Wingdings" panose="05000000000000000000" pitchFamily="2" charset="2"/>
              <a:buChar char="Ø"/>
            </a:pPr>
            <a:r>
              <a:rPr lang="en-US" dirty="0"/>
              <a:t>Team 3 test looks for Case Happiness Risk (CHR)  per infection and not Case Fatality Risk (CFR).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478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How did we do it?</a:t>
            </a:r>
          </a:p>
        </p:txBody>
      </p:sp>
      <p:sp>
        <p:nvSpPr>
          <p:cNvPr id="14" name="Content Placeholder 2"/>
          <p:cNvSpPr>
            <a:spLocks noGrp="1"/>
          </p:cNvSpPr>
          <p:nvPr>
            <p:ph idx="1"/>
          </p:nvPr>
        </p:nvSpPr>
        <p:spPr/>
        <p:txBody>
          <a:bodyPr/>
          <a:lstStyle/>
          <a:p>
            <a:pPr marL="502920" indent="-457200">
              <a:buFont typeface="+mj-lt"/>
              <a:buAutoNum type="arabicPeriod"/>
            </a:pPr>
            <a:r>
              <a:rPr lang="en-US" dirty="0"/>
              <a:t>Collected lots of  data by country  using acronyms like ETL learned few weeks ago.</a:t>
            </a:r>
          </a:p>
          <a:p>
            <a:pPr marL="502920" indent="-457200">
              <a:buFont typeface="+mj-lt"/>
              <a:buAutoNum type="arabicPeriod"/>
            </a:pPr>
            <a:r>
              <a:rPr lang="en-US" dirty="0"/>
              <a:t>Used  lots of tools  and formulas to measure  and rank countries (Some friendly and some unfriendly)</a:t>
            </a:r>
          </a:p>
          <a:p>
            <a:pPr marL="502920" indent="-457200">
              <a:buFont typeface="+mj-lt"/>
              <a:buAutoNum type="arabicPeriod"/>
            </a:pPr>
            <a:r>
              <a:rPr lang="en-US" dirty="0"/>
              <a:t>Created test kits (website) to allow  you to determine your infection rate by the invisible happiness. Virus.</a:t>
            </a:r>
          </a:p>
          <a:p>
            <a:pPr marL="502920" indent="-457200">
              <a:buFont typeface="+mj-lt"/>
              <a:buAutoNum type="arabicPeriod"/>
            </a:pPr>
            <a:r>
              <a:rPr lang="en-US" dirty="0"/>
              <a:t>Then we give you a map and list of countries with the most infection rates of the happiness virus.</a:t>
            </a:r>
          </a:p>
          <a:p>
            <a:pPr marL="502920" indent="-457200">
              <a:buFont typeface="+mj-lt"/>
              <a:buAutoNum type="arabicPeriod"/>
            </a:pPr>
            <a:endParaRPr lang="en-US" dirty="0"/>
          </a:p>
        </p:txBody>
      </p:sp>
    </p:spTree>
    <p:extLst>
      <p:ext uri="{BB962C8B-B14F-4D97-AF65-F5344CB8AC3E}">
        <p14:creationId xmlns:p14="http://schemas.microsoft.com/office/powerpoint/2010/main" val="14959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a:t>Data Gathering and Analysis</a:t>
            </a:r>
            <a:endParaRPr lang="en-US" dirty="0"/>
          </a:p>
        </p:txBody>
      </p:sp>
    </p:spTree>
    <p:extLst>
      <p:ext uri="{BB962C8B-B14F-4D97-AF65-F5344CB8AC3E}">
        <p14:creationId xmlns:p14="http://schemas.microsoft.com/office/powerpoint/2010/main" val="151120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41119" y="952107"/>
            <a:ext cx="9509759" cy="5073789"/>
          </a:xfrm>
        </p:spPr>
        <p:txBody>
          <a:bodyPr/>
          <a:lstStyle/>
          <a:p>
            <a:pPr marL="45720" indent="0">
              <a:buNone/>
            </a:pPr>
            <a:r>
              <a:rPr lang="en-US" b="1" dirty="0"/>
              <a:t>Data Gathering:</a:t>
            </a:r>
          </a:p>
          <a:p>
            <a:pPr>
              <a:buFont typeface="Wingdings" panose="05000000000000000000" pitchFamily="2" charset="2"/>
              <a:buChar char="§"/>
            </a:pPr>
            <a:r>
              <a:rPr lang="en-US" dirty="0"/>
              <a:t>We gathered datasets from various sources that contained country specific parameters to be used for our happiness project. </a:t>
            </a:r>
          </a:p>
          <a:p>
            <a:pPr>
              <a:buFont typeface="Wingdings" panose="05000000000000000000" pitchFamily="2" charset="2"/>
              <a:buChar char="§"/>
            </a:pPr>
            <a:r>
              <a:rPr lang="en-US" dirty="0"/>
              <a:t>Those parameters ranged from physical dimensions like land/coastline ratios to population dynamics like percent of household composition. </a:t>
            </a:r>
          </a:p>
          <a:p>
            <a:pPr marL="45720" indent="0">
              <a:buNone/>
            </a:pPr>
            <a:r>
              <a:rPr lang="en-US" b="1" dirty="0"/>
              <a:t>Data Source:</a:t>
            </a:r>
          </a:p>
          <a:p>
            <a:r>
              <a:rPr lang="en-US" dirty="0"/>
              <a:t>Our data sources by country where collected in the form of Excel and CSV files. Those sources came from websites like the World Bank and (ourworlddata.com) and The World Health Organization.</a:t>
            </a:r>
          </a:p>
        </p:txBody>
      </p:sp>
    </p:spTree>
    <p:extLst>
      <p:ext uri="{BB962C8B-B14F-4D97-AF65-F5344CB8AC3E}">
        <p14:creationId xmlns:p14="http://schemas.microsoft.com/office/powerpoint/2010/main" val="23015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41119" y="609600"/>
            <a:ext cx="9509759" cy="5416296"/>
          </a:xfrm>
        </p:spPr>
        <p:txBody>
          <a:bodyPr/>
          <a:lstStyle/>
          <a:p>
            <a:pPr marL="45720" indent="0">
              <a:buNone/>
            </a:pPr>
            <a:r>
              <a:rPr lang="en-US" b="1" dirty="0"/>
              <a:t>ETL Phase:</a:t>
            </a:r>
            <a:endParaRPr lang="en-US" dirty="0"/>
          </a:p>
          <a:p>
            <a:r>
              <a:rPr lang="en-US" dirty="0"/>
              <a:t>There were 16 indicators chosen and we utilized Python to extract, load and transform the data into a Data Frames for final loading into a SQL database. </a:t>
            </a:r>
          </a:p>
          <a:p>
            <a:r>
              <a:rPr lang="en-US" dirty="0"/>
              <a:t>Using Python code, we ranked each of the indicators and created 4 groups by relevance (Economy, Travel, Society and population) and ranked those as well using weighted averages. </a:t>
            </a:r>
          </a:p>
          <a:p>
            <a:r>
              <a:rPr lang="en-US" dirty="0"/>
              <a:t>Our weighted average calculations per group was further used to arrive at an overall rank by country. </a:t>
            </a:r>
          </a:p>
        </p:txBody>
      </p:sp>
    </p:spTree>
    <p:extLst>
      <p:ext uri="{BB962C8B-B14F-4D97-AF65-F5344CB8AC3E}">
        <p14:creationId xmlns:p14="http://schemas.microsoft.com/office/powerpoint/2010/main" val="33946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Table 1: </a:t>
            </a:r>
            <a:r>
              <a:rPr lang="en-US" sz="2000" dirty="0"/>
              <a:t>Logical grouping used for all the 16 indicators</a:t>
            </a:r>
          </a:p>
        </p:txBody>
      </p:sp>
      <p:graphicFrame>
        <p:nvGraphicFramePr>
          <p:cNvPr id="6" name="Content Placeholder 5">
            <a:extLst>
              <a:ext uri="{FF2B5EF4-FFF2-40B4-BE49-F238E27FC236}">
                <a16:creationId xmlns:a16="http://schemas.microsoft.com/office/drawing/2014/main" id="{A5E48F0D-443F-4E01-8EB4-49C02F3E3CEF}"/>
              </a:ext>
            </a:extLst>
          </p:cNvPr>
          <p:cNvGraphicFramePr>
            <a:graphicFrameLocks noGrp="1"/>
          </p:cNvGraphicFramePr>
          <p:nvPr>
            <p:ph sz="half" idx="1"/>
            <p:extLst>
              <p:ext uri="{D42A27DB-BD31-4B8C-83A1-F6EECF244321}">
                <p14:modId xmlns:p14="http://schemas.microsoft.com/office/powerpoint/2010/main" val="1346611547"/>
              </p:ext>
            </p:extLst>
          </p:nvPr>
        </p:nvGraphicFramePr>
        <p:xfrm>
          <a:off x="1216058" y="2064470"/>
          <a:ext cx="9509760" cy="3968686"/>
        </p:xfrm>
        <a:graphic>
          <a:graphicData uri="http://schemas.openxmlformats.org/drawingml/2006/table">
            <a:tbl>
              <a:tblPr firstRow="1" firstCol="1" bandRow="1">
                <a:tableStyleId>{9D7B26C5-4107-4FEC-AEDC-1716B250A1EF}</a:tableStyleId>
              </a:tblPr>
              <a:tblGrid>
                <a:gridCol w="2283360">
                  <a:extLst>
                    <a:ext uri="{9D8B030D-6E8A-4147-A177-3AD203B41FA5}">
                      <a16:colId xmlns:a16="http://schemas.microsoft.com/office/drawing/2014/main" val="3164839338"/>
                    </a:ext>
                  </a:extLst>
                </a:gridCol>
                <a:gridCol w="7226400">
                  <a:extLst>
                    <a:ext uri="{9D8B030D-6E8A-4147-A177-3AD203B41FA5}">
                      <a16:colId xmlns:a16="http://schemas.microsoft.com/office/drawing/2014/main" val="2248937733"/>
                    </a:ext>
                  </a:extLst>
                </a:gridCol>
              </a:tblGrid>
              <a:tr h="656510">
                <a:tc>
                  <a:txBody>
                    <a:bodyPr/>
                    <a:lstStyle/>
                    <a:p>
                      <a:pPr marL="0" marR="0">
                        <a:lnSpc>
                          <a:spcPct val="107000"/>
                        </a:lnSpc>
                        <a:spcBef>
                          <a:spcPts val="0"/>
                        </a:spcBef>
                        <a:spcAft>
                          <a:spcPts val="0"/>
                        </a:spcAft>
                      </a:pPr>
                      <a:r>
                        <a:rPr lang="en-US" sz="2000" b="1" dirty="0">
                          <a:effectLst/>
                        </a:rPr>
                        <a:t>Society</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0" dirty="0">
                          <a:effectLst/>
                        </a:rPr>
                        <a:t>GDP per capita income, the percent literacy rate, the suicide rate, and the birth rate per 1,000 or crude birth rate.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6277571"/>
                  </a:ext>
                </a:extLst>
              </a:tr>
              <a:tr h="992172">
                <a:tc>
                  <a:txBody>
                    <a:bodyPr/>
                    <a:lstStyle/>
                    <a:p>
                      <a:pPr marL="0" marR="0">
                        <a:lnSpc>
                          <a:spcPct val="107000"/>
                        </a:lnSpc>
                        <a:spcBef>
                          <a:spcPts val="0"/>
                        </a:spcBef>
                        <a:spcAft>
                          <a:spcPts val="0"/>
                        </a:spcAft>
                      </a:pPr>
                      <a:r>
                        <a:rPr lang="en-US" sz="2000" dirty="0">
                          <a:effectLst/>
                        </a:rPr>
                        <a:t>Travel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percent growth of in country travel, the number of airport arrivals, the ratio of the country that is on the coastline and finally population density.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0572255"/>
                  </a:ext>
                </a:extLst>
              </a:tr>
              <a:tr h="992172">
                <a:tc>
                  <a:txBody>
                    <a:bodyPr/>
                    <a:lstStyle/>
                    <a:p>
                      <a:pPr marL="0" marR="0">
                        <a:lnSpc>
                          <a:spcPct val="107000"/>
                        </a:lnSpc>
                        <a:spcBef>
                          <a:spcPts val="0"/>
                        </a:spcBef>
                        <a:spcAft>
                          <a:spcPts val="0"/>
                        </a:spcAft>
                      </a:pPr>
                      <a:r>
                        <a:rPr lang="en-US" sz="2000" dirty="0">
                          <a:effectLst/>
                        </a:rPr>
                        <a:t>Economic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work force by country and collected information of the percent of the work force that is engaged in agriculture, service industry, manufacturing industry and self-employment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10793"/>
                  </a:ext>
                </a:extLst>
              </a:tr>
              <a:tr h="1327832">
                <a:tc>
                  <a:txBody>
                    <a:bodyPr/>
                    <a:lstStyle/>
                    <a:p>
                      <a:pPr marL="0" marR="0">
                        <a:lnSpc>
                          <a:spcPct val="107000"/>
                        </a:lnSpc>
                        <a:spcBef>
                          <a:spcPts val="0"/>
                        </a:spcBef>
                        <a:spcAft>
                          <a:spcPts val="0"/>
                        </a:spcAft>
                      </a:pPr>
                      <a:r>
                        <a:rPr lang="en-US" sz="2000">
                          <a:effectLst/>
                        </a:rPr>
                        <a:t>Population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percent of the population that is comprised of females, the average size of the household, percent of induvial who are living with a nuclear family and finally the percent of household that do not live with children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4142869"/>
                  </a:ext>
                </a:extLst>
              </a:tr>
            </a:tbl>
          </a:graphicData>
        </a:graphic>
      </p:graphicFrame>
    </p:spTree>
    <p:extLst>
      <p:ext uri="{BB962C8B-B14F-4D97-AF65-F5344CB8AC3E}">
        <p14:creationId xmlns:p14="http://schemas.microsoft.com/office/powerpoint/2010/main" val="237185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2: </a:t>
            </a:r>
            <a:r>
              <a:rPr lang="en-US" dirty="0"/>
              <a:t>indicators used, their groupings as well as their corresponding weighted average percentages.</a:t>
            </a:r>
          </a:p>
        </p:txBody>
      </p:sp>
      <p:pic>
        <p:nvPicPr>
          <p:cNvPr id="7" name="Content Placeholder 6">
            <a:extLst>
              <a:ext uri="{FF2B5EF4-FFF2-40B4-BE49-F238E27FC236}">
                <a16:creationId xmlns:a16="http://schemas.microsoft.com/office/drawing/2014/main" id="{0F18F245-548E-4179-B20F-59A673F8FF52}"/>
              </a:ext>
            </a:extLst>
          </p:cNvPr>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515651" y="1703902"/>
            <a:ext cx="8780744" cy="4274131"/>
          </a:xfrm>
          <a:prstGeom prst="rect">
            <a:avLst/>
          </a:prstGeom>
          <a:noFill/>
          <a:ln>
            <a:noFill/>
          </a:ln>
        </p:spPr>
      </p:pic>
    </p:spTree>
    <p:extLst>
      <p:ext uri="{BB962C8B-B14F-4D97-AF65-F5344CB8AC3E}">
        <p14:creationId xmlns:p14="http://schemas.microsoft.com/office/powerpoint/2010/main" val="396073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a:t>Website Design and JavaScript</a:t>
            </a:r>
            <a:endParaRPr lang="en-US" dirty="0"/>
          </a:p>
        </p:txBody>
      </p:sp>
    </p:spTree>
    <p:extLst>
      <p:ext uri="{BB962C8B-B14F-4D97-AF65-F5344CB8AC3E}">
        <p14:creationId xmlns:p14="http://schemas.microsoft.com/office/powerpoint/2010/main" val="24048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84.potx" id="{22E7A37F-2161-4E4B-A340-BF7CA314E3E5}" vid="{F2416EA9-E215-4704-9EB2-B7658E7031A3}"/>
    </a:ext>
  </a:ext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F6F67B793E004594CB64372E5459E8" ma:contentTypeVersion="13" ma:contentTypeDescription="Create a new document." ma:contentTypeScope="" ma:versionID="b60626af3e0b63c432624bde720d07d2">
  <xsd:schema xmlns:xsd="http://www.w3.org/2001/XMLSchema" xmlns:xs="http://www.w3.org/2001/XMLSchema" xmlns:p="http://schemas.microsoft.com/office/2006/metadata/properties" xmlns:ns3="f361209b-a61b-44a2-8ef6-95309404bb9f" xmlns:ns4="da376965-c079-4e3b-8f56-741dd1a6bedd" targetNamespace="http://schemas.microsoft.com/office/2006/metadata/properties" ma:root="true" ma:fieldsID="f61996acd57fa947eef70254c42aed1a" ns3:_="" ns4:_="">
    <xsd:import namespace="f361209b-a61b-44a2-8ef6-95309404bb9f"/>
    <xsd:import namespace="da376965-c079-4e3b-8f56-741dd1a6be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61209b-a61b-44a2-8ef6-95309404bb9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376965-c079-4e3b-8f56-741dd1a6be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E358B7-EBA1-462D-BAE8-7A141EB090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61209b-a61b-44a2-8ef6-95309404bb9f"/>
    <ds:schemaRef ds:uri="da376965-c079-4e3b-8f56-741dd1a6be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9164E2-B25F-41D0-B619-D1FDB05523B6}">
  <ds:schemaRefs>
    <ds:schemaRef ds:uri="http://schemas.microsoft.com/sharepoint/v3/contenttype/forms"/>
  </ds:schemaRefs>
</ds:datastoreItem>
</file>

<file path=customXml/itemProps3.xml><?xml version="1.0" encoding="utf-8"?>
<ds:datastoreItem xmlns:ds="http://schemas.openxmlformats.org/officeDocument/2006/customXml" ds:itemID="{69FD9052-3809-46F8-857C-23E1986EE9D6}">
  <ds:schemaRefs>
    <ds:schemaRef ds:uri="http://purl.org/dc/terms/"/>
    <ds:schemaRef ds:uri="f361209b-a61b-44a2-8ef6-95309404bb9f"/>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da376965-c079-4e3b-8f56-741dd1a6bed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48</TotalTime>
  <Words>498</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Euphemia</vt:lpstr>
      <vt:lpstr>Wingdings</vt:lpstr>
      <vt:lpstr>Banded Design Blue 16x9</vt:lpstr>
      <vt:lpstr>PowerPoint Presentation</vt:lpstr>
      <vt:lpstr>Our Happy Project</vt:lpstr>
      <vt:lpstr>How did we do it?</vt:lpstr>
      <vt:lpstr>Data Gathering and Analysis</vt:lpstr>
      <vt:lpstr>PowerPoint Presentation</vt:lpstr>
      <vt:lpstr>PowerPoint Presentation</vt:lpstr>
      <vt:lpstr>Table 1: Logical grouping used for all the 16 indicators</vt:lpstr>
      <vt:lpstr>Table 2: indicators used, their groupings as well as their corresponding weighted average percentages.</vt:lpstr>
      <vt:lpstr>Website Design and JavaScript</vt:lpstr>
      <vt:lpstr>Add a Slide Title - 4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Farid Hanna</dc:creator>
  <cp:lastModifiedBy>Farid Hanna</cp:lastModifiedBy>
  <cp:revision>5</cp:revision>
  <dcterms:created xsi:type="dcterms:W3CDTF">2020-05-01T19:10:58Z</dcterms:created>
  <dcterms:modified xsi:type="dcterms:W3CDTF">2020-05-01T19:59:28Z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0x01010098F6F67B793E004594CB64372E5459E8</vt:lpwstr>
  </property>
</Properties>
</file>